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9" r:id="rId44"/>
    <p:sldId id="298"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4" r:id="rId67"/>
    <p:sldId id="321" r:id="rId68"/>
    <p:sldId id="322" r:id="rId69"/>
    <p:sldId id="323" r:id="rId70"/>
    <p:sldId id="325" r:id="rId71"/>
    <p:sldId id="326" r:id="rId72"/>
    <p:sldId id="327" r:id="rId73"/>
    <p:sldId id="328" r:id="rId74"/>
    <p:sldId id="329" r:id="rId75"/>
    <p:sldId id="330" r:id="rId76"/>
    <p:sldId id="332" r:id="rId77"/>
    <p:sldId id="333" r:id="rId78"/>
    <p:sldId id="334" r:id="rId79"/>
    <p:sldId id="335" r:id="rId80"/>
    <p:sldId id="337" r:id="rId81"/>
    <p:sldId id="338" r:id="rId82"/>
    <p:sldId id="339" r:id="rId83"/>
    <p:sldId id="340" r:id="rId84"/>
    <p:sldId id="341" r:id="rId85"/>
    <p:sldId id="342" r:id="rId86"/>
    <p:sldId id="343" r:id="rId87"/>
    <p:sldId id="344" r:id="rId88"/>
    <p:sldId id="345" r:id="rId89"/>
    <p:sldId id="349" r:id="rId90"/>
    <p:sldId id="347" r:id="rId91"/>
    <p:sldId id="348" r:id="rId92"/>
    <p:sldId id="350" r:id="rId93"/>
    <p:sldId id="351" r:id="rId94"/>
    <p:sldId id="352" r:id="rId95"/>
    <p:sldId id="353" r:id="rId96"/>
    <p:sldId id="354" r:id="rId97"/>
    <p:sldId id="346" r:id="rId98"/>
    <p:sldId id="355" r:id="rId99"/>
    <p:sldId id="367" r:id="rId100"/>
    <p:sldId id="357" r:id="rId101"/>
    <p:sldId id="358" r:id="rId102"/>
    <p:sldId id="359" r:id="rId103"/>
    <p:sldId id="360" r:id="rId104"/>
    <p:sldId id="361" r:id="rId105"/>
    <p:sldId id="362" r:id="rId106"/>
    <p:sldId id="363" r:id="rId107"/>
    <p:sldId id="364" r:id="rId108"/>
    <p:sldId id="365" r:id="rId109"/>
    <p:sldId id="366" r:id="rId110"/>
    <p:sldId id="356"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3" r:id="rId136"/>
    <p:sldId id="394" r:id="rId137"/>
    <p:sldId id="392" r:id="rId138"/>
    <p:sldId id="395" r:id="rId139"/>
    <p:sldId id="396" r:id="rId140"/>
    <p:sldId id="397" r:id="rId141"/>
    <p:sldId id="398" r:id="rId142"/>
    <p:sldId id="399" r:id="rId143"/>
    <p:sldId id="400" r:id="rId144"/>
    <p:sldId id="402" r:id="rId145"/>
    <p:sldId id="401" r:id="rId146"/>
    <p:sldId id="403" r:id="rId147"/>
    <p:sldId id="404" r:id="rId148"/>
    <p:sldId id="405" r:id="rId149"/>
    <p:sldId id="407" r:id="rId150"/>
    <p:sldId id="406" r:id="rId151"/>
    <p:sldId id="408" r:id="rId152"/>
    <p:sldId id="409" r:id="rId153"/>
    <p:sldId id="410" r:id="rId154"/>
    <p:sldId id="411" r:id="rId155"/>
    <p:sldId id="412" r:id="rId156"/>
    <p:sldId id="413" r:id="rId157"/>
    <p:sldId id="414" r:id="rId158"/>
    <p:sldId id="415" r:id="rId159"/>
    <p:sldId id="416" r:id="rId160"/>
    <p:sldId id="417" r:id="rId161"/>
    <p:sldId id="418" r:id="rId162"/>
    <p:sldId id="419" r:id="rId163"/>
    <p:sldId id="420" r:id="rId164"/>
    <p:sldId id="421" r:id="rId165"/>
    <p:sldId id="422" r:id="rId166"/>
    <p:sldId id="423" r:id="rId167"/>
    <p:sldId id="424" r:id="rId168"/>
    <p:sldId id="425" r:id="rId169"/>
    <p:sldId id="426" r:id="rId170"/>
    <p:sldId id="427" r:id="rId171"/>
    <p:sldId id="428" r:id="rId172"/>
    <p:sldId id="429" r:id="rId173"/>
    <p:sldId id="430" r:id="rId174"/>
    <p:sldId id="431" r:id="rId175"/>
    <p:sldId id="432" r:id="rId176"/>
    <p:sldId id="433" r:id="rId177"/>
    <p:sldId id="434" r:id="rId178"/>
    <p:sldId id="435" r:id="rId179"/>
    <p:sldId id="436" r:id="rId180"/>
    <p:sldId id="460" r:id="rId181"/>
    <p:sldId id="437" r:id="rId182"/>
    <p:sldId id="438" r:id="rId183"/>
    <p:sldId id="439" r:id="rId184"/>
    <p:sldId id="441" r:id="rId185"/>
    <p:sldId id="440" r:id="rId186"/>
    <p:sldId id="442" r:id="rId187"/>
    <p:sldId id="443" r:id="rId188"/>
    <p:sldId id="444" r:id="rId189"/>
    <p:sldId id="445" r:id="rId190"/>
    <p:sldId id="446" r:id="rId191"/>
    <p:sldId id="447" r:id="rId192"/>
    <p:sldId id="458" r:id="rId193"/>
    <p:sldId id="448" r:id="rId194"/>
    <p:sldId id="449" r:id="rId195"/>
    <p:sldId id="450" r:id="rId196"/>
    <p:sldId id="451" r:id="rId197"/>
    <p:sldId id="452" r:id="rId198"/>
    <p:sldId id="453" r:id="rId199"/>
    <p:sldId id="454" r:id="rId200"/>
    <p:sldId id="455" r:id="rId201"/>
    <p:sldId id="456" r:id="rId202"/>
    <p:sldId id="457" r:id="rId203"/>
    <p:sldId id="459" r:id="rId204"/>
    <p:sldId id="461" r:id="rId205"/>
    <p:sldId id="462" r:id="rId206"/>
    <p:sldId id="463" r:id="rId207"/>
    <p:sldId id="464" r:id="rId208"/>
    <p:sldId id="465" r:id="rId209"/>
    <p:sldId id="466" r:id="rId210"/>
    <p:sldId id="468" r:id="rId211"/>
    <p:sldId id="469" r:id="rId212"/>
    <p:sldId id="470" r:id="rId213"/>
    <p:sldId id="471" r:id="rId214"/>
    <p:sldId id="472" r:id="rId215"/>
    <p:sldId id="473" r:id="rId216"/>
    <p:sldId id="474" r:id="rId217"/>
    <p:sldId id="475" r:id="rId218"/>
    <p:sldId id="476" r:id="rId219"/>
    <p:sldId id="477" r:id="rId220"/>
    <p:sldId id="478" r:id="rId221"/>
    <p:sldId id="479" r:id="rId222"/>
    <p:sldId id="480" r:id="rId223"/>
    <p:sldId id="481" r:id="rId224"/>
    <p:sldId id="482" r:id="rId225"/>
    <p:sldId id="483" r:id="rId226"/>
    <p:sldId id="484" r:id="rId227"/>
    <p:sldId id="485" r:id="rId228"/>
    <p:sldId id="486" r:id="rId229"/>
    <p:sldId id="487" r:id="rId230"/>
    <p:sldId id="488" r:id="rId231"/>
    <p:sldId id="489" r:id="rId232"/>
    <p:sldId id="490" r:id="rId233"/>
    <p:sldId id="491" r:id="rId234"/>
    <p:sldId id="492" r:id="rId235"/>
    <p:sldId id="493" r:id="rId236"/>
    <p:sldId id="494" r:id="rId237"/>
    <p:sldId id="495" r:id="rId238"/>
    <p:sldId id="496" r:id="rId239"/>
    <p:sldId id="497" r:id="rId240"/>
    <p:sldId id="498" r:id="rId241"/>
    <p:sldId id="499" r:id="rId242"/>
    <p:sldId id="500" r:id="rId243"/>
    <p:sldId id="501" r:id="rId244"/>
    <p:sldId id="502" r:id="rId245"/>
    <p:sldId id="503" r:id="rId246"/>
    <p:sldId id="504" r:id="rId247"/>
    <p:sldId id="505" r:id="rId248"/>
    <p:sldId id="506" r:id="rId249"/>
    <p:sldId id="507" r:id="rId250"/>
    <p:sldId id="508" r:id="rId251"/>
    <p:sldId id="509" r:id="rId252"/>
    <p:sldId id="510" r:id="rId253"/>
    <p:sldId id="511" r:id="rId254"/>
    <p:sldId id="512" r:id="rId255"/>
    <p:sldId id="513" r:id="rId256"/>
    <p:sldId id="514" r:id="rId257"/>
    <p:sldId id="515" r:id="rId258"/>
    <p:sldId id="516" r:id="rId259"/>
    <p:sldId id="517" r:id="rId260"/>
    <p:sldId id="518" r:id="rId261"/>
    <p:sldId id="519" r:id="rId262"/>
    <p:sldId id="520" r:id="rId263"/>
    <p:sldId id="521" r:id="rId264"/>
    <p:sldId id="522" r:id="rId265"/>
    <p:sldId id="524" r:id="rId266"/>
    <p:sldId id="523" r:id="rId267"/>
    <p:sldId id="525" r:id="rId268"/>
    <p:sldId id="526" r:id="rId269"/>
    <p:sldId id="527" r:id="rId270"/>
    <p:sldId id="528" r:id="rId271"/>
    <p:sldId id="529" r:id="rId272"/>
    <p:sldId id="530" r:id="rId273"/>
    <p:sldId id="531" r:id="rId2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ad shalev" initials="es" lastIdx="2" clrIdx="0">
    <p:extLst>
      <p:ext uri="{19B8F6BF-5375-455C-9EA6-DF929625EA0E}">
        <p15:presenceInfo xmlns:p15="http://schemas.microsoft.com/office/powerpoint/2012/main" userId="5a80753fd3ff208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presProps" Target="pres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commentAuthors" Target="commentAuthor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5C33F6-26B1-49EF-BB22-E5D7AC2C98B4}" type="doc">
      <dgm:prSet loTypeId="urn:microsoft.com/office/officeart/2005/8/layout/cycle2" loCatId="cycle" qsTypeId="urn:microsoft.com/office/officeart/2005/8/quickstyle/3d1" qsCatId="3D" csTypeId="urn:microsoft.com/office/officeart/2005/8/colors/colorful1" csCatId="colorful" phldr="1"/>
      <dgm:spPr/>
      <dgm:t>
        <a:bodyPr/>
        <a:lstStyle/>
        <a:p>
          <a:endParaRPr lang="en-US"/>
        </a:p>
      </dgm:t>
    </dgm:pt>
    <dgm:pt modelId="{6CF63B33-68C1-46ED-92A5-B0A139B4502B}">
      <dgm:prSet phldrT="[Text]" custT="1"/>
      <dgm:spPr/>
      <dgm:t>
        <a:bodyPr/>
        <a:lstStyle/>
        <a:p>
          <a:r>
            <a:rPr lang="en-US" sz="1800" dirty="0"/>
            <a:t>HL Design</a:t>
          </a:r>
        </a:p>
      </dgm:t>
    </dgm:pt>
    <dgm:pt modelId="{3F738946-16F1-4208-A82D-5E6994912390}" type="parTrans" cxnId="{4604CC75-EB65-4EFE-A512-E8E8047D7846}">
      <dgm:prSet/>
      <dgm:spPr/>
      <dgm:t>
        <a:bodyPr/>
        <a:lstStyle/>
        <a:p>
          <a:endParaRPr lang="en-US"/>
        </a:p>
      </dgm:t>
    </dgm:pt>
    <dgm:pt modelId="{5C2EE4B8-D7C6-47E4-80D6-793EE1F852C9}" type="sibTrans" cxnId="{4604CC75-EB65-4EFE-A512-E8E8047D7846}">
      <dgm:prSet/>
      <dgm:spPr/>
      <dgm:t>
        <a:bodyPr/>
        <a:lstStyle/>
        <a:p>
          <a:endParaRPr lang="en-US"/>
        </a:p>
      </dgm:t>
    </dgm:pt>
    <dgm:pt modelId="{D25AB166-B85B-43BA-8EBD-745EE7EBFFDB}">
      <dgm:prSet phldrT="[Text]" custT="1"/>
      <dgm:spPr>
        <a:solidFill>
          <a:schemeClr val="accent5">
            <a:lumMod val="75000"/>
          </a:schemeClr>
        </a:solidFill>
      </dgm:spPr>
      <dgm:t>
        <a:bodyPr/>
        <a:lstStyle/>
        <a:p>
          <a:r>
            <a:rPr lang="en-US" sz="1800" dirty="0"/>
            <a:t>Unit Test</a:t>
          </a:r>
        </a:p>
      </dgm:t>
    </dgm:pt>
    <dgm:pt modelId="{5E0C14DA-72A9-44F2-ADFE-C81E9BB045EE}" type="parTrans" cxnId="{0BDB31C4-A03F-4C10-9DF3-80B476DDD8D7}">
      <dgm:prSet/>
      <dgm:spPr/>
      <dgm:t>
        <a:bodyPr/>
        <a:lstStyle/>
        <a:p>
          <a:endParaRPr lang="en-US"/>
        </a:p>
      </dgm:t>
    </dgm:pt>
    <dgm:pt modelId="{C86351DB-178F-466D-A967-E579644066A1}" type="sibTrans" cxnId="{0BDB31C4-A03F-4C10-9DF3-80B476DDD8D7}">
      <dgm:prSet/>
      <dgm:spPr/>
      <dgm:t>
        <a:bodyPr/>
        <a:lstStyle/>
        <a:p>
          <a:endParaRPr lang="en-US"/>
        </a:p>
      </dgm:t>
    </dgm:pt>
    <dgm:pt modelId="{20909F9A-61DC-497C-8B28-682421A5A1E6}">
      <dgm:prSet phldrT="[Text]" custT="1"/>
      <dgm:spPr/>
      <dgm:t>
        <a:bodyPr/>
        <a:lstStyle/>
        <a:p>
          <a:r>
            <a:rPr lang="en-US" sz="1400" dirty="0"/>
            <a:t>Integration Test</a:t>
          </a:r>
        </a:p>
      </dgm:t>
    </dgm:pt>
    <dgm:pt modelId="{3C14DD62-64C9-4E0D-BC50-A268953AB08D}" type="parTrans" cxnId="{31FEB6A7-F3E4-467B-95A9-BDDD797D4814}">
      <dgm:prSet/>
      <dgm:spPr/>
      <dgm:t>
        <a:bodyPr/>
        <a:lstStyle/>
        <a:p>
          <a:endParaRPr lang="en-US"/>
        </a:p>
      </dgm:t>
    </dgm:pt>
    <dgm:pt modelId="{CD43F5F2-2114-447A-8623-4EF9F294320A}" type="sibTrans" cxnId="{31FEB6A7-F3E4-467B-95A9-BDDD797D4814}">
      <dgm:prSet/>
      <dgm:spPr/>
      <dgm:t>
        <a:bodyPr/>
        <a:lstStyle/>
        <a:p>
          <a:endParaRPr lang="en-US"/>
        </a:p>
      </dgm:t>
    </dgm:pt>
    <dgm:pt modelId="{566226A5-1D1D-4D81-927A-CFF9D16B7DEA}">
      <dgm:prSet phldrT="[Text]" custT="1"/>
      <dgm:spPr>
        <a:solidFill>
          <a:schemeClr val="accent1">
            <a:lumMod val="60000"/>
            <a:lumOff val="40000"/>
          </a:schemeClr>
        </a:solidFill>
      </dgm:spPr>
      <dgm:t>
        <a:bodyPr/>
        <a:lstStyle/>
        <a:p>
          <a:r>
            <a:rPr lang="en-US" sz="1800" dirty="0"/>
            <a:t>Execution</a:t>
          </a:r>
        </a:p>
      </dgm:t>
    </dgm:pt>
    <dgm:pt modelId="{D22B7E00-DC9D-4E27-B1B5-0F3019ECFBDE}" type="parTrans" cxnId="{ABE6917D-9879-47E4-A3EF-9BECE109B7D6}">
      <dgm:prSet/>
      <dgm:spPr/>
      <dgm:t>
        <a:bodyPr/>
        <a:lstStyle/>
        <a:p>
          <a:endParaRPr lang="en-US"/>
        </a:p>
      </dgm:t>
    </dgm:pt>
    <dgm:pt modelId="{D89F430B-4799-4DFC-8ADE-92F91CBA5C7B}" type="sibTrans" cxnId="{ABE6917D-9879-47E4-A3EF-9BECE109B7D6}">
      <dgm:prSet/>
      <dgm:spPr/>
      <dgm:t>
        <a:bodyPr/>
        <a:lstStyle/>
        <a:p>
          <a:endParaRPr lang="en-US"/>
        </a:p>
      </dgm:t>
    </dgm:pt>
    <dgm:pt modelId="{DCDC9676-F76C-4173-9C34-D28028CAEBB2}">
      <dgm:prSet phldrT="[Text]" custT="1"/>
      <dgm:spPr>
        <a:solidFill>
          <a:schemeClr val="tx2">
            <a:lumMod val="60000"/>
            <a:lumOff val="40000"/>
          </a:schemeClr>
        </a:solidFill>
      </dgm:spPr>
      <dgm:t>
        <a:bodyPr/>
        <a:lstStyle/>
        <a:p>
          <a:r>
            <a:rPr lang="en-US" sz="1200" dirty="0"/>
            <a:t>Maintenance</a:t>
          </a:r>
        </a:p>
      </dgm:t>
    </dgm:pt>
    <dgm:pt modelId="{A96512B6-88ED-4EE8-B33B-42F834D618F0}" type="parTrans" cxnId="{7F894C96-1350-4DC4-99FD-BAAA8FF520B2}">
      <dgm:prSet/>
      <dgm:spPr/>
      <dgm:t>
        <a:bodyPr/>
        <a:lstStyle/>
        <a:p>
          <a:endParaRPr lang="en-US"/>
        </a:p>
      </dgm:t>
    </dgm:pt>
    <dgm:pt modelId="{BF2CEEF9-9DEE-461D-B5AE-484C71FFE0A9}" type="sibTrans" cxnId="{7F894C96-1350-4DC4-99FD-BAAA8FF520B2}">
      <dgm:prSet/>
      <dgm:spPr>
        <a:solidFill>
          <a:schemeClr val="tx2">
            <a:lumMod val="60000"/>
            <a:lumOff val="40000"/>
          </a:schemeClr>
        </a:solidFill>
      </dgm:spPr>
      <dgm:t>
        <a:bodyPr/>
        <a:lstStyle/>
        <a:p>
          <a:endParaRPr lang="en-US"/>
        </a:p>
      </dgm:t>
    </dgm:pt>
    <dgm:pt modelId="{310249EC-2199-42B6-A679-BBD2F21CF63E}">
      <dgm:prSet custT="1"/>
      <dgm:spPr/>
      <dgm:t>
        <a:bodyPr/>
        <a:lstStyle/>
        <a:p>
          <a:r>
            <a:rPr lang="en-US" sz="1800" dirty="0"/>
            <a:t>Scripts Creation</a:t>
          </a:r>
        </a:p>
      </dgm:t>
    </dgm:pt>
    <dgm:pt modelId="{C118B556-7DB6-492C-B32F-22A74473B3D8}" type="parTrans" cxnId="{4FA84E86-E243-41FF-8AB9-F9D3F7D2E1F4}">
      <dgm:prSet/>
      <dgm:spPr/>
      <dgm:t>
        <a:bodyPr/>
        <a:lstStyle/>
        <a:p>
          <a:endParaRPr lang="en-US"/>
        </a:p>
      </dgm:t>
    </dgm:pt>
    <dgm:pt modelId="{3BF327F6-36B1-4498-B12A-70551D5E9546}" type="sibTrans" cxnId="{4FA84E86-E243-41FF-8AB9-F9D3F7D2E1F4}">
      <dgm:prSet/>
      <dgm:spPr/>
      <dgm:t>
        <a:bodyPr/>
        <a:lstStyle/>
        <a:p>
          <a:endParaRPr lang="en-US"/>
        </a:p>
      </dgm:t>
    </dgm:pt>
    <dgm:pt modelId="{9F339500-D612-482C-8649-51B3F7127D18}">
      <dgm:prSet custT="1"/>
      <dgm:spPr>
        <a:solidFill>
          <a:srgbClr val="7030A0"/>
        </a:solidFill>
      </dgm:spPr>
      <dgm:t>
        <a:bodyPr/>
        <a:lstStyle/>
        <a:p>
          <a:r>
            <a:rPr lang="en-US" sz="1800" dirty="0"/>
            <a:t>Detailed Design</a:t>
          </a:r>
        </a:p>
      </dgm:t>
    </dgm:pt>
    <dgm:pt modelId="{FD11EB5F-87AC-439D-A44D-BF28B687C595}" type="parTrans" cxnId="{B02D2DB9-5783-4FEA-AF6E-F5579B25380F}">
      <dgm:prSet/>
      <dgm:spPr/>
      <dgm:t>
        <a:bodyPr/>
        <a:lstStyle/>
        <a:p>
          <a:endParaRPr lang="en-US"/>
        </a:p>
      </dgm:t>
    </dgm:pt>
    <dgm:pt modelId="{BD216735-0A41-4D04-9213-6C7A64A26869}" type="sibTrans" cxnId="{B02D2DB9-5783-4FEA-AF6E-F5579B25380F}">
      <dgm:prSet/>
      <dgm:spPr>
        <a:solidFill>
          <a:srgbClr val="7030A0"/>
        </a:solidFill>
      </dgm:spPr>
      <dgm:t>
        <a:bodyPr/>
        <a:lstStyle/>
        <a:p>
          <a:endParaRPr lang="en-US"/>
        </a:p>
      </dgm:t>
    </dgm:pt>
    <dgm:pt modelId="{83F53BA9-503F-43E2-9306-ADF23F44F978}" type="pres">
      <dgm:prSet presAssocID="{E15C33F6-26B1-49EF-BB22-E5D7AC2C98B4}" presName="cycle" presStyleCnt="0">
        <dgm:presLayoutVars>
          <dgm:dir/>
          <dgm:resizeHandles val="exact"/>
        </dgm:presLayoutVars>
      </dgm:prSet>
      <dgm:spPr/>
    </dgm:pt>
    <dgm:pt modelId="{FDE2385C-621E-4171-9ED8-23B28ACD90D0}" type="pres">
      <dgm:prSet presAssocID="{6CF63B33-68C1-46ED-92A5-B0A139B4502B}" presName="node" presStyleLbl="node1" presStyleIdx="0" presStyleCnt="7">
        <dgm:presLayoutVars>
          <dgm:bulletEnabled val="1"/>
        </dgm:presLayoutVars>
      </dgm:prSet>
      <dgm:spPr/>
    </dgm:pt>
    <dgm:pt modelId="{76C3508E-4324-40CF-9E23-D3CEA79127EB}" type="pres">
      <dgm:prSet presAssocID="{5C2EE4B8-D7C6-47E4-80D6-793EE1F852C9}" presName="sibTrans" presStyleLbl="sibTrans2D1" presStyleIdx="0" presStyleCnt="7"/>
      <dgm:spPr/>
    </dgm:pt>
    <dgm:pt modelId="{CA99BC7A-C842-4645-8FD4-A4E4112ABC23}" type="pres">
      <dgm:prSet presAssocID="{5C2EE4B8-D7C6-47E4-80D6-793EE1F852C9}" presName="connectorText" presStyleLbl="sibTrans2D1" presStyleIdx="0" presStyleCnt="7"/>
      <dgm:spPr/>
    </dgm:pt>
    <dgm:pt modelId="{80A536EF-7BB7-4FF9-89F3-CC226C2516B6}" type="pres">
      <dgm:prSet presAssocID="{9F339500-D612-482C-8649-51B3F7127D18}" presName="node" presStyleLbl="node1" presStyleIdx="1" presStyleCnt="7">
        <dgm:presLayoutVars>
          <dgm:bulletEnabled val="1"/>
        </dgm:presLayoutVars>
      </dgm:prSet>
      <dgm:spPr/>
    </dgm:pt>
    <dgm:pt modelId="{C6FA6D00-3ACB-4E14-B425-4DE3F24E8A9C}" type="pres">
      <dgm:prSet presAssocID="{BD216735-0A41-4D04-9213-6C7A64A26869}" presName="sibTrans" presStyleLbl="sibTrans2D1" presStyleIdx="1" presStyleCnt="7"/>
      <dgm:spPr/>
    </dgm:pt>
    <dgm:pt modelId="{688401FD-F14E-4CAE-AC70-F4D89159663C}" type="pres">
      <dgm:prSet presAssocID="{BD216735-0A41-4D04-9213-6C7A64A26869}" presName="connectorText" presStyleLbl="sibTrans2D1" presStyleIdx="1" presStyleCnt="7"/>
      <dgm:spPr/>
    </dgm:pt>
    <dgm:pt modelId="{51389C5E-FE27-46E4-A6A5-82DFAEC3FC19}" type="pres">
      <dgm:prSet presAssocID="{310249EC-2199-42B6-A679-BBD2F21CF63E}" presName="node" presStyleLbl="node1" presStyleIdx="2" presStyleCnt="7">
        <dgm:presLayoutVars>
          <dgm:bulletEnabled val="1"/>
        </dgm:presLayoutVars>
      </dgm:prSet>
      <dgm:spPr/>
    </dgm:pt>
    <dgm:pt modelId="{F7976928-0494-484A-96A3-26A2D554864D}" type="pres">
      <dgm:prSet presAssocID="{3BF327F6-36B1-4498-B12A-70551D5E9546}" presName="sibTrans" presStyleLbl="sibTrans2D1" presStyleIdx="2" presStyleCnt="7"/>
      <dgm:spPr/>
    </dgm:pt>
    <dgm:pt modelId="{FE2046AE-2181-4D26-9110-F9D9D1BDA0B0}" type="pres">
      <dgm:prSet presAssocID="{3BF327F6-36B1-4498-B12A-70551D5E9546}" presName="connectorText" presStyleLbl="sibTrans2D1" presStyleIdx="2" presStyleCnt="7"/>
      <dgm:spPr/>
    </dgm:pt>
    <dgm:pt modelId="{7A85E142-5501-4138-BF71-2643ADAB61B8}" type="pres">
      <dgm:prSet presAssocID="{D25AB166-B85B-43BA-8EBD-745EE7EBFFDB}" presName="node" presStyleLbl="node1" presStyleIdx="3" presStyleCnt="7">
        <dgm:presLayoutVars>
          <dgm:bulletEnabled val="1"/>
        </dgm:presLayoutVars>
      </dgm:prSet>
      <dgm:spPr/>
    </dgm:pt>
    <dgm:pt modelId="{4DDB49B8-784F-4DE9-B927-0DA9C902AF25}" type="pres">
      <dgm:prSet presAssocID="{C86351DB-178F-466D-A967-E579644066A1}" presName="sibTrans" presStyleLbl="sibTrans2D1" presStyleIdx="3" presStyleCnt="7"/>
      <dgm:spPr/>
    </dgm:pt>
    <dgm:pt modelId="{23284F36-FC86-4ECD-8E67-C603D81F0042}" type="pres">
      <dgm:prSet presAssocID="{C86351DB-178F-466D-A967-E579644066A1}" presName="connectorText" presStyleLbl="sibTrans2D1" presStyleIdx="3" presStyleCnt="7"/>
      <dgm:spPr/>
    </dgm:pt>
    <dgm:pt modelId="{3942506D-690B-4D51-A723-3C68C3A9287A}" type="pres">
      <dgm:prSet presAssocID="{20909F9A-61DC-497C-8B28-682421A5A1E6}" presName="node" presStyleLbl="node1" presStyleIdx="4" presStyleCnt="7" custScaleX="114111">
        <dgm:presLayoutVars>
          <dgm:bulletEnabled val="1"/>
        </dgm:presLayoutVars>
      </dgm:prSet>
      <dgm:spPr/>
    </dgm:pt>
    <dgm:pt modelId="{3941837C-873D-43F1-807B-C01AF53EAEA8}" type="pres">
      <dgm:prSet presAssocID="{CD43F5F2-2114-447A-8623-4EF9F294320A}" presName="sibTrans" presStyleLbl="sibTrans2D1" presStyleIdx="4" presStyleCnt="7"/>
      <dgm:spPr/>
    </dgm:pt>
    <dgm:pt modelId="{242790C3-7108-404A-AEB8-01B2D59BA036}" type="pres">
      <dgm:prSet presAssocID="{CD43F5F2-2114-447A-8623-4EF9F294320A}" presName="connectorText" presStyleLbl="sibTrans2D1" presStyleIdx="4" presStyleCnt="7"/>
      <dgm:spPr/>
    </dgm:pt>
    <dgm:pt modelId="{BFB1B5EF-FFE0-451D-A7E0-5A387B546040}" type="pres">
      <dgm:prSet presAssocID="{566226A5-1D1D-4D81-927A-CFF9D16B7DEA}" presName="node" presStyleLbl="node1" presStyleIdx="5" presStyleCnt="7" custScaleX="112014">
        <dgm:presLayoutVars>
          <dgm:bulletEnabled val="1"/>
        </dgm:presLayoutVars>
      </dgm:prSet>
      <dgm:spPr/>
    </dgm:pt>
    <dgm:pt modelId="{368B94EB-3A42-417F-B558-0D275A052CFF}" type="pres">
      <dgm:prSet presAssocID="{D89F430B-4799-4DFC-8ADE-92F91CBA5C7B}" presName="sibTrans" presStyleLbl="sibTrans2D1" presStyleIdx="5" presStyleCnt="7"/>
      <dgm:spPr/>
    </dgm:pt>
    <dgm:pt modelId="{311AFF99-62BC-4C7D-9A89-7364BB38BF5C}" type="pres">
      <dgm:prSet presAssocID="{D89F430B-4799-4DFC-8ADE-92F91CBA5C7B}" presName="connectorText" presStyleLbl="sibTrans2D1" presStyleIdx="5" presStyleCnt="7"/>
      <dgm:spPr/>
    </dgm:pt>
    <dgm:pt modelId="{DEB99086-20A1-4D11-815F-042709E6080D}" type="pres">
      <dgm:prSet presAssocID="{DCDC9676-F76C-4173-9C34-D28028CAEBB2}" presName="node" presStyleLbl="node1" presStyleIdx="6" presStyleCnt="7">
        <dgm:presLayoutVars>
          <dgm:bulletEnabled val="1"/>
        </dgm:presLayoutVars>
      </dgm:prSet>
      <dgm:spPr/>
    </dgm:pt>
    <dgm:pt modelId="{E663A2F5-1FB6-4416-8D60-AFAE7D995D28}" type="pres">
      <dgm:prSet presAssocID="{BF2CEEF9-9DEE-461D-B5AE-484C71FFE0A9}" presName="sibTrans" presStyleLbl="sibTrans2D1" presStyleIdx="6" presStyleCnt="7"/>
      <dgm:spPr/>
    </dgm:pt>
    <dgm:pt modelId="{8537B9A4-B511-43BB-8A8A-BF11412F2131}" type="pres">
      <dgm:prSet presAssocID="{BF2CEEF9-9DEE-461D-B5AE-484C71FFE0A9}" presName="connectorText" presStyleLbl="sibTrans2D1" presStyleIdx="6" presStyleCnt="7"/>
      <dgm:spPr/>
    </dgm:pt>
  </dgm:ptLst>
  <dgm:cxnLst>
    <dgm:cxn modelId="{3E832704-9311-44A4-82D4-4ED1BF102903}" type="presOf" srcId="{3BF327F6-36B1-4498-B12A-70551D5E9546}" destId="{F7976928-0494-484A-96A3-26A2D554864D}" srcOrd="0" destOrd="0" presId="urn:microsoft.com/office/officeart/2005/8/layout/cycle2"/>
    <dgm:cxn modelId="{5C59E605-66D2-4918-BF66-33D8D1715B0F}" type="presOf" srcId="{5C2EE4B8-D7C6-47E4-80D6-793EE1F852C9}" destId="{76C3508E-4324-40CF-9E23-D3CEA79127EB}" srcOrd="0" destOrd="0" presId="urn:microsoft.com/office/officeart/2005/8/layout/cycle2"/>
    <dgm:cxn modelId="{87EFCD0F-4875-4717-8D11-8E27A1806AEF}" type="presOf" srcId="{BD216735-0A41-4D04-9213-6C7A64A26869}" destId="{688401FD-F14E-4CAE-AC70-F4D89159663C}" srcOrd="1" destOrd="0" presId="urn:microsoft.com/office/officeart/2005/8/layout/cycle2"/>
    <dgm:cxn modelId="{E3DD7711-F3E0-4C64-BBEB-5C364B9F5EEF}" type="presOf" srcId="{DCDC9676-F76C-4173-9C34-D28028CAEBB2}" destId="{DEB99086-20A1-4D11-815F-042709E6080D}" srcOrd="0" destOrd="0" presId="urn:microsoft.com/office/officeart/2005/8/layout/cycle2"/>
    <dgm:cxn modelId="{AEDE891E-7F2E-4FD2-9224-C8EA743CB0E9}" type="presOf" srcId="{3BF327F6-36B1-4498-B12A-70551D5E9546}" destId="{FE2046AE-2181-4D26-9110-F9D9D1BDA0B0}" srcOrd="1" destOrd="0" presId="urn:microsoft.com/office/officeart/2005/8/layout/cycle2"/>
    <dgm:cxn modelId="{4784AB27-9BDA-4C5F-B7F0-DCA2F1DC7358}" type="presOf" srcId="{BF2CEEF9-9DEE-461D-B5AE-484C71FFE0A9}" destId="{E663A2F5-1FB6-4416-8D60-AFAE7D995D28}" srcOrd="0" destOrd="0" presId="urn:microsoft.com/office/officeart/2005/8/layout/cycle2"/>
    <dgm:cxn modelId="{A8573A5E-0973-4172-BE4A-920837033DFA}" type="presOf" srcId="{C86351DB-178F-466D-A967-E579644066A1}" destId="{4DDB49B8-784F-4DE9-B927-0DA9C902AF25}" srcOrd="0" destOrd="0" presId="urn:microsoft.com/office/officeart/2005/8/layout/cycle2"/>
    <dgm:cxn modelId="{D114314D-5EEE-4099-A5C9-F693A62EBE53}" type="presOf" srcId="{D25AB166-B85B-43BA-8EBD-745EE7EBFFDB}" destId="{7A85E142-5501-4138-BF71-2643ADAB61B8}" srcOrd="0" destOrd="0" presId="urn:microsoft.com/office/officeart/2005/8/layout/cycle2"/>
    <dgm:cxn modelId="{B163A551-5867-4F35-BFC5-698C707CABB2}" type="presOf" srcId="{D89F430B-4799-4DFC-8ADE-92F91CBA5C7B}" destId="{368B94EB-3A42-417F-B558-0D275A052CFF}" srcOrd="0" destOrd="0" presId="urn:microsoft.com/office/officeart/2005/8/layout/cycle2"/>
    <dgm:cxn modelId="{4E595174-35CB-4F86-AE64-6C47AFA37AE3}" type="presOf" srcId="{CD43F5F2-2114-447A-8623-4EF9F294320A}" destId="{242790C3-7108-404A-AEB8-01B2D59BA036}" srcOrd="1" destOrd="0" presId="urn:microsoft.com/office/officeart/2005/8/layout/cycle2"/>
    <dgm:cxn modelId="{2FB91175-BFB1-4DD7-A131-1895C96C8A48}" type="presOf" srcId="{BF2CEEF9-9DEE-461D-B5AE-484C71FFE0A9}" destId="{8537B9A4-B511-43BB-8A8A-BF11412F2131}" srcOrd="1" destOrd="0" presId="urn:microsoft.com/office/officeart/2005/8/layout/cycle2"/>
    <dgm:cxn modelId="{4604CC75-EB65-4EFE-A512-E8E8047D7846}" srcId="{E15C33F6-26B1-49EF-BB22-E5D7AC2C98B4}" destId="{6CF63B33-68C1-46ED-92A5-B0A139B4502B}" srcOrd="0" destOrd="0" parTransId="{3F738946-16F1-4208-A82D-5E6994912390}" sibTransId="{5C2EE4B8-D7C6-47E4-80D6-793EE1F852C9}"/>
    <dgm:cxn modelId="{E3120C56-ADD1-4FE2-970C-4FAC8A44F159}" type="presOf" srcId="{20909F9A-61DC-497C-8B28-682421A5A1E6}" destId="{3942506D-690B-4D51-A723-3C68C3A9287A}" srcOrd="0" destOrd="0" presId="urn:microsoft.com/office/officeart/2005/8/layout/cycle2"/>
    <dgm:cxn modelId="{0DD13758-240A-426C-8676-E3754D101E80}" type="presOf" srcId="{6CF63B33-68C1-46ED-92A5-B0A139B4502B}" destId="{FDE2385C-621E-4171-9ED8-23B28ACD90D0}" srcOrd="0" destOrd="0" presId="urn:microsoft.com/office/officeart/2005/8/layout/cycle2"/>
    <dgm:cxn modelId="{ABE6917D-9879-47E4-A3EF-9BECE109B7D6}" srcId="{E15C33F6-26B1-49EF-BB22-E5D7AC2C98B4}" destId="{566226A5-1D1D-4D81-927A-CFF9D16B7DEA}" srcOrd="5" destOrd="0" parTransId="{D22B7E00-DC9D-4E27-B1B5-0F3019ECFBDE}" sibTransId="{D89F430B-4799-4DFC-8ADE-92F91CBA5C7B}"/>
    <dgm:cxn modelId="{03DDDC80-5E77-443B-B398-6144BA5AC628}" type="presOf" srcId="{9F339500-D612-482C-8649-51B3F7127D18}" destId="{80A536EF-7BB7-4FF9-89F3-CC226C2516B6}" srcOrd="0" destOrd="0" presId="urn:microsoft.com/office/officeart/2005/8/layout/cycle2"/>
    <dgm:cxn modelId="{3922C984-714C-4030-A529-21877577FB02}" type="presOf" srcId="{5C2EE4B8-D7C6-47E4-80D6-793EE1F852C9}" destId="{CA99BC7A-C842-4645-8FD4-A4E4112ABC23}" srcOrd="1" destOrd="0" presId="urn:microsoft.com/office/officeart/2005/8/layout/cycle2"/>
    <dgm:cxn modelId="{4FA84E86-E243-41FF-8AB9-F9D3F7D2E1F4}" srcId="{E15C33F6-26B1-49EF-BB22-E5D7AC2C98B4}" destId="{310249EC-2199-42B6-A679-BBD2F21CF63E}" srcOrd="2" destOrd="0" parTransId="{C118B556-7DB6-492C-B32F-22A74473B3D8}" sibTransId="{3BF327F6-36B1-4498-B12A-70551D5E9546}"/>
    <dgm:cxn modelId="{6E704389-A5F4-498C-A5A6-C9224CEE7B18}" type="presOf" srcId="{310249EC-2199-42B6-A679-BBD2F21CF63E}" destId="{51389C5E-FE27-46E4-A6A5-82DFAEC3FC19}" srcOrd="0" destOrd="0" presId="urn:microsoft.com/office/officeart/2005/8/layout/cycle2"/>
    <dgm:cxn modelId="{37A2DB8E-CF89-41B7-87D5-B572E39DE083}" type="presOf" srcId="{D89F430B-4799-4DFC-8ADE-92F91CBA5C7B}" destId="{311AFF99-62BC-4C7D-9A89-7364BB38BF5C}" srcOrd="1" destOrd="0" presId="urn:microsoft.com/office/officeart/2005/8/layout/cycle2"/>
    <dgm:cxn modelId="{9D959095-ADDA-4EBE-86C0-1C1A9063288C}" type="presOf" srcId="{BD216735-0A41-4D04-9213-6C7A64A26869}" destId="{C6FA6D00-3ACB-4E14-B425-4DE3F24E8A9C}" srcOrd="0" destOrd="0" presId="urn:microsoft.com/office/officeart/2005/8/layout/cycle2"/>
    <dgm:cxn modelId="{34AEFA95-B99B-4299-B2BE-32855AA4E4D0}" type="presOf" srcId="{C86351DB-178F-466D-A967-E579644066A1}" destId="{23284F36-FC86-4ECD-8E67-C603D81F0042}" srcOrd="1" destOrd="0" presId="urn:microsoft.com/office/officeart/2005/8/layout/cycle2"/>
    <dgm:cxn modelId="{7F894C96-1350-4DC4-99FD-BAAA8FF520B2}" srcId="{E15C33F6-26B1-49EF-BB22-E5D7AC2C98B4}" destId="{DCDC9676-F76C-4173-9C34-D28028CAEBB2}" srcOrd="6" destOrd="0" parTransId="{A96512B6-88ED-4EE8-B33B-42F834D618F0}" sibTransId="{BF2CEEF9-9DEE-461D-B5AE-484C71FFE0A9}"/>
    <dgm:cxn modelId="{31FEB6A7-F3E4-467B-95A9-BDDD797D4814}" srcId="{E15C33F6-26B1-49EF-BB22-E5D7AC2C98B4}" destId="{20909F9A-61DC-497C-8B28-682421A5A1E6}" srcOrd="4" destOrd="0" parTransId="{3C14DD62-64C9-4E0D-BC50-A268953AB08D}" sibTransId="{CD43F5F2-2114-447A-8623-4EF9F294320A}"/>
    <dgm:cxn modelId="{B02D2DB9-5783-4FEA-AF6E-F5579B25380F}" srcId="{E15C33F6-26B1-49EF-BB22-E5D7AC2C98B4}" destId="{9F339500-D612-482C-8649-51B3F7127D18}" srcOrd="1" destOrd="0" parTransId="{FD11EB5F-87AC-439D-A44D-BF28B687C595}" sibTransId="{BD216735-0A41-4D04-9213-6C7A64A26869}"/>
    <dgm:cxn modelId="{4B82EAB9-879D-42C8-804A-2E0BDA3B732F}" type="presOf" srcId="{CD43F5F2-2114-447A-8623-4EF9F294320A}" destId="{3941837C-873D-43F1-807B-C01AF53EAEA8}" srcOrd="0" destOrd="0" presId="urn:microsoft.com/office/officeart/2005/8/layout/cycle2"/>
    <dgm:cxn modelId="{0BDB31C4-A03F-4C10-9DF3-80B476DDD8D7}" srcId="{E15C33F6-26B1-49EF-BB22-E5D7AC2C98B4}" destId="{D25AB166-B85B-43BA-8EBD-745EE7EBFFDB}" srcOrd="3" destOrd="0" parTransId="{5E0C14DA-72A9-44F2-ADFE-C81E9BB045EE}" sibTransId="{C86351DB-178F-466D-A967-E579644066A1}"/>
    <dgm:cxn modelId="{564377EC-859C-432B-B0B2-EDCC575770E3}" type="presOf" srcId="{566226A5-1D1D-4D81-927A-CFF9D16B7DEA}" destId="{BFB1B5EF-FFE0-451D-A7E0-5A387B546040}" srcOrd="0" destOrd="0" presId="urn:microsoft.com/office/officeart/2005/8/layout/cycle2"/>
    <dgm:cxn modelId="{E988CAF3-6587-447C-A799-DBC649F11F2D}" type="presOf" srcId="{E15C33F6-26B1-49EF-BB22-E5D7AC2C98B4}" destId="{83F53BA9-503F-43E2-9306-ADF23F44F978}" srcOrd="0" destOrd="0" presId="urn:microsoft.com/office/officeart/2005/8/layout/cycle2"/>
    <dgm:cxn modelId="{121B330D-12B5-4D13-896F-E300BD8460E6}" type="presParOf" srcId="{83F53BA9-503F-43E2-9306-ADF23F44F978}" destId="{FDE2385C-621E-4171-9ED8-23B28ACD90D0}" srcOrd="0" destOrd="0" presId="urn:microsoft.com/office/officeart/2005/8/layout/cycle2"/>
    <dgm:cxn modelId="{0F4A1299-E303-4C3B-A7AE-5907D1ADFEC1}" type="presParOf" srcId="{83F53BA9-503F-43E2-9306-ADF23F44F978}" destId="{76C3508E-4324-40CF-9E23-D3CEA79127EB}" srcOrd="1" destOrd="0" presId="urn:microsoft.com/office/officeart/2005/8/layout/cycle2"/>
    <dgm:cxn modelId="{A2889C88-AD61-4E38-9089-C192A5A72C6B}" type="presParOf" srcId="{76C3508E-4324-40CF-9E23-D3CEA79127EB}" destId="{CA99BC7A-C842-4645-8FD4-A4E4112ABC23}" srcOrd="0" destOrd="0" presId="urn:microsoft.com/office/officeart/2005/8/layout/cycle2"/>
    <dgm:cxn modelId="{5208935A-AE6D-473D-A4E1-F5B2C09C4501}" type="presParOf" srcId="{83F53BA9-503F-43E2-9306-ADF23F44F978}" destId="{80A536EF-7BB7-4FF9-89F3-CC226C2516B6}" srcOrd="2" destOrd="0" presId="urn:microsoft.com/office/officeart/2005/8/layout/cycle2"/>
    <dgm:cxn modelId="{227B401A-D01E-4E05-81B0-7A3CA2274BD4}" type="presParOf" srcId="{83F53BA9-503F-43E2-9306-ADF23F44F978}" destId="{C6FA6D00-3ACB-4E14-B425-4DE3F24E8A9C}" srcOrd="3" destOrd="0" presId="urn:microsoft.com/office/officeart/2005/8/layout/cycle2"/>
    <dgm:cxn modelId="{A7D172FB-E57E-40D0-B727-76E90AEAB2F1}" type="presParOf" srcId="{C6FA6D00-3ACB-4E14-B425-4DE3F24E8A9C}" destId="{688401FD-F14E-4CAE-AC70-F4D89159663C}" srcOrd="0" destOrd="0" presId="urn:microsoft.com/office/officeart/2005/8/layout/cycle2"/>
    <dgm:cxn modelId="{EBBDBD3D-64B7-40EB-AB47-EE6B06F7D0BF}" type="presParOf" srcId="{83F53BA9-503F-43E2-9306-ADF23F44F978}" destId="{51389C5E-FE27-46E4-A6A5-82DFAEC3FC19}" srcOrd="4" destOrd="0" presId="urn:microsoft.com/office/officeart/2005/8/layout/cycle2"/>
    <dgm:cxn modelId="{ADD0D7B1-5437-433D-AEF0-85EE36AADE6E}" type="presParOf" srcId="{83F53BA9-503F-43E2-9306-ADF23F44F978}" destId="{F7976928-0494-484A-96A3-26A2D554864D}" srcOrd="5" destOrd="0" presId="urn:microsoft.com/office/officeart/2005/8/layout/cycle2"/>
    <dgm:cxn modelId="{47C59167-3FBD-428F-AC24-61024E202F61}" type="presParOf" srcId="{F7976928-0494-484A-96A3-26A2D554864D}" destId="{FE2046AE-2181-4D26-9110-F9D9D1BDA0B0}" srcOrd="0" destOrd="0" presId="urn:microsoft.com/office/officeart/2005/8/layout/cycle2"/>
    <dgm:cxn modelId="{0A7A36DE-E67B-4DF3-818A-1605ADD2A8B2}" type="presParOf" srcId="{83F53BA9-503F-43E2-9306-ADF23F44F978}" destId="{7A85E142-5501-4138-BF71-2643ADAB61B8}" srcOrd="6" destOrd="0" presId="urn:microsoft.com/office/officeart/2005/8/layout/cycle2"/>
    <dgm:cxn modelId="{50AAE925-8B2A-4895-B674-893AA87198D0}" type="presParOf" srcId="{83F53BA9-503F-43E2-9306-ADF23F44F978}" destId="{4DDB49B8-784F-4DE9-B927-0DA9C902AF25}" srcOrd="7" destOrd="0" presId="urn:microsoft.com/office/officeart/2005/8/layout/cycle2"/>
    <dgm:cxn modelId="{7AA704E8-631C-42FE-9179-1EC08419B9A8}" type="presParOf" srcId="{4DDB49B8-784F-4DE9-B927-0DA9C902AF25}" destId="{23284F36-FC86-4ECD-8E67-C603D81F0042}" srcOrd="0" destOrd="0" presId="urn:microsoft.com/office/officeart/2005/8/layout/cycle2"/>
    <dgm:cxn modelId="{03546B2D-E086-47CF-8933-53215BC350F9}" type="presParOf" srcId="{83F53BA9-503F-43E2-9306-ADF23F44F978}" destId="{3942506D-690B-4D51-A723-3C68C3A9287A}" srcOrd="8" destOrd="0" presId="urn:microsoft.com/office/officeart/2005/8/layout/cycle2"/>
    <dgm:cxn modelId="{F2B5756E-1382-4885-B0B0-07E1EAF750EB}" type="presParOf" srcId="{83F53BA9-503F-43E2-9306-ADF23F44F978}" destId="{3941837C-873D-43F1-807B-C01AF53EAEA8}" srcOrd="9" destOrd="0" presId="urn:microsoft.com/office/officeart/2005/8/layout/cycle2"/>
    <dgm:cxn modelId="{FEE5F086-87EE-4A4D-B11A-238592D5DDD4}" type="presParOf" srcId="{3941837C-873D-43F1-807B-C01AF53EAEA8}" destId="{242790C3-7108-404A-AEB8-01B2D59BA036}" srcOrd="0" destOrd="0" presId="urn:microsoft.com/office/officeart/2005/8/layout/cycle2"/>
    <dgm:cxn modelId="{B8D9C085-07BC-4A57-8C43-6E593135325C}" type="presParOf" srcId="{83F53BA9-503F-43E2-9306-ADF23F44F978}" destId="{BFB1B5EF-FFE0-451D-A7E0-5A387B546040}" srcOrd="10" destOrd="0" presId="urn:microsoft.com/office/officeart/2005/8/layout/cycle2"/>
    <dgm:cxn modelId="{138E42C7-7102-4B11-883E-90949C45F89B}" type="presParOf" srcId="{83F53BA9-503F-43E2-9306-ADF23F44F978}" destId="{368B94EB-3A42-417F-B558-0D275A052CFF}" srcOrd="11" destOrd="0" presId="urn:microsoft.com/office/officeart/2005/8/layout/cycle2"/>
    <dgm:cxn modelId="{4F483F86-EBD5-40F8-9F95-5127FCD186FB}" type="presParOf" srcId="{368B94EB-3A42-417F-B558-0D275A052CFF}" destId="{311AFF99-62BC-4C7D-9A89-7364BB38BF5C}" srcOrd="0" destOrd="0" presId="urn:microsoft.com/office/officeart/2005/8/layout/cycle2"/>
    <dgm:cxn modelId="{578AF02D-EA02-4C0F-BB4A-8FADB236D408}" type="presParOf" srcId="{83F53BA9-503F-43E2-9306-ADF23F44F978}" destId="{DEB99086-20A1-4D11-815F-042709E6080D}" srcOrd="12" destOrd="0" presId="urn:microsoft.com/office/officeart/2005/8/layout/cycle2"/>
    <dgm:cxn modelId="{1266D9C5-916A-49BD-B9C0-89A568858B5E}" type="presParOf" srcId="{83F53BA9-503F-43E2-9306-ADF23F44F978}" destId="{E663A2F5-1FB6-4416-8D60-AFAE7D995D28}" srcOrd="13" destOrd="0" presId="urn:microsoft.com/office/officeart/2005/8/layout/cycle2"/>
    <dgm:cxn modelId="{3765ADC7-78EF-47A1-8099-2F37F602455A}" type="presParOf" srcId="{E663A2F5-1FB6-4416-8D60-AFAE7D995D28}" destId="{8537B9A4-B511-43BB-8A8A-BF11412F2131}"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5C33F6-26B1-49EF-BB22-E5D7AC2C98B4}" type="doc">
      <dgm:prSet loTypeId="urn:microsoft.com/office/officeart/2005/8/layout/cycle2" loCatId="cycle" qsTypeId="urn:microsoft.com/office/officeart/2005/8/quickstyle/3d1" qsCatId="3D" csTypeId="urn:microsoft.com/office/officeart/2005/8/colors/colorful1" csCatId="colorful" phldr="1"/>
      <dgm:spPr/>
      <dgm:t>
        <a:bodyPr/>
        <a:lstStyle/>
        <a:p>
          <a:endParaRPr lang="en-US"/>
        </a:p>
      </dgm:t>
    </dgm:pt>
    <dgm:pt modelId="{6CF63B33-68C1-46ED-92A5-B0A139B4502B}">
      <dgm:prSet phldrT="[Text]" custT="1"/>
      <dgm:spPr/>
      <dgm:t>
        <a:bodyPr/>
        <a:lstStyle/>
        <a:p>
          <a:r>
            <a:rPr lang="en-US" sz="1800" dirty="0"/>
            <a:t>HL Design</a:t>
          </a:r>
        </a:p>
      </dgm:t>
    </dgm:pt>
    <dgm:pt modelId="{3F738946-16F1-4208-A82D-5E6994912390}" type="parTrans" cxnId="{4604CC75-EB65-4EFE-A512-E8E8047D7846}">
      <dgm:prSet/>
      <dgm:spPr/>
      <dgm:t>
        <a:bodyPr/>
        <a:lstStyle/>
        <a:p>
          <a:endParaRPr lang="en-US"/>
        </a:p>
      </dgm:t>
    </dgm:pt>
    <dgm:pt modelId="{5C2EE4B8-D7C6-47E4-80D6-793EE1F852C9}" type="sibTrans" cxnId="{4604CC75-EB65-4EFE-A512-E8E8047D7846}">
      <dgm:prSet/>
      <dgm:spPr/>
      <dgm:t>
        <a:bodyPr/>
        <a:lstStyle/>
        <a:p>
          <a:endParaRPr lang="en-US"/>
        </a:p>
      </dgm:t>
    </dgm:pt>
    <dgm:pt modelId="{83F53BA9-503F-43E2-9306-ADF23F44F978}" type="pres">
      <dgm:prSet presAssocID="{E15C33F6-26B1-49EF-BB22-E5D7AC2C98B4}" presName="cycle" presStyleCnt="0">
        <dgm:presLayoutVars>
          <dgm:dir/>
          <dgm:resizeHandles val="exact"/>
        </dgm:presLayoutVars>
      </dgm:prSet>
      <dgm:spPr/>
    </dgm:pt>
    <dgm:pt modelId="{FDE2385C-621E-4171-9ED8-23B28ACD90D0}" type="pres">
      <dgm:prSet presAssocID="{6CF63B33-68C1-46ED-92A5-B0A139B4502B}" presName="node" presStyleLbl="node1" presStyleIdx="0" presStyleCnt="1" custScaleX="45649" custScaleY="39666" custRadScaleRad="65542" custRadScaleInc="-3185">
        <dgm:presLayoutVars>
          <dgm:bulletEnabled val="1"/>
        </dgm:presLayoutVars>
      </dgm:prSet>
      <dgm:spPr/>
    </dgm:pt>
  </dgm:ptLst>
  <dgm:cxnLst>
    <dgm:cxn modelId="{4604CC75-EB65-4EFE-A512-E8E8047D7846}" srcId="{E15C33F6-26B1-49EF-BB22-E5D7AC2C98B4}" destId="{6CF63B33-68C1-46ED-92A5-B0A139B4502B}" srcOrd="0" destOrd="0" parTransId="{3F738946-16F1-4208-A82D-5E6994912390}" sibTransId="{5C2EE4B8-D7C6-47E4-80D6-793EE1F852C9}"/>
    <dgm:cxn modelId="{0DD13758-240A-426C-8676-E3754D101E80}" type="presOf" srcId="{6CF63B33-68C1-46ED-92A5-B0A139B4502B}" destId="{FDE2385C-621E-4171-9ED8-23B28ACD90D0}" srcOrd="0" destOrd="0" presId="urn:microsoft.com/office/officeart/2005/8/layout/cycle2"/>
    <dgm:cxn modelId="{E988CAF3-6587-447C-A799-DBC649F11F2D}" type="presOf" srcId="{E15C33F6-26B1-49EF-BB22-E5D7AC2C98B4}" destId="{83F53BA9-503F-43E2-9306-ADF23F44F978}" srcOrd="0" destOrd="0" presId="urn:microsoft.com/office/officeart/2005/8/layout/cycle2"/>
    <dgm:cxn modelId="{121B330D-12B5-4D13-896F-E300BD8460E6}" type="presParOf" srcId="{83F53BA9-503F-43E2-9306-ADF23F44F978}" destId="{FDE2385C-621E-4171-9ED8-23B28ACD90D0}"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5C33F6-26B1-49EF-BB22-E5D7AC2C98B4}" type="doc">
      <dgm:prSet loTypeId="urn:microsoft.com/office/officeart/2005/8/layout/cycle2" loCatId="cycle" qsTypeId="urn:microsoft.com/office/officeart/2005/8/quickstyle/3d1" qsCatId="3D" csTypeId="urn:microsoft.com/office/officeart/2005/8/colors/colorful1" csCatId="colorful" phldr="1"/>
      <dgm:spPr/>
      <dgm:t>
        <a:bodyPr/>
        <a:lstStyle/>
        <a:p>
          <a:endParaRPr lang="en-US"/>
        </a:p>
      </dgm:t>
    </dgm:pt>
    <dgm:pt modelId="{6CF63B33-68C1-46ED-92A5-B0A139B4502B}">
      <dgm:prSet phldrT="[Text]" custT="1"/>
      <dgm:spPr>
        <a:solidFill>
          <a:srgbClr val="7030A0"/>
        </a:solidFill>
      </dgm:spPr>
      <dgm:t>
        <a:bodyPr/>
        <a:lstStyle/>
        <a:p>
          <a:r>
            <a:rPr lang="en-US" sz="1800" dirty="0"/>
            <a:t>Detailed Design</a:t>
          </a:r>
        </a:p>
      </dgm:t>
    </dgm:pt>
    <dgm:pt modelId="{3F738946-16F1-4208-A82D-5E6994912390}" type="parTrans" cxnId="{4604CC75-EB65-4EFE-A512-E8E8047D7846}">
      <dgm:prSet/>
      <dgm:spPr/>
      <dgm:t>
        <a:bodyPr/>
        <a:lstStyle/>
        <a:p>
          <a:endParaRPr lang="en-US"/>
        </a:p>
      </dgm:t>
    </dgm:pt>
    <dgm:pt modelId="{5C2EE4B8-D7C6-47E4-80D6-793EE1F852C9}" type="sibTrans" cxnId="{4604CC75-EB65-4EFE-A512-E8E8047D7846}">
      <dgm:prSet/>
      <dgm:spPr/>
      <dgm:t>
        <a:bodyPr/>
        <a:lstStyle/>
        <a:p>
          <a:endParaRPr lang="en-US"/>
        </a:p>
      </dgm:t>
    </dgm:pt>
    <dgm:pt modelId="{83F53BA9-503F-43E2-9306-ADF23F44F978}" type="pres">
      <dgm:prSet presAssocID="{E15C33F6-26B1-49EF-BB22-E5D7AC2C98B4}" presName="cycle" presStyleCnt="0">
        <dgm:presLayoutVars>
          <dgm:dir/>
          <dgm:resizeHandles val="exact"/>
        </dgm:presLayoutVars>
      </dgm:prSet>
      <dgm:spPr/>
    </dgm:pt>
    <dgm:pt modelId="{FDE2385C-621E-4171-9ED8-23B28ACD90D0}" type="pres">
      <dgm:prSet presAssocID="{6CF63B33-68C1-46ED-92A5-B0A139B4502B}" presName="node" presStyleLbl="node1" presStyleIdx="0" presStyleCnt="1" custScaleX="45649" custScaleY="39666" custRadScaleRad="65542" custRadScaleInc="-3185">
        <dgm:presLayoutVars>
          <dgm:bulletEnabled val="1"/>
        </dgm:presLayoutVars>
      </dgm:prSet>
      <dgm:spPr/>
    </dgm:pt>
  </dgm:ptLst>
  <dgm:cxnLst>
    <dgm:cxn modelId="{4604CC75-EB65-4EFE-A512-E8E8047D7846}" srcId="{E15C33F6-26B1-49EF-BB22-E5D7AC2C98B4}" destId="{6CF63B33-68C1-46ED-92A5-B0A139B4502B}" srcOrd="0" destOrd="0" parTransId="{3F738946-16F1-4208-A82D-5E6994912390}" sibTransId="{5C2EE4B8-D7C6-47E4-80D6-793EE1F852C9}"/>
    <dgm:cxn modelId="{0DD13758-240A-426C-8676-E3754D101E80}" type="presOf" srcId="{6CF63B33-68C1-46ED-92A5-B0A139B4502B}" destId="{FDE2385C-621E-4171-9ED8-23B28ACD90D0}" srcOrd="0" destOrd="0" presId="urn:microsoft.com/office/officeart/2005/8/layout/cycle2"/>
    <dgm:cxn modelId="{E988CAF3-6587-447C-A799-DBC649F11F2D}" type="presOf" srcId="{E15C33F6-26B1-49EF-BB22-E5D7AC2C98B4}" destId="{83F53BA9-503F-43E2-9306-ADF23F44F978}" srcOrd="0" destOrd="0" presId="urn:microsoft.com/office/officeart/2005/8/layout/cycle2"/>
    <dgm:cxn modelId="{121B330D-12B5-4D13-896F-E300BD8460E6}" type="presParOf" srcId="{83F53BA9-503F-43E2-9306-ADF23F44F978}" destId="{FDE2385C-621E-4171-9ED8-23B28ACD90D0}"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5C33F6-26B1-49EF-BB22-E5D7AC2C98B4}" type="doc">
      <dgm:prSet loTypeId="urn:microsoft.com/office/officeart/2005/8/layout/cycle2" loCatId="cycle" qsTypeId="urn:microsoft.com/office/officeart/2005/8/quickstyle/3d1" qsCatId="3D" csTypeId="urn:microsoft.com/office/officeart/2005/8/colors/colorful1" csCatId="colorful" phldr="1"/>
      <dgm:spPr/>
      <dgm:t>
        <a:bodyPr/>
        <a:lstStyle/>
        <a:p>
          <a:endParaRPr lang="en-US"/>
        </a:p>
      </dgm:t>
    </dgm:pt>
    <dgm:pt modelId="{6CF63B33-68C1-46ED-92A5-B0A139B4502B}">
      <dgm:prSet phldrT="[Text]" custT="1"/>
      <dgm:spPr>
        <a:solidFill>
          <a:srgbClr val="FFC000"/>
        </a:solidFill>
      </dgm:spPr>
      <dgm:t>
        <a:bodyPr/>
        <a:lstStyle/>
        <a:p>
          <a:r>
            <a:rPr lang="en-US" sz="1800" dirty="0"/>
            <a:t>Scripts Creation</a:t>
          </a:r>
        </a:p>
      </dgm:t>
    </dgm:pt>
    <dgm:pt modelId="{3F738946-16F1-4208-A82D-5E6994912390}" type="parTrans" cxnId="{4604CC75-EB65-4EFE-A512-E8E8047D7846}">
      <dgm:prSet/>
      <dgm:spPr/>
      <dgm:t>
        <a:bodyPr/>
        <a:lstStyle/>
        <a:p>
          <a:endParaRPr lang="en-US"/>
        </a:p>
      </dgm:t>
    </dgm:pt>
    <dgm:pt modelId="{5C2EE4B8-D7C6-47E4-80D6-793EE1F852C9}" type="sibTrans" cxnId="{4604CC75-EB65-4EFE-A512-E8E8047D7846}">
      <dgm:prSet/>
      <dgm:spPr/>
      <dgm:t>
        <a:bodyPr/>
        <a:lstStyle/>
        <a:p>
          <a:endParaRPr lang="en-US"/>
        </a:p>
      </dgm:t>
    </dgm:pt>
    <dgm:pt modelId="{83F53BA9-503F-43E2-9306-ADF23F44F978}" type="pres">
      <dgm:prSet presAssocID="{E15C33F6-26B1-49EF-BB22-E5D7AC2C98B4}" presName="cycle" presStyleCnt="0">
        <dgm:presLayoutVars>
          <dgm:dir/>
          <dgm:resizeHandles val="exact"/>
        </dgm:presLayoutVars>
      </dgm:prSet>
      <dgm:spPr/>
    </dgm:pt>
    <dgm:pt modelId="{FDE2385C-621E-4171-9ED8-23B28ACD90D0}" type="pres">
      <dgm:prSet presAssocID="{6CF63B33-68C1-46ED-92A5-B0A139B4502B}" presName="node" presStyleLbl="node1" presStyleIdx="0" presStyleCnt="1" custScaleX="45649" custScaleY="39666" custRadScaleRad="65542" custRadScaleInc="-3185">
        <dgm:presLayoutVars>
          <dgm:bulletEnabled val="1"/>
        </dgm:presLayoutVars>
      </dgm:prSet>
      <dgm:spPr/>
    </dgm:pt>
  </dgm:ptLst>
  <dgm:cxnLst>
    <dgm:cxn modelId="{4604CC75-EB65-4EFE-A512-E8E8047D7846}" srcId="{E15C33F6-26B1-49EF-BB22-E5D7AC2C98B4}" destId="{6CF63B33-68C1-46ED-92A5-B0A139B4502B}" srcOrd="0" destOrd="0" parTransId="{3F738946-16F1-4208-A82D-5E6994912390}" sibTransId="{5C2EE4B8-D7C6-47E4-80D6-793EE1F852C9}"/>
    <dgm:cxn modelId="{0DD13758-240A-426C-8676-E3754D101E80}" type="presOf" srcId="{6CF63B33-68C1-46ED-92A5-B0A139B4502B}" destId="{FDE2385C-621E-4171-9ED8-23B28ACD90D0}" srcOrd="0" destOrd="0" presId="urn:microsoft.com/office/officeart/2005/8/layout/cycle2"/>
    <dgm:cxn modelId="{E988CAF3-6587-447C-A799-DBC649F11F2D}" type="presOf" srcId="{E15C33F6-26B1-49EF-BB22-E5D7AC2C98B4}" destId="{83F53BA9-503F-43E2-9306-ADF23F44F978}" srcOrd="0" destOrd="0" presId="urn:microsoft.com/office/officeart/2005/8/layout/cycle2"/>
    <dgm:cxn modelId="{121B330D-12B5-4D13-896F-E300BD8460E6}" type="presParOf" srcId="{83F53BA9-503F-43E2-9306-ADF23F44F978}" destId="{FDE2385C-621E-4171-9ED8-23B28ACD90D0}"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5C33F6-26B1-49EF-BB22-E5D7AC2C98B4}" type="doc">
      <dgm:prSet loTypeId="urn:microsoft.com/office/officeart/2005/8/layout/cycle2" loCatId="cycle" qsTypeId="urn:microsoft.com/office/officeart/2005/8/quickstyle/3d1" qsCatId="3D" csTypeId="urn:microsoft.com/office/officeart/2005/8/colors/colorful1" csCatId="colorful" phldr="1"/>
      <dgm:spPr/>
      <dgm:t>
        <a:bodyPr/>
        <a:lstStyle/>
        <a:p>
          <a:endParaRPr lang="en-US"/>
        </a:p>
      </dgm:t>
    </dgm:pt>
    <dgm:pt modelId="{6CF63B33-68C1-46ED-92A5-B0A139B4502B}">
      <dgm:prSet phldrT="[Text]" custT="1"/>
      <dgm:spPr>
        <a:solidFill>
          <a:schemeClr val="accent5">
            <a:lumMod val="75000"/>
          </a:schemeClr>
        </a:solidFill>
      </dgm:spPr>
      <dgm:t>
        <a:bodyPr/>
        <a:lstStyle/>
        <a:p>
          <a:r>
            <a:rPr lang="en-US" sz="1800" dirty="0"/>
            <a:t>Unit Test</a:t>
          </a:r>
        </a:p>
      </dgm:t>
    </dgm:pt>
    <dgm:pt modelId="{3F738946-16F1-4208-A82D-5E6994912390}" type="parTrans" cxnId="{4604CC75-EB65-4EFE-A512-E8E8047D7846}">
      <dgm:prSet/>
      <dgm:spPr/>
      <dgm:t>
        <a:bodyPr/>
        <a:lstStyle/>
        <a:p>
          <a:endParaRPr lang="en-US"/>
        </a:p>
      </dgm:t>
    </dgm:pt>
    <dgm:pt modelId="{5C2EE4B8-D7C6-47E4-80D6-793EE1F852C9}" type="sibTrans" cxnId="{4604CC75-EB65-4EFE-A512-E8E8047D7846}">
      <dgm:prSet/>
      <dgm:spPr/>
      <dgm:t>
        <a:bodyPr/>
        <a:lstStyle/>
        <a:p>
          <a:endParaRPr lang="en-US"/>
        </a:p>
      </dgm:t>
    </dgm:pt>
    <dgm:pt modelId="{83F53BA9-503F-43E2-9306-ADF23F44F978}" type="pres">
      <dgm:prSet presAssocID="{E15C33F6-26B1-49EF-BB22-E5D7AC2C98B4}" presName="cycle" presStyleCnt="0">
        <dgm:presLayoutVars>
          <dgm:dir/>
          <dgm:resizeHandles val="exact"/>
        </dgm:presLayoutVars>
      </dgm:prSet>
      <dgm:spPr/>
    </dgm:pt>
    <dgm:pt modelId="{FDE2385C-621E-4171-9ED8-23B28ACD90D0}" type="pres">
      <dgm:prSet presAssocID="{6CF63B33-68C1-46ED-92A5-B0A139B4502B}" presName="node" presStyleLbl="node1" presStyleIdx="0" presStyleCnt="1" custScaleX="45649" custScaleY="39666" custRadScaleRad="65542" custRadScaleInc="-3185">
        <dgm:presLayoutVars>
          <dgm:bulletEnabled val="1"/>
        </dgm:presLayoutVars>
      </dgm:prSet>
      <dgm:spPr/>
    </dgm:pt>
  </dgm:ptLst>
  <dgm:cxnLst>
    <dgm:cxn modelId="{4604CC75-EB65-4EFE-A512-E8E8047D7846}" srcId="{E15C33F6-26B1-49EF-BB22-E5D7AC2C98B4}" destId="{6CF63B33-68C1-46ED-92A5-B0A139B4502B}" srcOrd="0" destOrd="0" parTransId="{3F738946-16F1-4208-A82D-5E6994912390}" sibTransId="{5C2EE4B8-D7C6-47E4-80D6-793EE1F852C9}"/>
    <dgm:cxn modelId="{0DD13758-240A-426C-8676-E3754D101E80}" type="presOf" srcId="{6CF63B33-68C1-46ED-92A5-B0A139B4502B}" destId="{FDE2385C-621E-4171-9ED8-23B28ACD90D0}" srcOrd="0" destOrd="0" presId="urn:microsoft.com/office/officeart/2005/8/layout/cycle2"/>
    <dgm:cxn modelId="{E988CAF3-6587-447C-A799-DBC649F11F2D}" type="presOf" srcId="{E15C33F6-26B1-49EF-BB22-E5D7AC2C98B4}" destId="{83F53BA9-503F-43E2-9306-ADF23F44F978}" srcOrd="0" destOrd="0" presId="urn:microsoft.com/office/officeart/2005/8/layout/cycle2"/>
    <dgm:cxn modelId="{121B330D-12B5-4D13-896F-E300BD8460E6}" type="presParOf" srcId="{83F53BA9-503F-43E2-9306-ADF23F44F978}" destId="{FDE2385C-621E-4171-9ED8-23B28ACD90D0}"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15C33F6-26B1-49EF-BB22-E5D7AC2C98B4}" type="doc">
      <dgm:prSet loTypeId="urn:microsoft.com/office/officeart/2005/8/layout/cycle2" loCatId="cycle" qsTypeId="urn:microsoft.com/office/officeart/2005/8/quickstyle/3d1" qsCatId="3D" csTypeId="urn:microsoft.com/office/officeart/2005/8/colors/colorful1" csCatId="colorful" phldr="1"/>
      <dgm:spPr/>
      <dgm:t>
        <a:bodyPr/>
        <a:lstStyle/>
        <a:p>
          <a:endParaRPr lang="en-US"/>
        </a:p>
      </dgm:t>
    </dgm:pt>
    <dgm:pt modelId="{6CF63B33-68C1-46ED-92A5-B0A139B4502B}">
      <dgm:prSet phldrT="[Text]" custT="1"/>
      <dgm:spPr>
        <a:solidFill>
          <a:schemeClr val="accent6"/>
        </a:solidFill>
      </dgm:spPr>
      <dgm:t>
        <a:bodyPr/>
        <a:lstStyle/>
        <a:p>
          <a:r>
            <a:rPr lang="en-US" sz="1800" dirty="0"/>
            <a:t>Integration Test</a:t>
          </a:r>
        </a:p>
      </dgm:t>
    </dgm:pt>
    <dgm:pt modelId="{3F738946-16F1-4208-A82D-5E6994912390}" type="parTrans" cxnId="{4604CC75-EB65-4EFE-A512-E8E8047D7846}">
      <dgm:prSet/>
      <dgm:spPr/>
      <dgm:t>
        <a:bodyPr/>
        <a:lstStyle/>
        <a:p>
          <a:endParaRPr lang="en-US"/>
        </a:p>
      </dgm:t>
    </dgm:pt>
    <dgm:pt modelId="{5C2EE4B8-D7C6-47E4-80D6-793EE1F852C9}" type="sibTrans" cxnId="{4604CC75-EB65-4EFE-A512-E8E8047D7846}">
      <dgm:prSet/>
      <dgm:spPr/>
      <dgm:t>
        <a:bodyPr/>
        <a:lstStyle/>
        <a:p>
          <a:endParaRPr lang="en-US"/>
        </a:p>
      </dgm:t>
    </dgm:pt>
    <dgm:pt modelId="{83F53BA9-503F-43E2-9306-ADF23F44F978}" type="pres">
      <dgm:prSet presAssocID="{E15C33F6-26B1-49EF-BB22-E5D7AC2C98B4}" presName="cycle" presStyleCnt="0">
        <dgm:presLayoutVars>
          <dgm:dir/>
          <dgm:resizeHandles val="exact"/>
        </dgm:presLayoutVars>
      </dgm:prSet>
      <dgm:spPr/>
    </dgm:pt>
    <dgm:pt modelId="{FDE2385C-621E-4171-9ED8-23B28ACD90D0}" type="pres">
      <dgm:prSet presAssocID="{6CF63B33-68C1-46ED-92A5-B0A139B4502B}" presName="node" presStyleLbl="node1" presStyleIdx="0" presStyleCnt="1" custScaleX="55211" custScaleY="44159" custRadScaleRad="65542" custRadScaleInc="-3185">
        <dgm:presLayoutVars>
          <dgm:bulletEnabled val="1"/>
        </dgm:presLayoutVars>
      </dgm:prSet>
      <dgm:spPr/>
    </dgm:pt>
  </dgm:ptLst>
  <dgm:cxnLst>
    <dgm:cxn modelId="{4604CC75-EB65-4EFE-A512-E8E8047D7846}" srcId="{E15C33F6-26B1-49EF-BB22-E5D7AC2C98B4}" destId="{6CF63B33-68C1-46ED-92A5-B0A139B4502B}" srcOrd="0" destOrd="0" parTransId="{3F738946-16F1-4208-A82D-5E6994912390}" sibTransId="{5C2EE4B8-D7C6-47E4-80D6-793EE1F852C9}"/>
    <dgm:cxn modelId="{0DD13758-240A-426C-8676-E3754D101E80}" type="presOf" srcId="{6CF63B33-68C1-46ED-92A5-B0A139B4502B}" destId="{FDE2385C-621E-4171-9ED8-23B28ACD90D0}" srcOrd="0" destOrd="0" presId="urn:microsoft.com/office/officeart/2005/8/layout/cycle2"/>
    <dgm:cxn modelId="{E988CAF3-6587-447C-A799-DBC649F11F2D}" type="presOf" srcId="{E15C33F6-26B1-49EF-BB22-E5D7AC2C98B4}" destId="{83F53BA9-503F-43E2-9306-ADF23F44F978}" srcOrd="0" destOrd="0" presId="urn:microsoft.com/office/officeart/2005/8/layout/cycle2"/>
    <dgm:cxn modelId="{121B330D-12B5-4D13-896F-E300BD8460E6}" type="presParOf" srcId="{83F53BA9-503F-43E2-9306-ADF23F44F978}" destId="{FDE2385C-621E-4171-9ED8-23B28ACD90D0}"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15C33F6-26B1-49EF-BB22-E5D7AC2C98B4}" type="doc">
      <dgm:prSet loTypeId="urn:microsoft.com/office/officeart/2005/8/layout/cycle2" loCatId="cycle" qsTypeId="urn:microsoft.com/office/officeart/2005/8/quickstyle/3d1" qsCatId="3D" csTypeId="urn:microsoft.com/office/officeart/2005/8/colors/colorful1" csCatId="colorful" phldr="1"/>
      <dgm:spPr/>
      <dgm:t>
        <a:bodyPr/>
        <a:lstStyle/>
        <a:p>
          <a:endParaRPr lang="en-US"/>
        </a:p>
      </dgm:t>
    </dgm:pt>
    <dgm:pt modelId="{6CF63B33-68C1-46ED-92A5-B0A139B4502B}">
      <dgm:prSet phldrT="[Text]" custT="1"/>
      <dgm:spPr>
        <a:solidFill>
          <a:schemeClr val="accent1">
            <a:lumMod val="60000"/>
            <a:lumOff val="40000"/>
          </a:schemeClr>
        </a:solidFill>
      </dgm:spPr>
      <dgm:t>
        <a:bodyPr/>
        <a:lstStyle/>
        <a:p>
          <a:r>
            <a:rPr lang="en-US" sz="1800" dirty="0"/>
            <a:t>Execution</a:t>
          </a:r>
        </a:p>
      </dgm:t>
    </dgm:pt>
    <dgm:pt modelId="{3F738946-16F1-4208-A82D-5E6994912390}" type="parTrans" cxnId="{4604CC75-EB65-4EFE-A512-E8E8047D7846}">
      <dgm:prSet/>
      <dgm:spPr/>
      <dgm:t>
        <a:bodyPr/>
        <a:lstStyle/>
        <a:p>
          <a:endParaRPr lang="en-US"/>
        </a:p>
      </dgm:t>
    </dgm:pt>
    <dgm:pt modelId="{5C2EE4B8-D7C6-47E4-80D6-793EE1F852C9}" type="sibTrans" cxnId="{4604CC75-EB65-4EFE-A512-E8E8047D7846}">
      <dgm:prSet/>
      <dgm:spPr/>
      <dgm:t>
        <a:bodyPr/>
        <a:lstStyle/>
        <a:p>
          <a:endParaRPr lang="en-US"/>
        </a:p>
      </dgm:t>
    </dgm:pt>
    <dgm:pt modelId="{83F53BA9-503F-43E2-9306-ADF23F44F978}" type="pres">
      <dgm:prSet presAssocID="{E15C33F6-26B1-49EF-BB22-E5D7AC2C98B4}" presName="cycle" presStyleCnt="0">
        <dgm:presLayoutVars>
          <dgm:dir/>
          <dgm:resizeHandles val="exact"/>
        </dgm:presLayoutVars>
      </dgm:prSet>
      <dgm:spPr/>
    </dgm:pt>
    <dgm:pt modelId="{FDE2385C-621E-4171-9ED8-23B28ACD90D0}" type="pres">
      <dgm:prSet presAssocID="{6CF63B33-68C1-46ED-92A5-B0A139B4502B}" presName="node" presStyleLbl="node1" presStyleIdx="0" presStyleCnt="1" custScaleX="55211" custScaleY="44159" custRadScaleRad="65542" custRadScaleInc="-3185">
        <dgm:presLayoutVars>
          <dgm:bulletEnabled val="1"/>
        </dgm:presLayoutVars>
      </dgm:prSet>
      <dgm:spPr/>
    </dgm:pt>
  </dgm:ptLst>
  <dgm:cxnLst>
    <dgm:cxn modelId="{4604CC75-EB65-4EFE-A512-E8E8047D7846}" srcId="{E15C33F6-26B1-49EF-BB22-E5D7AC2C98B4}" destId="{6CF63B33-68C1-46ED-92A5-B0A139B4502B}" srcOrd="0" destOrd="0" parTransId="{3F738946-16F1-4208-A82D-5E6994912390}" sibTransId="{5C2EE4B8-D7C6-47E4-80D6-793EE1F852C9}"/>
    <dgm:cxn modelId="{0DD13758-240A-426C-8676-E3754D101E80}" type="presOf" srcId="{6CF63B33-68C1-46ED-92A5-B0A139B4502B}" destId="{FDE2385C-621E-4171-9ED8-23B28ACD90D0}" srcOrd="0" destOrd="0" presId="urn:microsoft.com/office/officeart/2005/8/layout/cycle2"/>
    <dgm:cxn modelId="{E988CAF3-6587-447C-A799-DBC649F11F2D}" type="presOf" srcId="{E15C33F6-26B1-49EF-BB22-E5D7AC2C98B4}" destId="{83F53BA9-503F-43E2-9306-ADF23F44F978}" srcOrd="0" destOrd="0" presId="urn:microsoft.com/office/officeart/2005/8/layout/cycle2"/>
    <dgm:cxn modelId="{121B330D-12B5-4D13-896F-E300BD8460E6}" type="presParOf" srcId="{83F53BA9-503F-43E2-9306-ADF23F44F978}" destId="{FDE2385C-621E-4171-9ED8-23B28ACD90D0}"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15C33F6-26B1-49EF-BB22-E5D7AC2C98B4}" type="doc">
      <dgm:prSet loTypeId="urn:microsoft.com/office/officeart/2005/8/layout/cycle2" loCatId="cycle" qsTypeId="urn:microsoft.com/office/officeart/2005/8/quickstyle/3d1" qsCatId="3D" csTypeId="urn:microsoft.com/office/officeart/2005/8/colors/colorful1" csCatId="colorful" phldr="1"/>
      <dgm:spPr/>
      <dgm:t>
        <a:bodyPr/>
        <a:lstStyle/>
        <a:p>
          <a:endParaRPr lang="en-US"/>
        </a:p>
      </dgm:t>
    </dgm:pt>
    <dgm:pt modelId="{6CF63B33-68C1-46ED-92A5-B0A139B4502B}">
      <dgm:prSet phldrT="[Text]" custT="1"/>
      <dgm:spPr>
        <a:solidFill>
          <a:schemeClr val="tx2">
            <a:lumMod val="40000"/>
            <a:lumOff val="60000"/>
          </a:schemeClr>
        </a:solidFill>
      </dgm:spPr>
      <dgm:t>
        <a:bodyPr/>
        <a:lstStyle/>
        <a:p>
          <a:r>
            <a:rPr lang="en-US" sz="1800" dirty="0"/>
            <a:t>Maintenance</a:t>
          </a:r>
        </a:p>
      </dgm:t>
    </dgm:pt>
    <dgm:pt modelId="{3F738946-16F1-4208-A82D-5E6994912390}" type="parTrans" cxnId="{4604CC75-EB65-4EFE-A512-E8E8047D7846}">
      <dgm:prSet/>
      <dgm:spPr/>
      <dgm:t>
        <a:bodyPr/>
        <a:lstStyle/>
        <a:p>
          <a:endParaRPr lang="en-US"/>
        </a:p>
      </dgm:t>
    </dgm:pt>
    <dgm:pt modelId="{5C2EE4B8-D7C6-47E4-80D6-793EE1F852C9}" type="sibTrans" cxnId="{4604CC75-EB65-4EFE-A512-E8E8047D7846}">
      <dgm:prSet/>
      <dgm:spPr/>
      <dgm:t>
        <a:bodyPr/>
        <a:lstStyle/>
        <a:p>
          <a:endParaRPr lang="en-US"/>
        </a:p>
      </dgm:t>
    </dgm:pt>
    <dgm:pt modelId="{83F53BA9-503F-43E2-9306-ADF23F44F978}" type="pres">
      <dgm:prSet presAssocID="{E15C33F6-26B1-49EF-BB22-E5D7AC2C98B4}" presName="cycle" presStyleCnt="0">
        <dgm:presLayoutVars>
          <dgm:dir/>
          <dgm:resizeHandles val="exact"/>
        </dgm:presLayoutVars>
      </dgm:prSet>
      <dgm:spPr/>
    </dgm:pt>
    <dgm:pt modelId="{FDE2385C-621E-4171-9ED8-23B28ACD90D0}" type="pres">
      <dgm:prSet presAssocID="{6CF63B33-68C1-46ED-92A5-B0A139B4502B}" presName="node" presStyleLbl="node1" presStyleIdx="0" presStyleCnt="1" custScaleX="61906" custScaleY="64220" custRadScaleRad="65542" custRadScaleInc="-3185">
        <dgm:presLayoutVars>
          <dgm:bulletEnabled val="1"/>
        </dgm:presLayoutVars>
      </dgm:prSet>
      <dgm:spPr/>
    </dgm:pt>
  </dgm:ptLst>
  <dgm:cxnLst>
    <dgm:cxn modelId="{4604CC75-EB65-4EFE-A512-E8E8047D7846}" srcId="{E15C33F6-26B1-49EF-BB22-E5D7AC2C98B4}" destId="{6CF63B33-68C1-46ED-92A5-B0A139B4502B}" srcOrd="0" destOrd="0" parTransId="{3F738946-16F1-4208-A82D-5E6994912390}" sibTransId="{5C2EE4B8-D7C6-47E4-80D6-793EE1F852C9}"/>
    <dgm:cxn modelId="{0DD13758-240A-426C-8676-E3754D101E80}" type="presOf" srcId="{6CF63B33-68C1-46ED-92A5-B0A139B4502B}" destId="{FDE2385C-621E-4171-9ED8-23B28ACD90D0}" srcOrd="0" destOrd="0" presId="urn:microsoft.com/office/officeart/2005/8/layout/cycle2"/>
    <dgm:cxn modelId="{E988CAF3-6587-447C-A799-DBC649F11F2D}" type="presOf" srcId="{E15C33F6-26B1-49EF-BB22-E5D7AC2C98B4}" destId="{83F53BA9-503F-43E2-9306-ADF23F44F978}" srcOrd="0" destOrd="0" presId="urn:microsoft.com/office/officeart/2005/8/layout/cycle2"/>
    <dgm:cxn modelId="{121B330D-12B5-4D13-896F-E300BD8460E6}" type="presParOf" srcId="{83F53BA9-503F-43E2-9306-ADF23F44F978}" destId="{FDE2385C-621E-4171-9ED8-23B28ACD90D0}"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2385C-621E-4171-9ED8-23B28ACD90D0}">
      <dsp:nvSpPr>
        <dsp:cNvPr id="0" name=""/>
        <dsp:cNvSpPr/>
      </dsp:nvSpPr>
      <dsp:spPr>
        <a:xfrm>
          <a:off x="3384890" y="641"/>
          <a:ext cx="1226268" cy="1226268"/>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HL Design</a:t>
          </a:r>
        </a:p>
      </dsp:txBody>
      <dsp:txXfrm>
        <a:off x="3564473" y="180224"/>
        <a:ext cx="867102" cy="867102"/>
      </dsp:txXfrm>
    </dsp:sp>
    <dsp:sp modelId="{76C3508E-4324-40CF-9E23-D3CEA79127EB}">
      <dsp:nvSpPr>
        <dsp:cNvPr id="0" name=""/>
        <dsp:cNvSpPr/>
      </dsp:nvSpPr>
      <dsp:spPr>
        <a:xfrm rot="1542857">
          <a:off x="4656595" y="802771"/>
          <a:ext cx="327165" cy="413865"/>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661455" y="864251"/>
        <a:ext cx="229016" cy="248319"/>
      </dsp:txXfrm>
    </dsp:sp>
    <dsp:sp modelId="{80A536EF-7BB7-4FF9-89F3-CC226C2516B6}">
      <dsp:nvSpPr>
        <dsp:cNvPr id="0" name=""/>
        <dsp:cNvSpPr/>
      </dsp:nvSpPr>
      <dsp:spPr>
        <a:xfrm>
          <a:off x="5045881" y="800532"/>
          <a:ext cx="1226268" cy="1226268"/>
        </a:xfrm>
        <a:prstGeom prst="ellipse">
          <a:avLst/>
        </a:prstGeom>
        <a:solidFill>
          <a:srgbClr val="7030A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Detailed Design</a:t>
          </a:r>
        </a:p>
      </dsp:txBody>
      <dsp:txXfrm>
        <a:off x="5225464" y="980115"/>
        <a:ext cx="867102" cy="867102"/>
      </dsp:txXfrm>
    </dsp:sp>
    <dsp:sp modelId="{C6FA6D00-3ACB-4E14-B425-4DE3F24E8A9C}">
      <dsp:nvSpPr>
        <dsp:cNvPr id="0" name=""/>
        <dsp:cNvSpPr/>
      </dsp:nvSpPr>
      <dsp:spPr>
        <a:xfrm rot="4628571">
          <a:off x="5698488" y="2096376"/>
          <a:ext cx="327165" cy="413865"/>
        </a:xfrm>
        <a:prstGeom prst="rightArrow">
          <a:avLst>
            <a:gd name="adj1" fmla="val 60000"/>
            <a:gd name="adj2" fmla="val 50000"/>
          </a:avLst>
        </a:prstGeom>
        <a:solidFill>
          <a:srgbClr val="7030A0"/>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736642" y="2131305"/>
        <a:ext cx="229016" cy="248319"/>
      </dsp:txXfrm>
    </dsp:sp>
    <dsp:sp modelId="{51389C5E-FE27-46E4-A6A5-82DFAEC3FC19}">
      <dsp:nvSpPr>
        <dsp:cNvPr id="0" name=""/>
        <dsp:cNvSpPr/>
      </dsp:nvSpPr>
      <dsp:spPr>
        <a:xfrm>
          <a:off x="5456112" y="2597872"/>
          <a:ext cx="1226268" cy="1226268"/>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Scripts Creation</a:t>
          </a:r>
        </a:p>
      </dsp:txBody>
      <dsp:txXfrm>
        <a:off x="5635695" y="2777455"/>
        <a:ext cx="867102" cy="867102"/>
      </dsp:txXfrm>
    </dsp:sp>
    <dsp:sp modelId="{F7976928-0494-484A-96A3-26A2D554864D}">
      <dsp:nvSpPr>
        <dsp:cNvPr id="0" name=""/>
        <dsp:cNvSpPr/>
      </dsp:nvSpPr>
      <dsp:spPr>
        <a:xfrm rot="7714286">
          <a:off x="5336716" y="3717511"/>
          <a:ext cx="327165" cy="413865"/>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5416388" y="3761916"/>
        <a:ext cx="229016" cy="248319"/>
      </dsp:txXfrm>
    </dsp:sp>
    <dsp:sp modelId="{7A85E142-5501-4138-BF71-2643ADAB61B8}">
      <dsp:nvSpPr>
        <dsp:cNvPr id="0" name=""/>
        <dsp:cNvSpPr/>
      </dsp:nvSpPr>
      <dsp:spPr>
        <a:xfrm>
          <a:off x="4306671" y="4039226"/>
          <a:ext cx="1226268" cy="1226268"/>
        </a:xfrm>
        <a:prstGeom prst="ellipse">
          <a:avLst/>
        </a:prstGeom>
        <a:solidFill>
          <a:schemeClr val="accent5">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Unit Test</a:t>
          </a:r>
        </a:p>
      </dsp:txBody>
      <dsp:txXfrm>
        <a:off x="4486254" y="4218809"/>
        <a:ext cx="867102" cy="867102"/>
      </dsp:txXfrm>
    </dsp:sp>
    <dsp:sp modelId="{4DDB49B8-784F-4DE9-B927-0DA9C902AF25}">
      <dsp:nvSpPr>
        <dsp:cNvPr id="0" name=""/>
        <dsp:cNvSpPr/>
      </dsp:nvSpPr>
      <dsp:spPr>
        <a:xfrm rot="10800000">
          <a:off x="3908591" y="4445427"/>
          <a:ext cx="281309" cy="413865"/>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3992984" y="4528200"/>
        <a:ext cx="196916" cy="248319"/>
      </dsp:txXfrm>
    </dsp:sp>
    <dsp:sp modelId="{3942506D-690B-4D51-A723-3C68C3A9287A}">
      <dsp:nvSpPr>
        <dsp:cNvPr id="0" name=""/>
        <dsp:cNvSpPr/>
      </dsp:nvSpPr>
      <dsp:spPr>
        <a:xfrm>
          <a:off x="2376591" y="4039226"/>
          <a:ext cx="1399306" cy="1226268"/>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Integration Test</a:t>
          </a:r>
        </a:p>
      </dsp:txBody>
      <dsp:txXfrm>
        <a:off x="2581515" y="4218809"/>
        <a:ext cx="989458" cy="867102"/>
      </dsp:txXfrm>
    </dsp:sp>
    <dsp:sp modelId="{3941837C-873D-43F1-807B-C01AF53EAEA8}">
      <dsp:nvSpPr>
        <dsp:cNvPr id="0" name=""/>
        <dsp:cNvSpPr/>
      </dsp:nvSpPr>
      <dsp:spPr>
        <a:xfrm rot="13885714">
          <a:off x="2356646" y="3729796"/>
          <a:ext cx="297802" cy="413865"/>
        </a:xfrm>
        <a:prstGeom prst="rightArrow">
          <a:avLst>
            <a:gd name="adj1" fmla="val 60000"/>
            <a:gd name="adj2" fmla="val 5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429168" y="3847494"/>
        <a:ext cx="208461" cy="248319"/>
      </dsp:txXfrm>
    </dsp:sp>
    <dsp:sp modelId="{BFB1B5EF-FFE0-451D-A7E0-5A387B546040}">
      <dsp:nvSpPr>
        <dsp:cNvPr id="0" name=""/>
        <dsp:cNvSpPr/>
      </dsp:nvSpPr>
      <dsp:spPr>
        <a:xfrm>
          <a:off x="1240007" y="2597872"/>
          <a:ext cx="1373591" cy="1226268"/>
        </a:xfrm>
        <a:prstGeom prst="ellipse">
          <a:avLst/>
        </a:prstGeom>
        <a:solidFill>
          <a:schemeClr val="accent1">
            <a:lumMod val="60000"/>
            <a:lumOff val="4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Execution</a:t>
          </a:r>
        </a:p>
      </dsp:txBody>
      <dsp:txXfrm>
        <a:off x="1441165" y="2777455"/>
        <a:ext cx="971275" cy="867102"/>
      </dsp:txXfrm>
    </dsp:sp>
    <dsp:sp modelId="{368B94EB-3A42-417F-B558-0D275A052CFF}">
      <dsp:nvSpPr>
        <dsp:cNvPr id="0" name=""/>
        <dsp:cNvSpPr/>
      </dsp:nvSpPr>
      <dsp:spPr>
        <a:xfrm rot="16971429">
          <a:off x="1967454" y="2112872"/>
          <a:ext cx="325519" cy="413865"/>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005417" y="2243249"/>
        <a:ext cx="227863" cy="248319"/>
      </dsp:txXfrm>
    </dsp:sp>
    <dsp:sp modelId="{DEB99086-20A1-4D11-815F-042709E6080D}">
      <dsp:nvSpPr>
        <dsp:cNvPr id="0" name=""/>
        <dsp:cNvSpPr/>
      </dsp:nvSpPr>
      <dsp:spPr>
        <a:xfrm>
          <a:off x="1723899" y="800532"/>
          <a:ext cx="1226268" cy="1226268"/>
        </a:xfrm>
        <a:prstGeom prst="ellipse">
          <a:avLst/>
        </a:prstGeom>
        <a:solidFill>
          <a:schemeClr val="tx2">
            <a:lumMod val="60000"/>
            <a:lumOff val="4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Maintenance</a:t>
          </a:r>
        </a:p>
      </dsp:txBody>
      <dsp:txXfrm>
        <a:off x="1903482" y="980115"/>
        <a:ext cx="867102" cy="867102"/>
      </dsp:txXfrm>
    </dsp:sp>
    <dsp:sp modelId="{E663A2F5-1FB6-4416-8D60-AFAE7D995D28}">
      <dsp:nvSpPr>
        <dsp:cNvPr id="0" name=""/>
        <dsp:cNvSpPr/>
      </dsp:nvSpPr>
      <dsp:spPr>
        <a:xfrm rot="20057143">
          <a:off x="2995604" y="810806"/>
          <a:ext cx="327165" cy="413865"/>
        </a:xfrm>
        <a:prstGeom prst="rightArrow">
          <a:avLst>
            <a:gd name="adj1" fmla="val 60000"/>
            <a:gd name="adj2" fmla="val 50000"/>
          </a:avLst>
        </a:prstGeom>
        <a:solidFill>
          <a:schemeClr val="tx2">
            <a:lumMod val="60000"/>
            <a:lumOff val="4000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000464" y="914872"/>
        <a:ext cx="229016" cy="2483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2385C-621E-4171-9ED8-23B28ACD90D0}">
      <dsp:nvSpPr>
        <dsp:cNvPr id="0" name=""/>
        <dsp:cNvSpPr/>
      </dsp:nvSpPr>
      <dsp:spPr>
        <a:xfrm>
          <a:off x="1740773" y="1669824"/>
          <a:ext cx="1343176" cy="116713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HL Design</a:t>
          </a:r>
        </a:p>
      </dsp:txBody>
      <dsp:txXfrm>
        <a:off x="1937477" y="1840747"/>
        <a:ext cx="949768" cy="8252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2385C-621E-4171-9ED8-23B28ACD90D0}">
      <dsp:nvSpPr>
        <dsp:cNvPr id="0" name=""/>
        <dsp:cNvSpPr/>
      </dsp:nvSpPr>
      <dsp:spPr>
        <a:xfrm>
          <a:off x="1740773" y="1669824"/>
          <a:ext cx="1343176" cy="1167132"/>
        </a:xfrm>
        <a:prstGeom prst="ellipse">
          <a:avLst/>
        </a:prstGeom>
        <a:solidFill>
          <a:srgbClr val="7030A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Detailed Design</a:t>
          </a:r>
        </a:p>
      </dsp:txBody>
      <dsp:txXfrm>
        <a:off x="1937477" y="1840747"/>
        <a:ext cx="949768" cy="8252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2385C-621E-4171-9ED8-23B28ACD90D0}">
      <dsp:nvSpPr>
        <dsp:cNvPr id="0" name=""/>
        <dsp:cNvSpPr/>
      </dsp:nvSpPr>
      <dsp:spPr>
        <a:xfrm>
          <a:off x="1740773" y="1669824"/>
          <a:ext cx="1343176" cy="1167132"/>
        </a:xfrm>
        <a:prstGeom prst="ellipse">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Scripts Creation</a:t>
          </a:r>
        </a:p>
      </dsp:txBody>
      <dsp:txXfrm>
        <a:off x="1937477" y="1840747"/>
        <a:ext cx="949768" cy="8252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2385C-621E-4171-9ED8-23B28ACD90D0}">
      <dsp:nvSpPr>
        <dsp:cNvPr id="0" name=""/>
        <dsp:cNvSpPr/>
      </dsp:nvSpPr>
      <dsp:spPr>
        <a:xfrm>
          <a:off x="1740773" y="1669824"/>
          <a:ext cx="1343176" cy="1167132"/>
        </a:xfrm>
        <a:prstGeom prst="ellipse">
          <a:avLst/>
        </a:prstGeom>
        <a:solidFill>
          <a:schemeClr val="accent5">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Unit Test</a:t>
          </a:r>
        </a:p>
      </dsp:txBody>
      <dsp:txXfrm>
        <a:off x="1937477" y="1840747"/>
        <a:ext cx="949768" cy="8252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2385C-621E-4171-9ED8-23B28ACD90D0}">
      <dsp:nvSpPr>
        <dsp:cNvPr id="0" name=""/>
        <dsp:cNvSpPr/>
      </dsp:nvSpPr>
      <dsp:spPr>
        <a:xfrm>
          <a:off x="1459420" y="1603723"/>
          <a:ext cx="1624529" cy="1299335"/>
        </a:xfrm>
        <a:prstGeom prst="ellipse">
          <a:avLst/>
        </a:prstGeom>
        <a:solidFill>
          <a:schemeClr val="accent6"/>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Integration Test</a:t>
          </a:r>
        </a:p>
      </dsp:txBody>
      <dsp:txXfrm>
        <a:off x="1697327" y="1794006"/>
        <a:ext cx="1148715" cy="9187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2385C-621E-4171-9ED8-23B28ACD90D0}">
      <dsp:nvSpPr>
        <dsp:cNvPr id="0" name=""/>
        <dsp:cNvSpPr/>
      </dsp:nvSpPr>
      <dsp:spPr>
        <a:xfrm>
          <a:off x="1459420" y="1603723"/>
          <a:ext cx="1624529" cy="1299335"/>
        </a:xfrm>
        <a:prstGeom prst="ellipse">
          <a:avLst/>
        </a:prstGeom>
        <a:solidFill>
          <a:schemeClr val="accent1">
            <a:lumMod val="60000"/>
            <a:lumOff val="4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Execution</a:t>
          </a:r>
        </a:p>
      </dsp:txBody>
      <dsp:txXfrm>
        <a:off x="1697327" y="1794006"/>
        <a:ext cx="1148715" cy="9187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2385C-621E-4171-9ED8-23B28ACD90D0}">
      <dsp:nvSpPr>
        <dsp:cNvPr id="0" name=""/>
        <dsp:cNvSpPr/>
      </dsp:nvSpPr>
      <dsp:spPr>
        <a:xfrm>
          <a:off x="1262426" y="1055355"/>
          <a:ext cx="1821523" cy="1889610"/>
        </a:xfrm>
        <a:prstGeom prst="ellipse">
          <a:avLst/>
        </a:prstGeom>
        <a:solidFill>
          <a:schemeClr val="tx2">
            <a:lumMod val="40000"/>
            <a:lumOff val="6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Maintenance</a:t>
          </a:r>
        </a:p>
      </dsp:txBody>
      <dsp:txXfrm>
        <a:off x="1529182" y="1332082"/>
        <a:ext cx="1288011" cy="133615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B6E24-6C43-4397-B439-94D4D268F3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B0BC68-7710-4952-93E1-B8E3A8A67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B4CBD9-0F6C-4DE4-9C75-7EF94B04482A}"/>
              </a:ext>
            </a:extLst>
          </p:cNvPr>
          <p:cNvSpPr>
            <a:spLocks noGrp="1"/>
          </p:cNvSpPr>
          <p:nvPr>
            <p:ph type="dt" sz="half" idx="10"/>
          </p:nvPr>
        </p:nvSpPr>
        <p:spPr/>
        <p:txBody>
          <a:bodyPr/>
          <a:lstStyle/>
          <a:p>
            <a:fld id="{0B3D7192-55D1-42C3-973A-EF1A12276D24}" type="datetimeFigureOut">
              <a:rPr lang="en-US" smtClean="0"/>
              <a:t>6/9/2021</a:t>
            </a:fld>
            <a:endParaRPr lang="en-US"/>
          </a:p>
        </p:txBody>
      </p:sp>
      <p:sp>
        <p:nvSpPr>
          <p:cNvPr id="5" name="Footer Placeholder 4">
            <a:extLst>
              <a:ext uri="{FF2B5EF4-FFF2-40B4-BE49-F238E27FC236}">
                <a16:creationId xmlns:a16="http://schemas.microsoft.com/office/drawing/2014/main" id="{93F32421-894D-41B2-962D-C59310DDE9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74644-DA42-4F42-903B-979174EA5614}"/>
              </a:ext>
            </a:extLst>
          </p:cNvPr>
          <p:cNvSpPr>
            <a:spLocks noGrp="1"/>
          </p:cNvSpPr>
          <p:nvPr>
            <p:ph type="sldNum" sz="quarter" idx="12"/>
          </p:nvPr>
        </p:nvSpPr>
        <p:spPr/>
        <p:txBody>
          <a:bodyPr/>
          <a:lstStyle/>
          <a:p>
            <a:fld id="{79302242-C824-4942-89AA-2241BDDC9020}" type="slidenum">
              <a:rPr lang="en-US" smtClean="0"/>
              <a:t>‹#›</a:t>
            </a:fld>
            <a:endParaRPr lang="en-US"/>
          </a:p>
        </p:txBody>
      </p:sp>
    </p:spTree>
    <p:extLst>
      <p:ext uri="{BB962C8B-B14F-4D97-AF65-F5344CB8AC3E}">
        <p14:creationId xmlns:p14="http://schemas.microsoft.com/office/powerpoint/2010/main" val="2441879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49CC9-396D-4D40-95D0-97E8D885D4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8219E-4030-46B0-9BB0-348B3EE94C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7D581B-A3C2-4B78-96FF-78F85FBC74E7}"/>
              </a:ext>
            </a:extLst>
          </p:cNvPr>
          <p:cNvSpPr>
            <a:spLocks noGrp="1"/>
          </p:cNvSpPr>
          <p:nvPr>
            <p:ph type="dt" sz="half" idx="10"/>
          </p:nvPr>
        </p:nvSpPr>
        <p:spPr/>
        <p:txBody>
          <a:bodyPr/>
          <a:lstStyle/>
          <a:p>
            <a:fld id="{0B3D7192-55D1-42C3-973A-EF1A12276D24}" type="datetimeFigureOut">
              <a:rPr lang="en-US" smtClean="0"/>
              <a:t>6/9/2021</a:t>
            </a:fld>
            <a:endParaRPr lang="en-US"/>
          </a:p>
        </p:txBody>
      </p:sp>
      <p:sp>
        <p:nvSpPr>
          <p:cNvPr id="5" name="Footer Placeholder 4">
            <a:extLst>
              <a:ext uri="{FF2B5EF4-FFF2-40B4-BE49-F238E27FC236}">
                <a16:creationId xmlns:a16="http://schemas.microsoft.com/office/drawing/2014/main" id="{0970504E-0940-48C6-BB5D-1E01D81865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6848ED-2526-4EAE-9195-9C5A64AAFA4D}"/>
              </a:ext>
            </a:extLst>
          </p:cNvPr>
          <p:cNvSpPr>
            <a:spLocks noGrp="1"/>
          </p:cNvSpPr>
          <p:nvPr>
            <p:ph type="sldNum" sz="quarter" idx="12"/>
          </p:nvPr>
        </p:nvSpPr>
        <p:spPr/>
        <p:txBody>
          <a:bodyPr/>
          <a:lstStyle/>
          <a:p>
            <a:fld id="{79302242-C824-4942-89AA-2241BDDC9020}" type="slidenum">
              <a:rPr lang="en-US" smtClean="0"/>
              <a:t>‹#›</a:t>
            </a:fld>
            <a:endParaRPr lang="en-US"/>
          </a:p>
        </p:txBody>
      </p:sp>
    </p:spTree>
    <p:extLst>
      <p:ext uri="{BB962C8B-B14F-4D97-AF65-F5344CB8AC3E}">
        <p14:creationId xmlns:p14="http://schemas.microsoft.com/office/powerpoint/2010/main" val="1966569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FBA8F7-D30B-40A7-BA8E-90AB3D1B2D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3043B4-4160-4ECE-88BF-06D00CE4F9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FF48E2-552B-4B64-A6C3-D2A6B6F1EE01}"/>
              </a:ext>
            </a:extLst>
          </p:cNvPr>
          <p:cNvSpPr>
            <a:spLocks noGrp="1"/>
          </p:cNvSpPr>
          <p:nvPr>
            <p:ph type="dt" sz="half" idx="10"/>
          </p:nvPr>
        </p:nvSpPr>
        <p:spPr/>
        <p:txBody>
          <a:bodyPr/>
          <a:lstStyle/>
          <a:p>
            <a:fld id="{0B3D7192-55D1-42C3-973A-EF1A12276D24}" type="datetimeFigureOut">
              <a:rPr lang="en-US" smtClean="0"/>
              <a:t>6/9/2021</a:t>
            </a:fld>
            <a:endParaRPr lang="en-US"/>
          </a:p>
        </p:txBody>
      </p:sp>
      <p:sp>
        <p:nvSpPr>
          <p:cNvPr id="5" name="Footer Placeholder 4">
            <a:extLst>
              <a:ext uri="{FF2B5EF4-FFF2-40B4-BE49-F238E27FC236}">
                <a16:creationId xmlns:a16="http://schemas.microsoft.com/office/drawing/2014/main" id="{3D8D73E3-BC7D-4E7D-837D-75CE1B42A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C6B82A-89A5-45E1-96B4-DB0D14E478ED}"/>
              </a:ext>
            </a:extLst>
          </p:cNvPr>
          <p:cNvSpPr>
            <a:spLocks noGrp="1"/>
          </p:cNvSpPr>
          <p:nvPr>
            <p:ph type="sldNum" sz="quarter" idx="12"/>
          </p:nvPr>
        </p:nvSpPr>
        <p:spPr/>
        <p:txBody>
          <a:bodyPr/>
          <a:lstStyle/>
          <a:p>
            <a:fld id="{79302242-C824-4942-89AA-2241BDDC9020}" type="slidenum">
              <a:rPr lang="en-US" smtClean="0"/>
              <a:t>‹#›</a:t>
            </a:fld>
            <a:endParaRPr lang="en-US"/>
          </a:p>
        </p:txBody>
      </p:sp>
    </p:spTree>
    <p:extLst>
      <p:ext uri="{BB962C8B-B14F-4D97-AF65-F5344CB8AC3E}">
        <p14:creationId xmlns:p14="http://schemas.microsoft.com/office/powerpoint/2010/main" val="4069650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F2823-1D8E-4E17-B700-5F0E8BC8B7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8CAEF5-2656-49A7-8F63-7F77F05BC7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8A52DD-9443-4140-B6E3-A782399C89F4}"/>
              </a:ext>
            </a:extLst>
          </p:cNvPr>
          <p:cNvSpPr>
            <a:spLocks noGrp="1"/>
          </p:cNvSpPr>
          <p:nvPr>
            <p:ph type="dt" sz="half" idx="10"/>
          </p:nvPr>
        </p:nvSpPr>
        <p:spPr/>
        <p:txBody>
          <a:bodyPr/>
          <a:lstStyle/>
          <a:p>
            <a:fld id="{0B3D7192-55D1-42C3-973A-EF1A12276D24}" type="datetimeFigureOut">
              <a:rPr lang="en-US" smtClean="0"/>
              <a:t>6/9/2021</a:t>
            </a:fld>
            <a:endParaRPr lang="en-US"/>
          </a:p>
        </p:txBody>
      </p:sp>
      <p:sp>
        <p:nvSpPr>
          <p:cNvPr id="5" name="Footer Placeholder 4">
            <a:extLst>
              <a:ext uri="{FF2B5EF4-FFF2-40B4-BE49-F238E27FC236}">
                <a16:creationId xmlns:a16="http://schemas.microsoft.com/office/drawing/2014/main" id="{0B184DC7-DA14-4CF0-A8D3-62D7CD52BD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D8FC3-CCB9-49DA-86E3-E2B69C33B7DF}"/>
              </a:ext>
            </a:extLst>
          </p:cNvPr>
          <p:cNvSpPr>
            <a:spLocks noGrp="1"/>
          </p:cNvSpPr>
          <p:nvPr>
            <p:ph type="sldNum" sz="quarter" idx="12"/>
          </p:nvPr>
        </p:nvSpPr>
        <p:spPr/>
        <p:txBody>
          <a:bodyPr/>
          <a:lstStyle/>
          <a:p>
            <a:fld id="{79302242-C824-4942-89AA-2241BDDC9020}" type="slidenum">
              <a:rPr lang="en-US" smtClean="0"/>
              <a:t>‹#›</a:t>
            </a:fld>
            <a:endParaRPr lang="en-US"/>
          </a:p>
        </p:txBody>
      </p:sp>
    </p:spTree>
    <p:extLst>
      <p:ext uri="{BB962C8B-B14F-4D97-AF65-F5344CB8AC3E}">
        <p14:creationId xmlns:p14="http://schemas.microsoft.com/office/powerpoint/2010/main" val="3107262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7EAD-13B2-49D6-B07A-8405E2217D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F0104D-89CD-4B0D-80D1-1D9789A153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7033AE-65AC-41CF-A581-007AC0040878}"/>
              </a:ext>
            </a:extLst>
          </p:cNvPr>
          <p:cNvSpPr>
            <a:spLocks noGrp="1"/>
          </p:cNvSpPr>
          <p:nvPr>
            <p:ph type="dt" sz="half" idx="10"/>
          </p:nvPr>
        </p:nvSpPr>
        <p:spPr/>
        <p:txBody>
          <a:bodyPr/>
          <a:lstStyle/>
          <a:p>
            <a:fld id="{0B3D7192-55D1-42C3-973A-EF1A12276D24}" type="datetimeFigureOut">
              <a:rPr lang="en-US" smtClean="0"/>
              <a:t>6/9/2021</a:t>
            </a:fld>
            <a:endParaRPr lang="en-US"/>
          </a:p>
        </p:txBody>
      </p:sp>
      <p:sp>
        <p:nvSpPr>
          <p:cNvPr id="5" name="Footer Placeholder 4">
            <a:extLst>
              <a:ext uri="{FF2B5EF4-FFF2-40B4-BE49-F238E27FC236}">
                <a16:creationId xmlns:a16="http://schemas.microsoft.com/office/drawing/2014/main" id="{11B3F81F-C47B-45BC-9EB8-E9AF10E1C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AF443-EE27-4257-86D4-259AD912F20A}"/>
              </a:ext>
            </a:extLst>
          </p:cNvPr>
          <p:cNvSpPr>
            <a:spLocks noGrp="1"/>
          </p:cNvSpPr>
          <p:nvPr>
            <p:ph type="sldNum" sz="quarter" idx="12"/>
          </p:nvPr>
        </p:nvSpPr>
        <p:spPr/>
        <p:txBody>
          <a:bodyPr/>
          <a:lstStyle/>
          <a:p>
            <a:fld id="{79302242-C824-4942-89AA-2241BDDC9020}" type="slidenum">
              <a:rPr lang="en-US" smtClean="0"/>
              <a:t>‹#›</a:t>
            </a:fld>
            <a:endParaRPr lang="en-US"/>
          </a:p>
        </p:txBody>
      </p:sp>
    </p:spTree>
    <p:extLst>
      <p:ext uri="{BB962C8B-B14F-4D97-AF65-F5344CB8AC3E}">
        <p14:creationId xmlns:p14="http://schemas.microsoft.com/office/powerpoint/2010/main" val="2791706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9296-8B6D-443D-8581-09EBBB93EB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A5987F-7482-481E-962F-784EE9763A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5AC76A-613B-490A-A58F-3A56D4D4DD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A1080B-3961-4E09-9461-2340F169C768}"/>
              </a:ext>
            </a:extLst>
          </p:cNvPr>
          <p:cNvSpPr>
            <a:spLocks noGrp="1"/>
          </p:cNvSpPr>
          <p:nvPr>
            <p:ph type="dt" sz="half" idx="10"/>
          </p:nvPr>
        </p:nvSpPr>
        <p:spPr/>
        <p:txBody>
          <a:bodyPr/>
          <a:lstStyle/>
          <a:p>
            <a:fld id="{0B3D7192-55D1-42C3-973A-EF1A12276D24}" type="datetimeFigureOut">
              <a:rPr lang="en-US" smtClean="0"/>
              <a:t>6/9/2021</a:t>
            </a:fld>
            <a:endParaRPr lang="en-US"/>
          </a:p>
        </p:txBody>
      </p:sp>
      <p:sp>
        <p:nvSpPr>
          <p:cNvPr id="6" name="Footer Placeholder 5">
            <a:extLst>
              <a:ext uri="{FF2B5EF4-FFF2-40B4-BE49-F238E27FC236}">
                <a16:creationId xmlns:a16="http://schemas.microsoft.com/office/drawing/2014/main" id="{1C2F1B80-F871-4271-87F2-A3925D3446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3EEA4C-D1F4-4ACE-AD26-81380A464B43}"/>
              </a:ext>
            </a:extLst>
          </p:cNvPr>
          <p:cNvSpPr>
            <a:spLocks noGrp="1"/>
          </p:cNvSpPr>
          <p:nvPr>
            <p:ph type="sldNum" sz="quarter" idx="12"/>
          </p:nvPr>
        </p:nvSpPr>
        <p:spPr/>
        <p:txBody>
          <a:bodyPr/>
          <a:lstStyle/>
          <a:p>
            <a:fld id="{79302242-C824-4942-89AA-2241BDDC9020}" type="slidenum">
              <a:rPr lang="en-US" smtClean="0"/>
              <a:t>‹#›</a:t>
            </a:fld>
            <a:endParaRPr lang="en-US"/>
          </a:p>
        </p:txBody>
      </p:sp>
    </p:spTree>
    <p:extLst>
      <p:ext uri="{BB962C8B-B14F-4D97-AF65-F5344CB8AC3E}">
        <p14:creationId xmlns:p14="http://schemas.microsoft.com/office/powerpoint/2010/main" val="2367083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94BC-647E-4E18-AF01-193DDB775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5802A5-B222-4711-BE5A-F10BA0A6E4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BF80F3-078E-4639-85E9-C6F38A4868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366E8D-38F4-40EF-B04B-477DF38F55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389AFF-3457-4FB9-A786-33B00CC985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B57DFE-E3AE-488A-88F5-1A686D8857D8}"/>
              </a:ext>
            </a:extLst>
          </p:cNvPr>
          <p:cNvSpPr>
            <a:spLocks noGrp="1"/>
          </p:cNvSpPr>
          <p:nvPr>
            <p:ph type="dt" sz="half" idx="10"/>
          </p:nvPr>
        </p:nvSpPr>
        <p:spPr/>
        <p:txBody>
          <a:bodyPr/>
          <a:lstStyle/>
          <a:p>
            <a:fld id="{0B3D7192-55D1-42C3-973A-EF1A12276D24}" type="datetimeFigureOut">
              <a:rPr lang="en-US" smtClean="0"/>
              <a:t>6/9/2021</a:t>
            </a:fld>
            <a:endParaRPr lang="en-US"/>
          </a:p>
        </p:txBody>
      </p:sp>
      <p:sp>
        <p:nvSpPr>
          <p:cNvPr id="8" name="Footer Placeholder 7">
            <a:extLst>
              <a:ext uri="{FF2B5EF4-FFF2-40B4-BE49-F238E27FC236}">
                <a16:creationId xmlns:a16="http://schemas.microsoft.com/office/drawing/2014/main" id="{5DFE5A0F-D32F-4A82-94B1-C90FB5DCAD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E1C3DD-5AE4-4DD1-A65B-E3929BF9FCDA}"/>
              </a:ext>
            </a:extLst>
          </p:cNvPr>
          <p:cNvSpPr>
            <a:spLocks noGrp="1"/>
          </p:cNvSpPr>
          <p:nvPr>
            <p:ph type="sldNum" sz="quarter" idx="12"/>
          </p:nvPr>
        </p:nvSpPr>
        <p:spPr/>
        <p:txBody>
          <a:bodyPr/>
          <a:lstStyle/>
          <a:p>
            <a:fld id="{79302242-C824-4942-89AA-2241BDDC9020}" type="slidenum">
              <a:rPr lang="en-US" smtClean="0"/>
              <a:t>‹#›</a:t>
            </a:fld>
            <a:endParaRPr lang="en-US"/>
          </a:p>
        </p:txBody>
      </p:sp>
    </p:spTree>
    <p:extLst>
      <p:ext uri="{BB962C8B-B14F-4D97-AF65-F5344CB8AC3E}">
        <p14:creationId xmlns:p14="http://schemas.microsoft.com/office/powerpoint/2010/main" val="64229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763B-5DB9-404A-A484-3E1CC2BE2F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A4A29E-8942-4CEB-BCC9-393C9971A0C4}"/>
              </a:ext>
            </a:extLst>
          </p:cNvPr>
          <p:cNvSpPr>
            <a:spLocks noGrp="1"/>
          </p:cNvSpPr>
          <p:nvPr>
            <p:ph type="dt" sz="half" idx="10"/>
          </p:nvPr>
        </p:nvSpPr>
        <p:spPr/>
        <p:txBody>
          <a:bodyPr/>
          <a:lstStyle/>
          <a:p>
            <a:fld id="{0B3D7192-55D1-42C3-973A-EF1A12276D24}" type="datetimeFigureOut">
              <a:rPr lang="en-US" smtClean="0"/>
              <a:t>6/9/2021</a:t>
            </a:fld>
            <a:endParaRPr lang="en-US"/>
          </a:p>
        </p:txBody>
      </p:sp>
      <p:sp>
        <p:nvSpPr>
          <p:cNvPr id="4" name="Footer Placeholder 3">
            <a:extLst>
              <a:ext uri="{FF2B5EF4-FFF2-40B4-BE49-F238E27FC236}">
                <a16:creationId xmlns:a16="http://schemas.microsoft.com/office/drawing/2014/main" id="{591B0FB1-1489-4ECC-8796-79DA5FF405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37922F-5794-4E0F-976A-2E9B83D4924C}"/>
              </a:ext>
            </a:extLst>
          </p:cNvPr>
          <p:cNvSpPr>
            <a:spLocks noGrp="1"/>
          </p:cNvSpPr>
          <p:nvPr>
            <p:ph type="sldNum" sz="quarter" idx="12"/>
          </p:nvPr>
        </p:nvSpPr>
        <p:spPr/>
        <p:txBody>
          <a:bodyPr/>
          <a:lstStyle/>
          <a:p>
            <a:fld id="{79302242-C824-4942-89AA-2241BDDC9020}" type="slidenum">
              <a:rPr lang="en-US" smtClean="0"/>
              <a:t>‹#›</a:t>
            </a:fld>
            <a:endParaRPr lang="en-US"/>
          </a:p>
        </p:txBody>
      </p:sp>
    </p:spTree>
    <p:extLst>
      <p:ext uri="{BB962C8B-B14F-4D97-AF65-F5344CB8AC3E}">
        <p14:creationId xmlns:p14="http://schemas.microsoft.com/office/powerpoint/2010/main" val="3841912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EFD3D2-27D4-42AD-BFED-2D45990B0AC7}"/>
              </a:ext>
            </a:extLst>
          </p:cNvPr>
          <p:cNvSpPr>
            <a:spLocks noGrp="1"/>
          </p:cNvSpPr>
          <p:nvPr>
            <p:ph type="dt" sz="half" idx="10"/>
          </p:nvPr>
        </p:nvSpPr>
        <p:spPr/>
        <p:txBody>
          <a:bodyPr/>
          <a:lstStyle/>
          <a:p>
            <a:fld id="{0B3D7192-55D1-42C3-973A-EF1A12276D24}" type="datetimeFigureOut">
              <a:rPr lang="en-US" smtClean="0"/>
              <a:t>6/9/2021</a:t>
            </a:fld>
            <a:endParaRPr lang="en-US"/>
          </a:p>
        </p:txBody>
      </p:sp>
      <p:sp>
        <p:nvSpPr>
          <p:cNvPr id="3" name="Footer Placeholder 2">
            <a:extLst>
              <a:ext uri="{FF2B5EF4-FFF2-40B4-BE49-F238E27FC236}">
                <a16:creationId xmlns:a16="http://schemas.microsoft.com/office/drawing/2014/main" id="{38B0B661-69DA-4F31-83E0-381B9E1FC9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55523C-F2FC-4BD7-9CBC-D3C2E7D3C8D6}"/>
              </a:ext>
            </a:extLst>
          </p:cNvPr>
          <p:cNvSpPr>
            <a:spLocks noGrp="1"/>
          </p:cNvSpPr>
          <p:nvPr>
            <p:ph type="sldNum" sz="quarter" idx="12"/>
          </p:nvPr>
        </p:nvSpPr>
        <p:spPr/>
        <p:txBody>
          <a:bodyPr/>
          <a:lstStyle/>
          <a:p>
            <a:fld id="{79302242-C824-4942-89AA-2241BDDC9020}" type="slidenum">
              <a:rPr lang="en-US" smtClean="0"/>
              <a:t>‹#›</a:t>
            </a:fld>
            <a:endParaRPr lang="en-US"/>
          </a:p>
        </p:txBody>
      </p:sp>
    </p:spTree>
    <p:extLst>
      <p:ext uri="{BB962C8B-B14F-4D97-AF65-F5344CB8AC3E}">
        <p14:creationId xmlns:p14="http://schemas.microsoft.com/office/powerpoint/2010/main" val="2732658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20D6D-691C-4DFC-A390-A17C45B2B6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24E957-CB8E-4EF7-B77C-D74584EB02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D2A5BA-FC6B-4FB8-A8EB-5A9607B58B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DA2F6A-5855-4618-B7B0-A6EBD858C1F9}"/>
              </a:ext>
            </a:extLst>
          </p:cNvPr>
          <p:cNvSpPr>
            <a:spLocks noGrp="1"/>
          </p:cNvSpPr>
          <p:nvPr>
            <p:ph type="dt" sz="half" idx="10"/>
          </p:nvPr>
        </p:nvSpPr>
        <p:spPr/>
        <p:txBody>
          <a:bodyPr/>
          <a:lstStyle/>
          <a:p>
            <a:fld id="{0B3D7192-55D1-42C3-973A-EF1A12276D24}" type="datetimeFigureOut">
              <a:rPr lang="en-US" smtClean="0"/>
              <a:t>6/9/2021</a:t>
            </a:fld>
            <a:endParaRPr lang="en-US"/>
          </a:p>
        </p:txBody>
      </p:sp>
      <p:sp>
        <p:nvSpPr>
          <p:cNvPr id="6" name="Footer Placeholder 5">
            <a:extLst>
              <a:ext uri="{FF2B5EF4-FFF2-40B4-BE49-F238E27FC236}">
                <a16:creationId xmlns:a16="http://schemas.microsoft.com/office/drawing/2014/main" id="{2A5BCA11-ADA0-42B7-9C29-82B500C700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DEEFF4-CEB1-4F36-838F-7E433638B24C}"/>
              </a:ext>
            </a:extLst>
          </p:cNvPr>
          <p:cNvSpPr>
            <a:spLocks noGrp="1"/>
          </p:cNvSpPr>
          <p:nvPr>
            <p:ph type="sldNum" sz="quarter" idx="12"/>
          </p:nvPr>
        </p:nvSpPr>
        <p:spPr/>
        <p:txBody>
          <a:bodyPr/>
          <a:lstStyle/>
          <a:p>
            <a:fld id="{79302242-C824-4942-89AA-2241BDDC9020}" type="slidenum">
              <a:rPr lang="en-US" smtClean="0"/>
              <a:t>‹#›</a:t>
            </a:fld>
            <a:endParaRPr lang="en-US"/>
          </a:p>
        </p:txBody>
      </p:sp>
    </p:spTree>
    <p:extLst>
      <p:ext uri="{BB962C8B-B14F-4D97-AF65-F5344CB8AC3E}">
        <p14:creationId xmlns:p14="http://schemas.microsoft.com/office/powerpoint/2010/main" val="1417963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EDBA-FBCE-4CCA-BEAC-A847608FB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8CB91C-966F-4E06-BB7D-78A5E3FBA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36455A-22EB-4DE5-B19D-B2D5A6C739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BB8D06-F949-4B23-8B65-15D2253A21E0}"/>
              </a:ext>
            </a:extLst>
          </p:cNvPr>
          <p:cNvSpPr>
            <a:spLocks noGrp="1"/>
          </p:cNvSpPr>
          <p:nvPr>
            <p:ph type="dt" sz="half" idx="10"/>
          </p:nvPr>
        </p:nvSpPr>
        <p:spPr/>
        <p:txBody>
          <a:bodyPr/>
          <a:lstStyle/>
          <a:p>
            <a:fld id="{0B3D7192-55D1-42C3-973A-EF1A12276D24}" type="datetimeFigureOut">
              <a:rPr lang="en-US" smtClean="0"/>
              <a:t>6/9/2021</a:t>
            </a:fld>
            <a:endParaRPr lang="en-US"/>
          </a:p>
        </p:txBody>
      </p:sp>
      <p:sp>
        <p:nvSpPr>
          <p:cNvPr id="6" name="Footer Placeholder 5">
            <a:extLst>
              <a:ext uri="{FF2B5EF4-FFF2-40B4-BE49-F238E27FC236}">
                <a16:creationId xmlns:a16="http://schemas.microsoft.com/office/drawing/2014/main" id="{7007E5D6-8885-4347-9421-B32FA2B194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10D57-E7A1-406D-BC06-F3A4DC0F62DA}"/>
              </a:ext>
            </a:extLst>
          </p:cNvPr>
          <p:cNvSpPr>
            <a:spLocks noGrp="1"/>
          </p:cNvSpPr>
          <p:nvPr>
            <p:ph type="sldNum" sz="quarter" idx="12"/>
          </p:nvPr>
        </p:nvSpPr>
        <p:spPr/>
        <p:txBody>
          <a:bodyPr/>
          <a:lstStyle/>
          <a:p>
            <a:fld id="{79302242-C824-4942-89AA-2241BDDC9020}" type="slidenum">
              <a:rPr lang="en-US" smtClean="0"/>
              <a:t>‹#›</a:t>
            </a:fld>
            <a:endParaRPr lang="en-US"/>
          </a:p>
        </p:txBody>
      </p:sp>
    </p:spTree>
    <p:extLst>
      <p:ext uri="{BB962C8B-B14F-4D97-AF65-F5344CB8AC3E}">
        <p14:creationId xmlns:p14="http://schemas.microsoft.com/office/powerpoint/2010/main" val="1410402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AD0457-B2C1-48D6-A982-7ED6ACC513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862E50-CEAB-46D6-9BBB-B5F2A13EB0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3B3E6F-8DEC-4986-AE50-DE3F595C20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3D7192-55D1-42C3-973A-EF1A12276D24}" type="datetimeFigureOut">
              <a:rPr lang="en-US" smtClean="0"/>
              <a:t>6/9/2021</a:t>
            </a:fld>
            <a:endParaRPr lang="en-US"/>
          </a:p>
        </p:txBody>
      </p:sp>
      <p:sp>
        <p:nvSpPr>
          <p:cNvPr id="5" name="Footer Placeholder 4">
            <a:extLst>
              <a:ext uri="{FF2B5EF4-FFF2-40B4-BE49-F238E27FC236}">
                <a16:creationId xmlns:a16="http://schemas.microsoft.com/office/drawing/2014/main" id="{5EAEA852-44ED-41C1-AC3A-9A3FF40BFB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2AA995-FF1B-4A47-B6AE-EFB4E6827B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302242-C824-4942-89AA-2241BDDC9020}" type="slidenum">
              <a:rPr lang="en-US" smtClean="0"/>
              <a:t>‹#›</a:t>
            </a:fld>
            <a:endParaRPr lang="en-US"/>
          </a:p>
        </p:txBody>
      </p:sp>
    </p:spTree>
    <p:extLst>
      <p:ext uri="{BB962C8B-B14F-4D97-AF65-F5344CB8AC3E}">
        <p14:creationId xmlns:p14="http://schemas.microsoft.com/office/powerpoint/2010/main" val="1514992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0.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png"/><Relationship Id="rId7"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3.png"/><Relationship Id="rId4" Type="http://schemas.openxmlformats.org/officeDocument/2006/relationships/image" Target="../media/image102.png"/></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13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2.png"/><Relationship Id="rId7" Type="http://schemas.openxmlformats.org/officeDocument/2006/relationships/image" Target="../media/image1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0.png"/><Relationship Id="rId4" Type="http://schemas.openxmlformats.org/officeDocument/2006/relationships/image" Target="../media/image119.png"/></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4.png"/></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1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153.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2.png"/><Relationship Id="rId7" Type="http://schemas.openxmlformats.org/officeDocument/2006/relationships/image" Target="../media/image13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7.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1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4.png"/></Relationships>
</file>

<file path=ppt/slides/_rels/slide1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5.png"/></Relationships>
</file>

<file path=ppt/slides/_rels/slide1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1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7.png"/></Relationships>
</file>

<file path=ppt/slides/_rels/slide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8.png"/></Relationships>
</file>

<file path=ppt/slides/_rels/slide1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9.png"/></Relationships>
</file>

<file path=ppt/slides/_rels/slide1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0.png"/></Relationships>
</file>

<file path=ppt/slides/_rels/slide1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1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2.png"/></Relationships>
</file>

<file path=ppt/slides/_rels/slide1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3.png"/></Relationships>
</file>

<file path=ppt/slides/_rels/slide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4.png"/></Relationships>
</file>

<file path=ppt/slides/_rels/slide1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5.png"/></Relationships>
</file>

<file path=ppt/slides/_rels/slide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6.png"/></Relationships>
</file>

<file path=ppt/slides/_rels/slide1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8.png"/><Relationship Id="rId4" Type="http://schemas.openxmlformats.org/officeDocument/2006/relationships/image" Target="../media/image157.png"/></Relationships>
</file>

<file path=ppt/slides/_rels/slide1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png"/><Relationship Id="rId7" Type="http://schemas.openxmlformats.org/officeDocument/2006/relationships/diagramColors" Target="../diagrams/colors7.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3.png"/><Relationship Id="rId4" Type="http://schemas.openxmlformats.org/officeDocument/2006/relationships/image" Target="../media/image162.png"/></Relationships>
</file>

<file path=ppt/slides/_rels/slide1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png"/><Relationship Id="rId7" Type="http://schemas.openxmlformats.org/officeDocument/2006/relationships/diagramColors" Target="../diagrams/colors8.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ideo" Target="https://www.youtube.com/embed/f10IlJSE_io?feature=oembed" TargetMode="External"/><Relationship Id="rId5" Type="http://schemas.openxmlformats.org/officeDocument/2006/relationships/image" Target="../media/image164.jpeg"/><Relationship Id="rId4" Type="http://schemas.openxmlformats.org/officeDocument/2006/relationships/image" Target="../media/image2.png"/></Relationships>
</file>

<file path=ppt/slides/_rels/slide1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5.png"/></Relationships>
</file>

<file path=ppt/slides/_rels/slide1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6.png"/></Relationships>
</file>

<file path=ppt/slides/_rels/slide1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3" Type="http://schemas.openxmlformats.org/officeDocument/2006/relationships/hyperlink" Target="http://localhost:4444/grid/console"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7.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9.png"/><Relationship Id="rId4" Type="http://schemas.openxmlformats.org/officeDocument/2006/relationships/image" Target="../media/image168.png"/></Relationships>
</file>

<file path=ppt/slides/_rels/slide2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1.png"/><Relationship Id="rId4" Type="http://schemas.openxmlformats.org/officeDocument/2006/relationships/image" Target="../media/image170.png"/></Relationships>
</file>

<file path=ppt/slides/_rels/slide2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2.jpeg"/></Relationships>
</file>

<file path=ppt/slides/_rels/slide2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3.png"/></Relationships>
</file>

<file path=ppt/slides/_rels/slide2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ww.w3.org/Protocols/rfc2616/rfc2616-sec9.html#sec9"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2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postman-echo.com/get?id=1&amp;type=vip"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4.png"/></Relationships>
</file>

<file path=ppt/slides/_rels/slide2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5.png"/></Relationships>
</file>

<file path=ppt/slides/_rels/slide2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6.png"/></Relationships>
</file>

<file path=ppt/slides/_rels/slide2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7.png"/></Relationships>
</file>

<file path=ppt/slides/_rels/slide2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2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9.png"/><Relationship Id="rId4" Type="http://schemas.openxmlformats.org/officeDocument/2006/relationships/image" Target="../media/image178.png"/></Relationships>
</file>

<file path=ppt/slides/_rels/slide2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0.png"/></Relationships>
</file>

<file path=ppt/slides/_rels/slide2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0.png"/></Relationships>
</file>

<file path=ppt/slides/_rels/slide2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0.png"/></Relationships>
</file>

<file path=ppt/slides/_rels/slide2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3" Type="http://schemas.openxmlformats.org/officeDocument/2006/relationships/hyperlink" Target="https://reqbin.com/"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dummy.restapiexample.com/"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1.png"/></Relationships>
</file>

<file path=ppt/slides/_rels/slide2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3.png"/></Relationships>
</file>

<file path=ppt/slides/_rels/slide2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4.png"/></Relationships>
</file>

<file path=ppt/slides/_rels/slide2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5.png"/></Relationships>
</file>

<file path=ppt/slides/_rels/slide2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6.png"/></Relationships>
</file>

<file path=ppt/slides/_rels/slide2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7.png"/></Relationships>
</file>

<file path=ppt/slides/_rels/slide2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8.png"/></Relationships>
</file>

<file path=ppt/slides/_rels/slide2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9.png"/></Relationships>
</file>

<file path=ppt/slides/_rels/slide2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0.png"/></Relationships>
</file>

<file path=ppt/slides/_rels/slide2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2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3.png"/></Relationships>
</file>

<file path=ppt/slides/_rels/slide2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4.png"/></Relationships>
</file>

<file path=ppt/slides/_rels/slide2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5.png"/></Relationships>
</file>

<file path=ppt/slides/_rels/slide256.xml.rels><?xml version="1.0" encoding="UTF-8" standalone="yes"?>
<Relationships xmlns="http://schemas.openxmlformats.org/package/2006/relationships"><Relationship Id="rId3" Type="http://schemas.openxmlformats.org/officeDocument/2006/relationships/hyperlink" Target="https://mvnrepository.com/"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6.png"/><Relationship Id="rId4" Type="http://schemas.openxmlformats.org/officeDocument/2006/relationships/image" Target="../media/image2.png"/></Relationships>
</file>

<file path=ppt/slides/_rels/slide2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gif"/></Relationships>
</file>

<file path=ppt/slides/_rels/slide2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7.png"/></Relationships>
</file>

<file path=ppt/slides/_rels/slide2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8.png"/></Relationships>
</file>

<file path=ppt/slides/_rels/slide2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266.xml.rels><?xml version="1.0" encoding="UTF-8" standalone="yes"?>
<Relationships xmlns="http://schemas.openxmlformats.org/package/2006/relationships"><Relationship Id="rId3" Type="http://schemas.openxmlformats.org/officeDocument/2006/relationships/hyperlink" Target="https://official-joke-api.appspot.com/random_joke"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00.png"/><Relationship Id="rId4" Type="http://schemas.openxmlformats.org/officeDocument/2006/relationships/image" Target="../media/image2.png"/></Relationships>
</file>

<file path=ppt/slides/_rels/slide2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1.png"/></Relationships>
</file>

<file path=ppt/slides/_rels/slide2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2.png"/></Relationships>
</file>

<file path=ppt/slides/_rels/slide2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3.png"/></Relationships>
</file>

<file path=ppt/slides/_rels/slide2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4.png"/></Relationships>
</file>

<file path=ppt/slides/_rels/slide2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5.png"/></Relationships>
</file>

<file path=ppt/slides/_rels/slide2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49.png"/><Relationship Id="rId4" Type="http://schemas.openxmlformats.org/officeDocument/2006/relationships/hyperlink" Target="https://www.guru99.com/xpath-selenium.html"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49.png"/><Relationship Id="rId4" Type="http://schemas.openxmlformats.org/officeDocument/2006/relationships/hyperlink" Target="https://www.w3schools.com/cssref/css_selectors.asp"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49.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49.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9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png"/><Relationship Id="rId7"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3332DF3F-3225-4B64-B4B6-7FA27EF51FF7}"/>
              </a:ext>
            </a:extLst>
          </p:cNvPr>
          <p:cNvSpPr/>
          <p:nvPr/>
        </p:nvSpPr>
        <p:spPr>
          <a:xfrm>
            <a:off x="168812" y="2829000"/>
            <a:ext cx="11873133" cy="1200329"/>
          </a:xfrm>
          <a:prstGeom prst="rect">
            <a:avLst/>
          </a:prstGeom>
        </p:spPr>
        <p:txBody>
          <a:bodyPr wrap="square">
            <a:spAutoFit/>
          </a:bodyPr>
          <a:lstStyle/>
          <a:p>
            <a:pPr algn="ctr">
              <a:lnSpc>
                <a:spcPct val="90000"/>
              </a:lnSpc>
              <a:spcBef>
                <a:spcPct val="0"/>
              </a:spcBef>
              <a:defRPr/>
            </a:pPr>
            <a:r>
              <a:rPr lang="en-US" sz="8000" b="1" dirty="0">
                <a:solidFill>
                  <a:srgbClr val="002060"/>
                </a:solidFill>
                <a:latin typeface="Lava Std"/>
              </a:rPr>
              <a:t>Test Automation</a:t>
            </a:r>
            <a:endParaRPr lang="he-IL" sz="8000" b="1" dirty="0">
              <a:solidFill>
                <a:srgbClr val="002060"/>
              </a:solidFill>
              <a:latin typeface="Lava Std"/>
            </a:endParaRPr>
          </a:p>
        </p:txBody>
      </p:sp>
      <p:pic>
        <p:nvPicPr>
          <p:cNvPr id="6" name="Picture 5">
            <a:extLst>
              <a:ext uri="{FF2B5EF4-FFF2-40B4-BE49-F238E27FC236}">
                <a16:creationId xmlns:a16="http://schemas.microsoft.com/office/drawing/2014/main" id="{948926A2-EDEA-4F79-9B44-BFFB8ED19ED5}"/>
              </a:ext>
            </a:extLst>
          </p:cNvPr>
          <p:cNvPicPr>
            <a:picLocks noChangeAspect="1"/>
          </p:cNvPicPr>
          <p:nvPr/>
        </p:nvPicPr>
        <p:blipFill>
          <a:blip r:embed="rId3"/>
          <a:stretch>
            <a:fillRect/>
          </a:stretch>
        </p:blipFill>
        <p:spPr>
          <a:xfrm>
            <a:off x="1874567" y="6258000"/>
            <a:ext cx="761905" cy="600000"/>
          </a:xfrm>
          <a:prstGeom prst="rect">
            <a:avLst/>
          </a:prstGeom>
        </p:spPr>
      </p:pic>
    </p:spTree>
    <p:extLst>
      <p:ext uri="{BB962C8B-B14F-4D97-AF65-F5344CB8AC3E}">
        <p14:creationId xmlns:p14="http://schemas.microsoft.com/office/powerpoint/2010/main" val="323881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7901354" cy="2658794"/>
          </a:xfrm>
        </p:spPr>
        <p:txBody>
          <a:bodyPr>
            <a:normAutofit/>
          </a:bodyPr>
          <a:lstStyle/>
          <a:p>
            <a:pPr marL="342900" indent="-342900" algn="l">
              <a:buFont typeface="Arial" panose="020B0604020202020204" pitchFamily="34" charset="0"/>
              <a:buChar char="•"/>
            </a:pPr>
            <a:r>
              <a:rPr lang="en-US" dirty="0"/>
              <a:t>Too complicated (for development or execution) </a:t>
            </a:r>
          </a:p>
          <a:p>
            <a:pPr marL="342900" indent="-342900" algn="l">
              <a:buFont typeface="Arial" panose="020B0604020202020204" pitchFamily="34" charset="0"/>
              <a:buChar char="•"/>
            </a:pPr>
            <a:r>
              <a:rPr lang="en-US" dirty="0"/>
              <a:t> One time testing</a:t>
            </a:r>
          </a:p>
          <a:p>
            <a:pPr marL="342900" indent="-342900" algn="l">
              <a:buFont typeface="Arial" panose="020B0604020202020204" pitchFamily="34" charset="0"/>
              <a:buChar char="•"/>
            </a:pPr>
            <a:r>
              <a:rPr lang="en-US" dirty="0"/>
              <a:t> Ad hoc or with no predictable results</a:t>
            </a:r>
          </a:p>
          <a:p>
            <a:pPr marL="342900" indent="-342900" algn="l">
              <a:buFont typeface="Arial" panose="020B0604020202020204" pitchFamily="34" charset="0"/>
              <a:buChar char="•"/>
            </a:pPr>
            <a:r>
              <a:rPr lang="en-US" dirty="0"/>
              <a:t> Usability testing</a:t>
            </a:r>
          </a:p>
          <a:p>
            <a:pPr marL="342900" indent="-342900" algn="l">
              <a:buFont typeface="Arial" panose="020B0604020202020204" pitchFamily="34" charset="0"/>
              <a:buChar char="•"/>
            </a:pPr>
            <a:r>
              <a:rPr lang="en-US" dirty="0"/>
              <a:t> ASAP testing</a:t>
            </a:r>
          </a:p>
        </p:txBody>
      </p:sp>
      <p:sp>
        <p:nvSpPr>
          <p:cNvPr id="5" name="Rectangle 4">
            <a:extLst>
              <a:ext uri="{FF2B5EF4-FFF2-40B4-BE49-F238E27FC236}">
                <a16:creationId xmlns:a16="http://schemas.microsoft.com/office/drawing/2014/main" id="{0846C511-DED7-4C58-96CE-3C400648DD92}"/>
              </a:ext>
            </a:extLst>
          </p:cNvPr>
          <p:cNvSpPr/>
          <p:nvPr/>
        </p:nvSpPr>
        <p:spPr>
          <a:xfrm>
            <a:off x="2134806" y="225866"/>
            <a:ext cx="7922387"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Which Test Cases Not To Automate?</a:t>
            </a: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pic>
        <p:nvPicPr>
          <p:cNvPr id="6" name="Picture 5">
            <a:extLst>
              <a:ext uri="{FF2B5EF4-FFF2-40B4-BE49-F238E27FC236}">
                <a16:creationId xmlns:a16="http://schemas.microsoft.com/office/drawing/2014/main" id="{8B5C58CD-C0AE-462D-AAD6-844466055015}"/>
              </a:ext>
            </a:extLst>
          </p:cNvPr>
          <p:cNvPicPr>
            <a:picLocks noChangeAspect="1"/>
          </p:cNvPicPr>
          <p:nvPr/>
        </p:nvPicPr>
        <p:blipFill>
          <a:blip r:embed="rId4"/>
          <a:stretch>
            <a:fillRect/>
          </a:stretch>
        </p:blipFill>
        <p:spPr>
          <a:xfrm>
            <a:off x="7735472" y="3881511"/>
            <a:ext cx="3379763" cy="2253175"/>
          </a:xfrm>
          <a:prstGeom prst="rect">
            <a:avLst/>
          </a:prstGeom>
        </p:spPr>
      </p:pic>
    </p:spTree>
    <p:extLst>
      <p:ext uri="{BB962C8B-B14F-4D97-AF65-F5344CB8AC3E}">
        <p14:creationId xmlns:p14="http://schemas.microsoft.com/office/powerpoint/2010/main" val="35767105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913034" cy="4937760"/>
          </a:xfrm>
        </p:spPr>
        <p:txBody>
          <a:bodyPr/>
          <a:lstStyle/>
          <a:p>
            <a:pPr marL="342900" indent="-342900" algn="l">
              <a:buFont typeface="Arial" panose="020B0604020202020204" pitchFamily="34" charset="0"/>
              <a:buChar char="•"/>
            </a:pPr>
            <a:r>
              <a:rPr lang="en-US" dirty="0"/>
              <a:t>Synchronization point is a command that synchronizes the execution paste to the application paste, by waiting for some condition to be met:</a:t>
            </a:r>
          </a:p>
          <a:p>
            <a:pPr marL="800100" lvl="1" indent="-342900" algn="l">
              <a:buFont typeface="Arial" panose="020B0604020202020204" pitchFamily="34" charset="0"/>
              <a:buChar char="•"/>
            </a:pPr>
            <a:r>
              <a:rPr lang="en-US" dirty="0"/>
              <a:t>Wait for page to load</a:t>
            </a:r>
          </a:p>
          <a:p>
            <a:pPr marL="800100" lvl="1" indent="-342900" algn="l">
              <a:buFont typeface="Arial" panose="020B0604020202020204" pitchFamily="34" charset="0"/>
              <a:buChar char="•"/>
            </a:pPr>
            <a:r>
              <a:rPr lang="en-US" dirty="0"/>
              <a:t>Wait for page title</a:t>
            </a:r>
          </a:p>
          <a:p>
            <a:pPr marL="800100" lvl="1" indent="-342900" algn="l">
              <a:buFont typeface="Arial" panose="020B0604020202020204" pitchFamily="34" charset="0"/>
              <a:buChar char="•"/>
            </a:pPr>
            <a:r>
              <a:rPr lang="en-US" dirty="0"/>
              <a:t>Wait for object text</a:t>
            </a:r>
          </a:p>
          <a:p>
            <a:pPr marL="800100" lvl="1" indent="-342900" algn="l">
              <a:buFont typeface="Arial" panose="020B0604020202020204" pitchFamily="34" charset="0"/>
              <a:buChar char="•"/>
            </a:pPr>
            <a:r>
              <a:rPr lang="en-US" dirty="0"/>
              <a:t>Wait for object appearance</a:t>
            </a:r>
          </a:p>
          <a:p>
            <a:pPr marL="800100" lvl="1" indent="-342900" algn="l">
              <a:buFont typeface="Arial" panose="020B0604020202020204" pitchFamily="34" charset="0"/>
              <a:buChar char="•"/>
            </a:pPr>
            <a:r>
              <a:rPr lang="en-US" dirty="0"/>
              <a:t>Wait for a popup message</a:t>
            </a:r>
          </a:p>
          <a:p>
            <a:pPr marL="800100" lvl="1" indent="-342900" algn="l">
              <a:buFont typeface="Arial" panose="020B0604020202020204" pitchFamily="34" charset="0"/>
              <a:buChar char="•"/>
            </a:pPr>
            <a:r>
              <a:rPr lang="en-US" dirty="0"/>
              <a:t>And more…</a:t>
            </a:r>
          </a:p>
        </p:txBody>
      </p:sp>
      <p:sp>
        <p:nvSpPr>
          <p:cNvPr id="5" name="Rectangle 4">
            <a:extLst>
              <a:ext uri="{FF2B5EF4-FFF2-40B4-BE49-F238E27FC236}">
                <a16:creationId xmlns:a16="http://schemas.microsoft.com/office/drawing/2014/main" id="{0846C511-DED7-4C58-96CE-3C400648DD92}"/>
              </a:ext>
            </a:extLst>
          </p:cNvPr>
          <p:cNvSpPr/>
          <p:nvPr/>
        </p:nvSpPr>
        <p:spPr>
          <a:xfrm>
            <a:off x="2671789" y="176629"/>
            <a:ext cx="684842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What is synchronization point?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24067096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913034" cy="4937760"/>
          </a:xfrm>
        </p:spPr>
        <p:txBody>
          <a:bodyPr/>
          <a:lstStyle/>
          <a:p>
            <a:pPr marL="342900" indent="-342900" algn="l">
              <a:buFont typeface="Arial" panose="020B0604020202020204" pitchFamily="34" charset="0"/>
              <a:buChar char="•"/>
            </a:pPr>
            <a:r>
              <a:rPr lang="en-US" dirty="0"/>
              <a:t>Implicit wait is a general, one time command that tells the driver how long to wait for:</a:t>
            </a:r>
          </a:p>
          <a:p>
            <a:pPr marL="800100" lvl="1" indent="-342900" algn="l">
              <a:buFont typeface="Arial" panose="020B0604020202020204" pitchFamily="34" charset="0"/>
              <a:buChar char="•"/>
            </a:pPr>
            <a:r>
              <a:rPr lang="en-US" dirty="0"/>
              <a:t>Page to load</a:t>
            </a:r>
          </a:p>
          <a:p>
            <a:pPr marL="800100" lvl="1" indent="-342900" algn="l">
              <a:buFont typeface="Arial" panose="020B0604020202020204" pitchFamily="34" charset="0"/>
              <a:buChar char="•"/>
            </a:pPr>
            <a:r>
              <a:rPr lang="en-US" dirty="0" err="1"/>
              <a:t>findElement</a:t>
            </a:r>
            <a:endParaRPr lang="en-US" dirty="0"/>
          </a:p>
          <a:p>
            <a:pPr marL="800100" lvl="1" indent="-342900" algn="l">
              <a:buFont typeface="Arial" panose="020B0604020202020204" pitchFamily="34" charset="0"/>
              <a:buChar char="•"/>
            </a:pPr>
            <a:r>
              <a:rPr lang="en-US" dirty="0" err="1"/>
              <a:t>findElements</a:t>
            </a:r>
            <a:endParaRPr lang="en-US" dirty="0"/>
          </a:p>
          <a:p>
            <a:pPr marL="342900" indent="-342900" algn="l">
              <a:buFont typeface="Arial" panose="020B0604020202020204" pitchFamily="34" charset="0"/>
              <a:buChar char="•"/>
            </a:pPr>
            <a:r>
              <a:rPr lang="en-US" dirty="0"/>
              <a:t> Usage:</a:t>
            </a:r>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2671789" y="176629"/>
            <a:ext cx="684842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Implicit Wait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3D17B2EF-2892-4508-BD2C-81C31EB0A88B}"/>
              </a:ext>
            </a:extLst>
          </p:cNvPr>
          <p:cNvPicPr>
            <a:picLocks noChangeAspect="1"/>
          </p:cNvPicPr>
          <p:nvPr/>
        </p:nvPicPr>
        <p:blipFill>
          <a:blip r:embed="rId4"/>
          <a:stretch>
            <a:fillRect/>
          </a:stretch>
        </p:blipFill>
        <p:spPr>
          <a:xfrm>
            <a:off x="2071515" y="3429000"/>
            <a:ext cx="4629150" cy="285750"/>
          </a:xfrm>
          <a:prstGeom prst="rect">
            <a:avLst/>
          </a:prstGeom>
        </p:spPr>
      </p:pic>
      <p:pic>
        <p:nvPicPr>
          <p:cNvPr id="8" name="Picture 7">
            <a:extLst>
              <a:ext uri="{FF2B5EF4-FFF2-40B4-BE49-F238E27FC236}">
                <a16:creationId xmlns:a16="http://schemas.microsoft.com/office/drawing/2014/main" id="{FBDFFA42-D58E-46C9-9AEF-CD46953119AA}"/>
              </a:ext>
            </a:extLst>
          </p:cNvPr>
          <p:cNvPicPr>
            <a:picLocks noChangeAspect="1"/>
          </p:cNvPicPr>
          <p:nvPr/>
        </p:nvPicPr>
        <p:blipFill>
          <a:blip r:embed="rId5"/>
          <a:stretch>
            <a:fillRect/>
          </a:stretch>
        </p:blipFill>
        <p:spPr>
          <a:xfrm>
            <a:off x="2042521" y="3714750"/>
            <a:ext cx="7991475" cy="266700"/>
          </a:xfrm>
          <a:prstGeom prst="rect">
            <a:avLst/>
          </a:prstGeom>
        </p:spPr>
      </p:pic>
    </p:spTree>
    <p:extLst>
      <p:ext uri="{BB962C8B-B14F-4D97-AF65-F5344CB8AC3E}">
        <p14:creationId xmlns:p14="http://schemas.microsoft.com/office/powerpoint/2010/main" val="13019151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960120"/>
            <a:ext cx="9913034" cy="5274124"/>
          </a:xfrm>
        </p:spPr>
        <p:txBody>
          <a:bodyPr/>
          <a:lstStyle/>
          <a:p>
            <a:pPr marL="342900" indent="-342900" algn="l">
              <a:buFont typeface="Arial" panose="020B0604020202020204" pitchFamily="34" charset="0"/>
              <a:buChar char="•"/>
            </a:pPr>
            <a:r>
              <a:rPr lang="en-US" dirty="0"/>
              <a:t>Explicit wait is used when waiting for a specific object condition to be met:</a:t>
            </a:r>
          </a:p>
          <a:p>
            <a:pPr marL="800100" lvl="1" indent="-342900" algn="l">
              <a:buFont typeface="Arial" panose="020B0604020202020204" pitchFamily="34" charset="0"/>
              <a:buChar char="•"/>
            </a:pPr>
            <a:r>
              <a:rPr lang="en-US" dirty="0"/>
              <a:t>Object to be visible</a:t>
            </a:r>
          </a:p>
          <a:p>
            <a:pPr marL="800100" lvl="1" indent="-342900" algn="l">
              <a:buFont typeface="Arial" panose="020B0604020202020204" pitchFamily="34" charset="0"/>
              <a:buChar char="•"/>
            </a:pPr>
            <a:r>
              <a:rPr lang="en-US" dirty="0"/>
              <a:t>Object to be clickable</a:t>
            </a:r>
          </a:p>
          <a:p>
            <a:pPr marL="800100" lvl="1" indent="-342900" algn="l">
              <a:buFont typeface="Arial" panose="020B0604020202020204" pitchFamily="34" charset="0"/>
              <a:buChar char="•"/>
            </a:pPr>
            <a:r>
              <a:rPr lang="en-US" dirty="0"/>
              <a:t>Object to contain specific text</a:t>
            </a:r>
          </a:p>
          <a:p>
            <a:pPr marL="800100" lvl="1" indent="-342900" algn="l">
              <a:buFont typeface="Arial" panose="020B0604020202020204" pitchFamily="34" charset="0"/>
              <a:buChar char="•"/>
            </a:pPr>
            <a:r>
              <a:rPr lang="en-US" dirty="0"/>
              <a:t>Selection from a list loads values in another list</a:t>
            </a:r>
          </a:p>
          <a:p>
            <a:pPr marL="800100" lvl="1" indent="-342900" algn="l">
              <a:buFont typeface="Arial" panose="020B0604020202020204" pitchFamily="34" charset="0"/>
              <a:buChar char="•"/>
            </a:pPr>
            <a:r>
              <a:rPr lang="en-US" dirty="0"/>
              <a:t>Wait for dynamic data call (Ajax, Jason, etc.)</a:t>
            </a:r>
          </a:p>
          <a:p>
            <a:pPr marL="342900" indent="-342900" algn="l">
              <a:buFont typeface="Arial" panose="020B0604020202020204" pitchFamily="34" charset="0"/>
              <a:buChar char="•"/>
            </a:pPr>
            <a:r>
              <a:rPr lang="en-US" dirty="0"/>
              <a:t> </a:t>
            </a:r>
            <a:r>
              <a:rPr lang="en-US" dirty="0">
                <a:solidFill>
                  <a:srgbClr val="FF0000"/>
                </a:solidFill>
              </a:rPr>
              <a:t>Note that some explicit waits throws an error if element is not located</a:t>
            </a:r>
            <a:r>
              <a:rPr lang="en-US" dirty="0"/>
              <a:t>, and some doesn’t</a:t>
            </a:r>
          </a:p>
          <a:p>
            <a:pPr marL="342900" indent="-342900" algn="l">
              <a:buFont typeface="Arial" panose="020B0604020202020204" pitchFamily="34" charset="0"/>
              <a:buChar char="•"/>
            </a:pPr>
            <a:r>
              <a:rPr lang="en-US" dirty="0"/>
              <a:t> Usage:</a:t>
            </a:r>
          </a:p>
        </p:txBody>
      </p:sp>
      <p:sp>
        <p:nvSpPr>
          <p:cNvPr id="5" name="Rectangle 4">
            <a:extLst>
              <a:ext uri="{FF2B5EF4-FFF2-40B4-BE49-F238E27FC236}">
                <a16:creationId xmlns:a16="http://schemas.microsoft.com/office/drawing/2014/main" id="{0846C511-DED7-4C58-96CE-3C400648DD92}"/>
              </a:ext>
            </a:extLst>
          </p:cNvPr>
          <p:cNvSpPr/>
          <p:nvPr/>
        </p:nvSpPr>
        <p:spPr>
          <a:xfrm>
            <a:off x="2671789" y="176629"/>
            <a:ext cx="684842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Explicit Wait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9" name="Picture 8">
            <a:extLst>
              <a:ext uri="{FF2B5EF4-FFF2-40B4-BE49-F238E27FC236}">
                <a16:creationId xmlns:a16="http://schemas.microsoft.com/office/drawing/2014/main" id="{683B3178-2F3A-4860-8174-E2CACD3D205F}"/>
              </a:ext>
            </a:extLst>
          </p:cNvPr>
          <p:cNvPicPr>
            <a:picLocks noChangeAspect="1"/>
          </p:cNvPicPr>
          <p:nvPr/>
        </p:nvPicPr>
        <p:blipFill>
          <a:blip r:embed="rId4"/>
          <a:stretch>
            <a:fillRect/>
          </a:stretch>
        </p:blipFill>
        <p:spPr>
          <a:xfrm>
            <a:off x="1907941" y="4264474"/>
            <a:ext cx="7134225" cy="981075"/>
          </a:xfrm>
          <a:prstGeom prst="rect">
            <a:avLst/>
          </a:prstGeom>
        </p:spPr>
      </p:pic>
      <p:pic>
        <p:nvPicPr>
          <p:cNvPr id="10" name="Picture 9">
            <a:extLst>
              <a:ext uri="{FF2B5EF4-FFF2-40B4-BE49-F238E27FC236}">
                <a16:creationId xmlns:a16="http://schemas.microsoft.com/office/drawing/2014/main" id="{5EB251B3-E96B-49E6-8B0C-4174F585E7E4}"/>
              </a:ext>
            </a:extLst>
          </p:cNvPr>
          <p:cNvPicPr>
            <a:picLocks noChangeAspect="1"/>
          </p:cNvPicPr>
          <p:nvPr/>
        </p:nvPicPr>
        <p:blipFill>
          <a:blip r:embed="rId5"/>
          <a:stretch>
            <a:fillRect/>
          </a:stretch>
        </p:blipFill>
        <p:spPr>
          <a:xfrm>
            <a:off x="1907941" y="5382709"/>
            <a:ext cx="9669770" cy="714375"/>
          </a:xfrm>
          <a:prstGeom prst="rect">
            <a:avLst/>
          </a:prstGeom>
        </p:spPr>
      </p:pic>
    </p:spTree>
    <p:extLst>
      <p:ext uri="{BB962C8B-B14F-4D97-AF65-F5344CB8AC3E}">
        <p14:creationId xmlns:p14="http://schemas.microsoft.com/office/powerpoint/2010/main" val="20371010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960120"/>
            <a:ext cx="9913034" cy="5274124"/>
          </a:xfrm>
        </p:spPr>
        <p:txBody>
          <a:bodyPr/>
          <a:lstStyle/>
          <a:p>
            <a:pPr marL="342900" indent="-342900" algn="l">
              <a:buFont typeface="Arial" panose="020B0604020202020204" pitchFamily="34" charset="0"/>
              <a:buChar char="•"/>
            </a:pPr>
            <a:r>
              <a:rPr lang="en-US" dirty="0"/>
              <a:t> </a:t>
            </a:r>
            <a:r>
              <a:rPr lang="en-US" dirty="0" err="1"/>
              <a:t>FluentWait</a:t>
            </a:r>
            <a:r>
              <a:rPr lang="en-US" dirty="0"/>
              <a:t> adds the following options to Wait:</a:t>
            </a:r>
          </a:p>
          <a:p>
            <a:pPr marL="800100" lvl="1" indent="-342900" algn="l">
              <a:buFont typeface="Arial" panose="020B0604020202020204" pitchFamily="34" charset="0"/>
              <a:buChar char="•"/>
            </a:pPr>
            <a:r>
              <a:rPr lang="en-US" dirty="0"/>
              <a:t>Interval between condition checks</a:t>
            </a:r>
          </a:p>
          <a:p>
            <a:pPr marL="800100" lvl="1" indent="-342900" algn="l">
              <a:buFont typeface="Arial" panose="020B0604020202020204" pitchFamily="34" charset="0"/>
              <a:buChar char="•"/>
            </a:pPr>
            <a:r>
              <a:rPr lang="en-US" dirty="0"/>
              <a:t>Ignore error when object is not found</a:t>
            </a:r>
          </a:p>
          <a:p>
            <a:pPr marL="342900" indent="-342900" algn="l">
              <a:buFont typeface="Arial" panose="020B0604020202020204" pitchFamily="34" charset="0"/>
              <a:buChar char="•"/>
            </a:pPr>
            <a:r>
              <a:rPr lang="en-US" dirty="0"/>
              <a:t> Usage:</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2671789" y="176629"/>
            <a:ext cx="684842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Explicit Wait - </a:t>
            </a:r>
            <a:r>
              <a:rPr lang="en-US" sz="4000" b="1" dirty="0" err="1">
                <a:solidFill>
                  <a:srgbClr val="002060"/>
                </a:solidFill>
                <a:latin typeface="Lava Std"/>
              </a:rPr>
              <a:t>FluentWait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9C9FB5AE-6BFD-4A44-9782-872779EAD096}"/>
              </a:ext>
            </a:extLst>
          </p:cNvPr>
          <p:cNvPicPr>
            <a:picLocks noChangeAspect="1"/>
          </p:cNvPicPr>
          <p:nvPr/>
        </p:nvPicPr>
        <p:blipFill>
          <a:blip r:embed="rId4"/>
          <a:stretch>
            <a:fillRect/>
          </a:stretch>
        </p:blipFill>
        <p:spPr>
          <a:xfrm>
            <a:off x="2071515" y="2594489"/>
            <a:ext cx="7124700" cy="1143000"/>
          </a:xfrm>
          <a:prstGeom prst="rect">
            <a:avLst/>
          </a:prstGeom>
        </p:spPr>
      </p:pic>
      <p:pic>
        <p:nvPicPr>
          <p:cNvPr id="11" name="Picture 10">
            <a:extLst>
              <a:ext uri="{FF2B5EF4-FFF2-40B4-BE49-F238E27FC236}">
                <a16:creationId xmlns:a16="http://schemas.microsoft.com/office/drawing/2014/main" id="{EE9519EB-6A50-4BF7-A08A-6B9B53163D2C}"/>
              </a:ext>
            </a:extLst>
          </p:cNvPr>
          <p:cNvPicPr>
            <a:picLocks noChangeAspect="1"/>
          </p:cNvPicPr>
          <p:nvPr/>
        </p:nvPicPr>
        <p:blipFill>
          <a:blip r:embed="rId5"/>
          <a:stretch>
            <a:fillRect/>
          </a:stretch>
        </p:blipFill>
        <p:spPr>
          <a:xfrm>
            <a:off x="2071515" y="4026856"/>
            <a:ext cx="9679295" cy="1171575"/>
          </a:xfrm>
          <a:prstGeom prst="rect">
            <a:avLst/>
          </a:prstGeom>
        </p:spPr>
      </p:pic>
    </p:spTree>
    <p:extLst>
      <p:ext uri="{BB962C8B-B14F-4D97-AF65-F5344CB8AC3E}">
        <p14:creationId xmlns:p14="http://schemas.microsoft.com/office/powerpoint/2010/main" val="3661545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913034" cy="4937760"/>
          </a:xfrm>
        </p:spPr>
        <p:txBody>
          <a:bodyPr/>
          <a:lstStyle/>
          <a:p>
            <a:pPr marL="342900" indent="-342900" algn="l">
              <a:buFont typeface="Arial" panose="020B0604020202020204" pitchFamily="34" charset="0"/>
              <a:buChar char="•"/>
            </a:pPr>
            <a:r>
              <a:rPr lang="en-US" dirty="0"/>
              <a:t> Wait for a certain amount of time (no condition to be met)</a:t>
            </a:r>
          </a:p>
          <a:p>
            <a:pPr marL="342900" indent="-342900" algn="l">
              <a:buFont typeface="Arial" panose="020B0604020202020204" pitchFamily="34" charset="0"/>
              <a:buChar char="•"/>
            </a:pPr>
            <a:r>
              <a:rPr lang="en-US" dirty="0"/>
              <a:t> 	When to use?</a:t>
            </a:r>
          </a:p>
          <a:p>
            <a:pPr marL="1257300" lvl="2" indent="-342900" algn="l">
              <a:buFont typeface="Arial" panose="020B0604020202020204" pitchFamily="34" charset="0"/>
              <a:buChar char="•"/>
            </a:pPr>
            <a:r>
              <a:rPr lang="en-US" dirty="0"/>
              <a:t>When no conditional wait is available</a:t>
            </a:r>
          </a:p>
          <a:p>
            <a:pPr marL="1257300" lvl="2" indent="-342900" algn="l">
              <a:buFont typeface="Arial" panose="020B0604020202020204" pitchFamily="34" charset="0"/>
              <a:buChar char="•"/>
            </a:pPr>
            <a:r>
              <a:rPr lang="en-US" dirty="0"/>
              <a:t>Interval between loop iterations</a:t>
            </a:r>
          </a:p>
          <a:p>
            <a:pPr marL="342900" indent="-342900" algn="l">
              <a:buFont typeface="Arial" panose="020B0604020202020204" pitchFamily="34" charset="0"/>
              <a:buChar char="•"/>
            </a:pPr>
            <a:r>
              <a:rPr lang="en-US" dirty="0"/>
              <a:t> Usage:</a:t>
            </a:r>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2671789" y="176629"/>
            <a:ext cx="684842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Just Wait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9" name="Picture 8">
            <a:extLst>
              <a:ext uri="{FF2B5EF4-FFF2-40B4-BE49-F238E27FC236}">
                <a16:creationId xmlns:a16="http://schemas.microsoft.com/office/drawing/2014/main" id="{46505CFC-D571-456B-9AB2-38DE76981F7D}"/>
              </a:ext>
            </a:extLst>
          </p:cNvPr>
          <p:cNvPicPr>
            <a:picLocks noChangeAspect="1"/>
          </p:cNvPicPr>
          <p:nvPr/>
        </p:nvPicPr>
        <p:blipFill>
          <a:blip r:embed="rId4"/>
          <a:stretch>
            <a:fillRect/>
          </a:stretch>
        </p:blipFill>
        <p:spPr>
          <a:xfrm>
            <a:off x="2071515" y="3190875"/>
            <a:ext cx="3019425" cy="476250"/>
          </a:xfrm>
          <a:prstGeom prst="rect">
            <a:avLst/>
          </a:prstGeom>
        </p:spPr>
      </p:pic>
    </p:spTree>
    <p:extLst>
      <p:ext uri="{BB962C8B-B14F-4D97-AF65-F5344CB8AC3E}">
        <p14:creationId xmlns:p14="http://schemas.microsoft.com/office/powerpoint/2010/main" val="35130823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913034" cy="4937760"/>
          </a:xfrm>
        </p:spPr>
        <p:txBody>
          <a:bodyPr/>
          <a:lstStyle/>
          <a:p>
            <a:pPr marL="342900" indent="-342900" algn="l">
              <a:buFont typeface="Arial" panose="020B0604020202020204" pitchFamily="34" charset="0"/>
              <a:buChar char="•"/>
            </a:pPr>
            <a:r>
              <a:rPr lang="en-US" dirty="0"/>
              <a:t> Wait for object’s to be visible</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algn="l"/>
            <a:r>
              <a:rPr lang="en-US" dirty="0"/>
              <a:t>  </a:t>
            </a:r>
          </a:p>
          <a:p>
            <a:pPr algn="l"/>
            <a:r>
              <a:rPr lang="en-US" dirty="0"/>
              <a:t>        What is the difference between the above waits?</a:t>
            </a:r>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1931427" y="176629"/>
            <a:ext cx="832914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Common Synchronization Commands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15EEEC79-F07E-4ADD-94AF-DE9ABEE99BAF}"/>
              </a:ext>
            </a:extLst>
          </p:cNvPr>
          <p:cNvPicPr>
            <a:picLocks noChangeAspect="1"/>
          </p:cNvPicPr>
          <p:nvPr/>
        </p:nvPicPr>
        <p:blipFill>
          <a:blip r:embed="rId4"/>
          <a:stretch>
            <a:fillRect/>
          </a:stretch>
        </p:blipFill>
        <p:spPr>
          <a:xfrm>
            <a:off x="7957244" y="4009292"/>
            <a:ext cx="3948351" cy="2629633"/>
          </a:xfrm>
          <a:prstGeom prst="rect">
            <a:avLst/>
          </a:prstGeom>
        </p:spPr>
      </p:pic>
      <p:pic>
        <p:nvPicPr>
          <p:cNvPr id="8" name="Picture 7">
            <a:extLst>
              <a:ext uri="{FF2B5EF4-FFF2-40B4-BE49-F238E27FC236}">
                <a16:creationId xmlns:a16="http://schemas.microsoft.com/office/drawing/2014/main" id="{907FF263-0025-412D-9295-E78A3A21B10B}"/>
              </a:ext>
            </a:extLst>
          </p:cNvPr>
          <p:cNvPicPr>
            <a:picLocks noChangeAspect="1"/>
          </p:cNvPicPr>
          <p:nvPr/>
        </p:nvPicPr>
        <p:blipFill>
          <a:blip r:embed="rId5"/>
          <a:stretch>
            <a:fillRect/>
          </a:stretch>
        </p:blipFill>
        <p:spPr>
          <a:xfrm>
            <a:off x="1931427" y="1648558"/>
            <a:ext cx="7946164" cy="1200150"/>
          </a:xfrm>
          <a:prstGeom prst="rect">
            <a:avLst/>
          </a:prstGeom>
        </p:spPr>
      </p:pic>
      <p:sp>
        <p:nvSpPr>
          <p:cNvPr id="10" name="Action Button: Help 9">
            <a:hlinkClick r:id="" action="ppaction://noaction" highlightClick="1"/>
            <a:extLst>
              <a:ext uri="{FF2B5EF4-FFF2-40B4-BE49-F238E27FC236}">
                <a16:creationId xmlns:a16="http://schemas.microsoft.com/office/drawing/2014/main" id="{55176E97-5091-4E6D-94A4-AF4E7C8B314D}"/>
              </a:ext>
            </a:extLst>
          </p:cNvPr>
          <p:cNvSpPr/>
          <p:nvPr/>
        </p:nvSpPr>
        <p:spPr>
          <a:xfrm>
            <a:off x="1797753" y="2978574"/>
            <a:ext cx="287383" cy="260771"/>
          </a:xfrm>
          <a:prstGeom prst="actionButtonHelp">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4713161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913034" cy="4937760"/>
          </a:xfrm>
        </p:spPr>
        <p:txBody>
          <a:bodyPr/>
          <a:lstStyle/>
          <a:p>
            <a:pPr marL="342900" indent="-342900" algn="l">
              <a:buFont typeface="Arial" panose="020B0604020202020204" pitchFamily="34" charset="0"/>
              <a:buChar char="•"/>
            </a:pPr>
            <a:r>
              <a:rPr lang="en-US" dirty="0"/>
              <a:t>Wait for object’s to be nonvisible</a:t>
            </a:r>
          </a:p>
          <a:p>
            <a:pPr marL="800100" lvl="1" indent="-342900" algn="l">
              <a:buFont typeface="Arial" panose="020B0604020202020204" pitchFamily="34" charset="0"/>
              <a:buChar char="•"/>
            </a:pPr>
            <a:r>
              <a:rPr lang="en-US" dirty="0"/>
              <a:t>Invisibility condition doesn’t fail the test if element is not found</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Wait for object to be clickable</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Wait for element text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Element selection</a:t>
            </a:r>
          </a:p>
        </p:txBody>
      </p:sp>
      <p:sp>
        <p:nvSpPr>
          <p:cNvPr id="5" name="Rectangle 4">
            <a:extLst>
              <a:ext uri="{FF2B5EF4-FFF2-40B4-BE49-F238E27FC236}">
                <a16:creationId xmlns:a16="http://schemas.microsoft.com/office/drawing/2014/main" id="{0846C511-DED7-4C58-96CE-3C400648DD92}"/>
              </a:ext>
            </a:extLst>
          </p:cNvPr>
          <p:cNvSpPr/>
          <p:nvPr/>
        </p:nvSpPr>
        <p:spPr>
          <a:xfrm>
            <a:off x="1931427" y="176629"/>
            <a:ext cx="832914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Common Synchronization Commands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9" name="Picture 8">
            <a:extLst>
              <a:ext uri="{FF2B5EF4-FFF2-40B4-BE49-F238E27FC236}">
                <a16:creationId xmlns:a16="http://schemas.microsoft.com/office/drawing/2014/main" id="{BD41401B-C4CD-4EC3-AB09-9F0FA8B80E5E}"/>
              </a:ext>
            </a:extLst>
          </p:cNvPr>
          <p:cNvPicPr>
            <a:picLocks noChangeAspect="1"/>
          </p:cNvPicPr>
          <p:nvPr/>
        </p:nvPicPr>
        <p:blipFill>
          <a:blip r:embed="rId4"/>
          <a:stretch>
            <a:fillRect/>
          </a:stretch>
        </p:blipFill>
        <p:spPr>
          <a:xfrm>
            <a:off x="2452467" y="1867354"/>
            <a:ext cx="9587446" cy="428625"/>
          </a:xfrm>
          <a:prstGeom prst="rect">
            <a:avLst/>
          </a:prstGeom>
        </p:spPr>
      </p:pic>
      <p:pic>
        <p:nvPicPr>
          <p:cNvPr id="11" name="Picture 10">
            <a:extLst>
              <a:ext uri="{FF2B5EF4-FFF2-40B4-BE49-F238E27FC236}">
                <a16:creationId xmlns:a16="http://schemas.microsoft.com/office/drawing/2014/main" id="{A1BAC794-FB0E-4F11-A999-B237CA2BE45A}"/>
              </a:ext>
            </a:extLst>
          </p:cNvPr>
          <p:cNvPicPr>
            <a:picLocks noChangeAspect="1"/>
          </p:cNvPicPr>
          <p:nvPr/>
        </p:nvPicPr>
        <p:blipFill>
          <a:blip r:embed="rId5"/>
          <a:stretch>
            <a:fillRect/>
          </a:stretch>
        </p:blipFill>
        <p:spPr>
          <a:xfrm>
            <a:off x="2071515" y="2799792"/>
            <a:ext cx="9587446" cy="476250"/>
          </a:xfrm>
          <a:prstGeom prst="rect">
            <a:avLst/>
          </a:prstGeom>
        </p:spPr>
      </p:pic>
      <p:pic>
        <p:nvPicPr>
          <p:cNvPr id="12" name="Picture 11">
            <a:extLst>
              <a:ext uri="{FF2B5EF4-FFF2-40B4-BE49-F238E27FC236}">
                <a16:creationId xmlns:a16="http://schemas.microsoft.com/office/drawing/2014/main" id="{CD67AFCC-8CBF-4AD6-9587-48588E6D3B9C}"/>
              </a:ext>
            </a:extLst>
          </p:cNvPr>
          <p:cNvPicPr>
            <a:picLocks noChangeAspect="1"/>
          </p:cNvPicPr>
          <p:nvPr/>
        </p:nvPicPr>
        <p:blipFill>
          <a:blip r:embed="rId6"/>
          <a:stretch>
            <a:fillRect/>
          </a:stretch>
        </p:blipFill>
        <p:spPr>
          <a:xfrm>
            <a:off x="2071515" y="3701618"/>
            <a:ext cx="9587446" cy="914400"/>
          </a:xfrm>
          <a:prstGeom prst="rect">
            <a:avLst/>
          </a:prstGeom>
        </p:spPr>
      </p:pic>
      <p:pic>
        <p:nvPicPr>
          <p:cNvPr id="13" name="Picture 12">
            <a:extLst>
              <a:ext uri="{FF2B5EF4-FFF2-40B4-BE49-F238E27FC236}">
                <a16:creationId xmlns:a16="http://schemas.microsoft.com/office/drawing/2014/main" id="{CE0BED42-446C-4EC3-9FDA-F6F4544E866A}"/>
              </a:ext>
            </a:extLst>
          </p:cNvPr>
          <p:cNvPicPr>
            <a:picLocks noChangeAspect="1"/>
          </p:cNvPicPr>
          <p:nvPr/>
        </p:nvPicPr>
        <p:blipFill>
          <a:blip r:embed="rId7"/>
          <a:stretch>
            <a:fillRect/>
          </a:stretch>
        </p:blipFill>
        <p:spPr>
          <a:xfrm>
            <a:off x="2071515" y="5096929"/>
            <a:ext cx="9587446" cy="457200"/>
          </a:xfrm>
          <a:prstGeom prst="rect">
            <a:avLst/>
          </a:prstGeom>
        </p:spPr>
      </p:pic>
    </p:spTree>
    <p:extLst>
      <p:ext uri="{BB962C8B-B14F-4D97-AF65-F5344CB8AC3E}">
        <p14:creationId xmlns:p14="http://schemas.microsoft.com/office/powerpoint/2010/main" val="1797452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913034" cy="4937760"/>
          </a:xfrm>
        </p:spPr>
        <p:txBody>
          <a:bodyPr/>
          <a:lstStyle/>
          <a:p>
            <a:pPr marL="342900" indent="-342900" algn="l">
              <a:buFont typeface="Arial" panose="020B0604020202020204" pitchFamily="34" charset="0"/>
              <a:buChar char="•"/>
            </a:pPr>
            <a:r>
              <a:rPr lang="en-US" dirty="0"/>
              <a:t> Page synchronization</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Frame synchronization </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Alert (popup)</a:t>
            </a:r>
          </a:p>
        </p:txBody>
      </p:sp>
      <p:sp>
        <p:nvSpPr>
          <p:cNvPr id="5" name="Rectangle 4">
            <a:extLst>
              <a:ext uri="{FF2B5EF4-FFF2-40B4-BE49-F238E27FC236}">
                <a16:creationId xmlns:a16="http://schemas.microsoft.com/office/drawing/2014/main" id="{0846C511-DED7-4C58-96CE-3C400648DD92}"/>
              </a:ext>
            </a:extLst>
          </p:cNvPr>
          <p:cNvSpPr/>
          <p:nvPr/>
        </p:nvSpPr>
        <p:spPr>
          <a:xfrm>
            <a:off x="1931427" y="176629"/>
            <a:ext cx="832914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Common Synchronization Commands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10" name="Picture 9">
            <a:extLst>
              <a:ext uri="{FF2B5EF4-FFF2-40B4-BE49-F238E27FC236}">
                <a16:creationId xmlns:a16="http://schemas.microsoft.com/office/drawing/2014/main" id="{BD63129B-60BE-4C57-B5B0-F428D947F719}"/>
              </a:ext>
            </a:extLst>
          </p:cNvPr>
          <p:cNvPicPr>
            <a:picLocks noChangeAspect="1"/>
          </p:cNvPicPr>
          <p:nvPr/>
        </p:nvPicPr>
        <p:blipFill>
          <a:blip r:embed="rId4"/>
          <a:stretch>
            <a:fillRect/>
          </a:stretch>
        </p:blipFill>
        <p:spPr>
          <a:xfrm>
            <a:off x="2071515" y="1612924"/>
            <a:ext cx="6734175" cy="238125"/>
          </a:xfrm>
          <a:prstGeom prst="rect">
            <a:avLst/>
          </a:prstGeom>
        </p:spPr>
      </p:pic>
      <p:pic>
        <p:nvPicPr>
          <p:cNvPr id="14" name="Picture 13">
            <a:extLst>
              <a:ext uri="{FF2B5EF4-FFF2-40B4-BE49-F238E27FC236}">
                <a16:creationId xmlns:a16="http://schemas.microsoft.com/office/drawing/2014/main" id="{7F40BD8B-179B-48F1-BA98-B4E0AB72B289}"/>
              </a:ext>
            </a:extLst>
          </p:cNvPr>
          <p:cNvPicPr>
            <a:picLocks noChangeAspect="1"/>
          </p:cNvPicPr>
          <p:nvPr/>
        </p:nvPicPr>
        <p:blipFill>
          <a:blip r:embed="rId5"/>
          <a:stretch>
            <a:fillRect/>
          </a:stretch>
        </p:blipFill>
        <p:spPr>
          <a:xfrm>
            <a:off x="2071515" y="2504909"/>
            <a:ext cx="8201025" cy="228600"/>
          </a:xfrm>
          <a:prstGeom prst="rect">
            <a:avLst/>
          </a:prstGeom>
        </p:spPr>
      </p:pic>
      <p:pic>
        <p:nvPicPr>
          <p:cNvPr id="15" name="Picture 14">
            <a:extLst>
              <a:ext uri="{FF2B5EF4-FFF2-40B4-BE49-F238E27FC236}">
                <a16:creationId xmlns:a16="http://schemas.microsoft.com/office/drawing/2014/main" id="{4EA6AC0E-68C9-4D2C-B541-47B802F6D5E6}"/>
              </a:ext>
            </a:extLst>
          </p:cNvPr>
          <p:cNvPicPr>
            <a:picLocks noChangeAspect="1"/>
          </p:cNvPicPr>
          <p:nvPr/>
        </p:nvPicPr>
        <p:blipFill>
          <a:blip r:embed="rId6"/>
          <a:stretch>
            <a:fillRect/>
          </a:stretch>
        </p:blipFill>
        <p:spPr>
          <a:xfrm>
            <a:off x="2071515" y="3387369"/>
            <a:ext cx="5991225" cy="209550"/>
          </a:xfrm>
          <a:prstGeom prst="rect">
            <a:avLst/>
          </a:prstGeom>
        </p:spPr>
      </p:pic>
    </p:spTree>
    <p:extLst>
      <p:ext uri="{BB962C8B-B14F-4D97-AF65-F5344CB8AC3E}">
        <p14:creationId xmlns:p14="http://schemas.microsoft.com/office/powerpoint/2010/main" val="6110345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2208555"/>
            <a:ext cx="9438216" cy="1975926"/>
          </a:xfrm>
          <a:prstGeom prst="rect">
            <a:avLst/>
          </a:prstGeom>
        </p:spPr>
        <p:txBody>
          <a:bodyPr wrap="square">
            <a:spAutoFit/>
          </a:bodyPr>
          <a:lstStyle/>
          <a:p>
            <a:pPr algn="ctr">
              <a:lnSpc>
                <a:spcPct val="90000"/>
              </a:lnSpc>
              <a:spcBef>
                <a:spcPct val="0"/>
              </a:spcBef>
              <a:defRPr/>
            </a:pPr>
            <a:r>
              <a:rPr lang="en-US" sz="9600" dirty="0"/>
              <a:t>Exercise!</a:t>
            </a:r>
            <a:endParaRPr lang="en-US" sz="4000" b="1" dirty="0">
              <a:solidFill>
                <a:srgbClr val="002060"/>
              </a:solidFill>
              <a:latin typeface="Lava Std"/>
            </a:endParaRPr>
          </a:p>
          <a:p>
            <a:pPr algn="ctr">
              <a:lnSpc>
                <a:spcPct val="90000"/>
              </a:lnSpc>
              <a:spcBef>
                <a:spcPct val="0"/>
              </a:spcBef>
              <a:defRPr/>
            </a:pPr>
            <a:endParaRPr lang="en-US" sz="4000" b="1" dirty="0">
              <a:solidFill>
                <a:srgbClr val="002060"/>
              </a:solidFill>
              <a:latin typeface="Lava Std"/>
            </a:endParaRP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Tree>
    <p:extLst>
      <p:ext uri="{BB962C8B-B14F-4D97-AF65-F5344CB8AC3E}">
        <p14:creationId xmlns:p14="http://schemas.microsoft.com/office/powerpoint/2010/main" val="18788227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3332DF3F-3225-4B64-B4B6-7FA27EF51FF7}"/>
              </a:ext>
            </a:extLst>
          </p:cNvPr>
          <p:cNvSpPr/>
          <p:nvPr/>
        </p:nvSpPr>
        <p:spPr>
          <a:xfrm>
            <a:off x="159433" y="1720840"/>
            <a:ext cx="11873133" cy="2308324"/>
          </a:xfrm>
          <a:prstGeom prst="rect">
            <a:avLst/>
          </a:prstGeom>
        </p:spPr>
        <p:txBody>
          <a:bodyPr wrap="square">
            <a:spAutoFit/>
          </a:bodyPr>
          <a:lstStyle/>
          <a:p>
            <a:pPr algn="ctr">
              <a:lnSpc>
                <a:spcPct val="90000"/>
              </a:lnSpc>
              <a:spcBef>
                <a:spcPct val="0"/>
              </a:spcBef>
              <a:defRPr/>
            </a:pPr>
            <a:r>
              <a:rPr lang="en-US" sz="8000" b="1" dirty="0">
                <a:solidFill>
                  <a:srgbClr val="002060"/>
                </a:solidFill>
                <a:latin typeface="Lava Std"/>
              </a:rPr>
              <a:t>Selenium WebDriver Verifications</a:t>
            </a:r>
            <a:endParaRPr lang="he-IL" sz="8000" b="1" dirty="0">
              <a:solidFill>
                <a:srgbClr val="002060"/>
              </a:solidFill>
              <a:latin typeface="Lava Std"/>
            </a:endParaRPr>
          </a:p>
        </p:txBody>
      </p:sp>
      <p:pic>
        <p:nvPicPr>
          <p:cNvPr id="6" name="Picture 5">
            <a:extLst>
              <a:ext uri="{FF2B5EF4-FFF2-40B4-BE49-F238E27FC236}">
                <a16:creationId xmlns:a16="http://schemas.microsoft.com/office/drawing/2014/main" id="{948926A2-EDEA-4F79-9B44-BFFB8ED19ED5}"/>
              </a:ext>
            </a:extLst>
          </p:cNvPr>
          <p:cNvPicPr>
            <a:picLocks noChangeAspect="1"/>
          </p:cNvPicPr>
          <p:nvPr/>
        </p:nvPicPr>
        <p:blipFill>
          <a:blip r:embed="rId3"/>
          <a:stretch>
            <a:fillRect/>
          </a:stretch>
        </p:blipFill>
        <p:spPr>
          <a:xfrm>
            <a:off x="1874567" y="6258000"/>
            <a:ext cx="761905" cy="600000"/>
          </a:xfrm>
          <a:prstGeom prst="rect">
            <a:avLst/>
          </a:prstGeom>
        </p:spPr>
      </p:pic>
    </p:spTree>
    <p:extLst>
      <p:ext uri="{BB962C8B-B14F-4D97-AF65-F5344CB8AC3E}">
        <p14:creationId xmlns:p14="http://schemas.microsoft.com/office/powerpoint/2010/main" val="2957948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2134806" y="225866"/>
            <a:ext cx="7922387"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Test Automation Workflow</a:t>
            </a: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
        <p:nvSpPr>
          <p:cNvPr id="20" name="TextBox 103">
            <a:extLst>
              <a:ext uri="{FF2B5EF4-FFF2-40B4-BE49-F238E27FC236}">
                <a16:creationId xmlns:a16="http://schemas.microsoft.com/office/drawing/2014/main" id="{7979496F-FF10-4973-A9A4-DD850021E392}"/>
              </a:ext>
            </a:extLst>
          </p:cNvPr>
          <p:cNvSpPr txBox="1"/>
          <p:nvPr/>
        </p:nvSpPr>
        <p:spPr>
          <a:xfrm>
            <a:off x="1958973" y="5235179"/>
            <a:ext cx="3611003"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en-US" sz="2400" b="1" noProof="1">
                <a:solidFill>
                  <a:srgbClr val="0D95BC"/>
                </a:solidFill>
              </a:rPr>
              <a:t>Execute</a:t>
            </a:r>
          </a:p>
        </p:txBody>
      </p:sp>
      <p:sp>
        <p:nvSpPr>
          <p:cNvPr id="21" name="TextBox 106">
            <a:extLst>
              <a:ext uri="{FF2B5EF4-FFF2-40B4-BE49-F238E27FC236}">
                <a16:creationId xmlns:a16="http://schemas.microsoft.com/office/drawing/2014/main" id="{B7B79818-C81C-45A7-8B02-89D6CAAE11E1}"/>
              </a:ext>
            </a:extLst>
          </p:cNvPr>
          <p:cNvSpPr txBox="1"/>
          <p:nvPr/>
        </p:nvSpPr>
        <p:spPr>
          <a:xfrm>
            <a:off x="1163869" y="2176180"/>
            <a:ext cx="3620106"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en-US" sz="2400" b="1" noProof="1">
                <a:solidFill>
                  <a:schemeClr val="accent6"/>
                </a:solidFill>
              </a:rPr>
              <a:t>Add Synchronization</a:t>
            </a:r>
          </a:p>
        </p:txBody>
      </p:sp>
      <p:sp>
        <p:nvSpPr>
          <p:cNvPr id="23" name="TextBox 112">
            <a:extLst>
              <a:ext uri="{FF2B5EF4-FFF2-40B4-BE49-F238E27FC236}">
                <a16:creationId xmlns:a16="http://schemas.microsoft.com/office/drawing/2014/main" id="{D840C765-CE8C-4F85-8CC5-27B8300E0245}"/>
              </a:ext>
            </a:extLst>
          </p:cNvPr>
          <p:cNvSpPr txBox="1"/>
          <p:nvPr/>
        </p:nvSpPr>
        <p:spPr>
          <a:xfrm>
            <a:off x="8416344" y="2935426"/>
            <a:ext cx="2376659"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en-US" sz="2400" b="1" noProof="1">
                <a:solidFill>
                  <a:schemeClr val="accent1"/>
                </a:solidFill>
              </a:rPr>
              <a:t>Add Verifications</a:t>
            </a:r>
          </a:p>
        </p:txBody>
      </p:sp>
      <p:sp>
        <p:nvSpPr>
          <p:cNvPr id="25" name="TextBox 115">
            <a:extLst>
              <a:ext uri="{FF2B5EF4-FFF2-40B4-BE49-F238E27FC236}">
                <a16:creationId xmlns:a16="http://schemas.microsoft.com/office/drawing/2014/main" id="{CCA53931-09F1-4B6E-9C23-DF76585477B0}"/>
              </a:ext>
            </a:extLst>
          </p:cNvPr>
          <p:cNvSpPr txBox="1"/>
          <p:nvPr/>
        </p:nvSpPr>
        <p:spPr>
          <a:xfrm>
            <a:off x="8416344" y="4516508"/>
            <a:ext cx="3025376"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en-US" sz="2400" b="1" noProof="1">
                <a:solidFill>
                  <a:srgbClr val="993366"/>
                </a:solidFill>
              </a:rPr>
              <a:t>Add Data Drive Script</a:t>
            </a:r>
          </a:p>
        </p:txBody>
      </p:sp>
      <p:sp>
        <p:nvSpPr>
          <p:cNvPr id="27" name="TextBox 145">
            <a:extLst>
              <a:ext uri="{FF2B5EF4-FFF2-40B4-BE49-F238E27FC236}">
                <a16:creationId xmlns:a16="http://schemas.microsoft.com/office/drawing/2014/main" id="{1A021BA2-6761-41F8-B762-D1933841E145}"/>
              </a:ext>
            </a:extLst>
          </p:cNvPr>
          <p:cNvSpPr txBox="1"/>
          <p:nvPr/>
        </p:nvSpPr>
        <p:spPr>
          <a:xfrm>
            <a:off x="1512202" y="3710995"/>
            <a:ext cx="3611003"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en-US" sz="2400" b="1" noProof="1">
                <a:solidFill>
                  <a:srgbClr val="2B323B"/>
                </a:solidFill>
              </a:rPr>
              <a:t>Enhance Script</a:t>
            </a:r>
          </a:p>
        </p:txBody>
      </p:sp>
      <p:sp>
        <p:nvSpPr>
          <p:cNvPr id="29" name="Freeform: Shape 28">
            <a:extLst>
              <a:ext uri="{FF2B5EF4-FFF2-40B4-BE49-F238E27FC236}">
                <a16:creationId xmlns:a16="http://schemas.microsoft.com/office/drawing/2014/main" id="{7D8772FC-794A-445F-93E3-E37D326DB2CD}"/>
              </a:ext>
            </a:extLst>
          </p:cNvPr>
          <p:cNvSpPr/>
          <p:nvPr/>
        </p:nvSpPr>
        <p:spPr>
          <a:xfrm>
            <a:off x="5997551" y="1398301"/>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pPr>
            <a:endParaRPr sz="2250"/>
          </a:p>
        </p:txBody>
      </p:sp>
      <p:sp>
        <p:nvSpPr>
          <p:cNvPr id="30" name="Freeform: Shape 29">
            <a:extLst>
              <a:ext uri="{FF2B5EF4-FFF2-40B4-BE49-F238E27FC236}">
                <a16:creationId xmlns:a16="http://schemas.microsoft.com/office/drawing/2014/main" id="{8401F391-24A1-4CCF-9716-348D3BFF3618}"/>
              </a:ext>
            </a:extLst>
          </p:cNvPr>
          <p:cNvSpPr/>
          <p:nvPr/>
        </p:nvSpPr>
        <p:spPr>
          <a:xfrm>
            <a:off x="6400763" y="2181046"/>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pPr>
            <a:endParaRPr sz="2250"/>
          </a:p>
        </p:txBody>
      </p:sp>
      <p:sp>
        <p:nvSpPr>
          <p:cNvPr id="31" name="Freeform: Shape 30">
            <a:extLst>
              <a:ext uri="{FF2B5EF4-FFF2-40B4-BE49-F238E27FC236}">
                <a16:creationId xmlns:a16="http://schemas.microsoft.com/office/drawing/2014/main" id="{765B0960-2B93-4E49-A892-23A11CB4385C}"/>
              </a:ext>
            </a:extLst>
          </p:cNvPr>
          <p:cNvSpPr/>
          <p:nvPr/>
        </p:nvSpPr>
        <p:spPr>
          <a:xfrm>
            <a:off x="6000287" y="2969099"/>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pPr>
            <a:endParaRPr sz="2250"/>
          </a:p>
        </p:txBody>
      </p:sp>
      <p:sp>
        <p:nvSpPr>
          <p:cNvPr id="32" name="Freeform: Shape 31">
            <a:extLst>
              <a:ext uri="{FF2B5EF4-FFF2-40B4-BE49-F238E27FC236}">
                <a16:creationId xmlns:a16="http://schemas.microsoft.com/office/drawing/2014/main" id="{A21A8CD2-0D17-4ED5-9395-AA3EC7F1D1CB}"/>
              </a:ext>
            </a:extLst>
          </p:cNvPr>
          <p:cNvSpPr/>
          <p:nvPr/>
        </p:nvSpPr>
        <p:spPr>
          <a:xfrm>
            <a:off x="6400763" y="3711228"/>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pPr>
            <a:endParaRPr sz="2250"/>
          </a:p>
        </p:txBody>
      </p:sp>
      <p:sp>
        <p:nvSpPr>
          <p:cNvPr id="33" name="Freeform: Shape 32">
            <a:extLst>
              <a:ext uri="{FF2B5EF4-FFF2-40B4-BE49-F238E27FC236}">
                <a16:creationId xmlns:a16="http://schemas.microsoft.com/office/drawing/2014/main" id="{470BCB5E-498B-4F93-8E91-40ABDD93CFE7}"/>
              </a:ext>
            </a:extLst>
          </p:cNvPr>
          <p:cNvSpPr/>
          <p:nvPr/>
        </p:nvSpPr>
        <p:spPr>
          <a:xfrm>
            <a:off x="6003061" y="4502051"/>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pPr>
            <a:endParaRPr sz="2250"/>
          </a:p>
        </p:txBody>
      </p:sp>
      <p:sp>
        <p:nvSpPr>
          <p:cNvPr id="34" name="Freeform: Shape 33">
            <a:extLst>
              <a:ext uri="{FF2B5EF4-FFF2-40B4-BE49-F238E27FC236}">
                <a16:creationId xmlns:a16="http://schemas.microsoft.com/office/drawing/2014/main" id="{80D9510D-CF15-42FD-B637-6969FED9DBF7}"/>
              </a:ext>
            </a:extLst>
          </p:cNvPr>
          <p:cNvSpPr/>
          <p:nvPr/>
        </p:nvSpPr>
        <p:spPr>
          <a:xfrm>
            <a:off x="6400763" y="5289244"/>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pPr>
            <a:endParaRPr sz="2250"/>
          </a:p>
        </p:txBody>
      </p:sp>
      <p:sp>
        <p:nvSpPr>
          <p:cNvPr id="35" name="Shape">
            <a:extLst>
              <a:ext uri="{FF2B5EF4-FFF2-40B4-BE49-F238E27FC236}">
                <a16:creationId xmlns:a16="http://schemas.microsoft.com/office/drawing/2014/main" id="{9A66E5D6-7979-4F75-993F-2996EBA49B92}"/>
              </a:ext>
            </a:extLst>
          </p:cNvPr>
          <p:cNvSpPr/>
          <p:nvPr/>
        </p:nvSpPr>
        <p:spPr>
          <a:xfrm>
            <a:off x="4783975" y="2138282"/>
            <a:ext cx="2184001" cy="574305"/>
          </a:xfrm>
          <a:custGeom>
            <a:avLst/>
            <a:gdLst/>
            <a:ahLst/>
            <a:cxnLst>
              <a:cxn ang="0">
                <a:pos x="wd2" y="hd2"/>
              </a:cxn>
              <a:cxn ang="5400000">
                <a:pos x="wd2" y="hd2"/>
              </a:cxn>
              <a:cxn ang="10800000">
                <a:pos x="wd2" y="hd2"/>
              </a:cxn>
              <a:cxn ang="16200000">
                <a:pos x="wd2" y="hd2"/>
              </a:cxn>
            </a:cxnLst>
            <a:rect l="0" t="0" r="r" b="b"/>
            <a:pathLst>
              <a:path w="21489" h="21600" extrusionOk="0">
                <a:moveTo>
                  <a:pt x="21255" y="7460"/>
                </a:moveTo>
                <a:lnTo>
                  <a:pt x="20634" y="3332"/>
                </a:lnTo>
                <a:cubicBezTo>
                  <a:pt x="20321" y="1268"/>
                  <a:pt x="19746" y="0"/>
                  <a:pt x="19122" y="0"/>
                </a:cubicBezTo>
                <a:lnTo>
                  <a:pt x="17876" y="0"/>
                </a:lnTo>
                <a:cubicBezTo>
                  <a:pt x="17251" y="0"/>
                  <a:pt x="16676" y="1268"/>
                  <a:pt x="16364" y="3332"/>
                </a:cubicBezTo>
                <a:lnTo>
                  <a:pt x="15851" y="6723"/>
                </a:lnTo>
                <a:cubicBezTo>
                  <a:pt x="15446" y="8728"/>
                  <a:pt x="14817" y="9923"/>
                  <a:pt x="14142" y="9923"/>
                </a:cubicBezTo>
                <a:lnTo>
                  <a:pt x="3689" y="9923"/>
                </a:lnTo>
                <a:cubicBezTo>
                  <a:pt x="3118" y="9923"/>
                  <a:pt x="2567" y="9053"/>
                  <a:pt x="2166" y="7505"/>
                </a:cubicBezTo>
                <a:lnTo>
                  <a:pt x="2123" y="7343"/>
                </a:lnTo>
                <a:cubicBezTo>
                  <a:pt x="2081" y="7136"/>
                  <a:pt x="2034" y="6959"/>
                  <a:pt x="1980" y="6797"/>
                </a:cubicBezTo>
                <a:lnTo>
                  <a:pt x="1919" y="6561"/>
                </a:lnTo>
                <a:lnTo>
                  <a:pt x="1919" y="6620"/>
                </a:lnTo>
                <a:cubicBezTo>
                  <a:pt x="1807" y="6355"/>
                  <a:pt x="1676" y="6207"/>
                  <a:pt x="1537" y="6207"/>
                </a:cubicBezTo>
                <a:lnTo>
                  <a:pt x="1008" y="6207"/>
                </a:lnTo>
                <a:cubicBezTo>
                  <a:pt x="742" y="6207"/>
                  <a:pt x="499" y="6753"/>
                  <a:pt x="364" y="7623"/>
                </a:cubicBezTo>
                <a:lnTo>
                  <a:pt x="98" y="9377"/>
                </a:lnTo>
                <a:cubicBezTo>
                  <a:pt x="-33" y="10262"/>
                  <a:pt x="-33" y="11338"/>
                  <a:pt x="98" y="12223"/>
                </a:cubicBezTo>
                <a:lnTo>
                  <a:pt x="364" y="13977"/>
                </a:lnTo>
                <a:cubicBezTo>
                  <a:pt x="495" y="14862"/>
                  <a:pt x="742" y="15393"/>
                  <a:pt x="1008" y="15393"/>
                </a:cubicBezTo>
                <a:lnTo>
                  <a:pt x="1537" y="15393"/>
                </a:lnTo>
                <a:cubicBezTo>
                  <a:pt x="1676" y="15393"/>
                  <a:pt x="1803" y="15245"/>
                  <a:pt x="1919" y="14980"/>
                </a:cubicBezTo>
                <a:lnTo>
                  <a:pt x="1919" y="15039"/>
                </a:lnTo>
                <a:lnTo>
                  <a:pt x="1980" y="14803"/>
                </a:lnTo>
                <a:cubicBezTo>
                  <a:pt x="2034" y="14656"/>
                  <a:pt x="2081" y="14464"/>
                  <a:pt x="2123" y="14257"/>
                </a:cubicBezTo>
                <a:lnTo>
                  <a:pt x="2166" y="14095"/>
                </a:lnTo>
                <a:cubicBezTo>
                  <a:pt x="2571" y="12547"/>
                  <a:pt x="3118" y="11677"/>
                  <a:pt x="3689" y="11677"/>
                </a:cubicBezTo>
                <a:lnTo>
                  <a:pt x="14142" y="11677"/>
                </a:lnTo>
                <a:cubicBezTo>
                  <a:pt x="14678" y="11677"/>
                  <a:pt x="15372" y="13668"/>
                  <a:pt x="15747" y="14891"/>
                </a:cubicBezTo>
                <a:cubicBezTo>
                  <a:pt x="15885" y="15349"/>
                  <a:pt x="16001" y="15879"/>
                  <a:pt x="16094" y="16484"/>
                </a:cubicBezTo>
                <a:lnTo>
                  <a:pt x="16364" y="18268"/>
                </a:lnTo>
                <a:cubicBezTo>
                  <a:pt x="16676" y="20332"/>
                  <a:pt x="17251" y="21600"/>
                  <a:pt x="17876" y="21600"/>
                </a:cubicBezTo>
                <a:lnTo>
                  <a:pt x="19122" y="21600"/>
                </a:lnTo>
                <a:cubicBezTo>
                  <a:pt x="19746" y="21600"/>
                  <a:pt x="20321" y="20332"/>
                  <a:pt x="20634" y="18268"/>
                </a:cubicBezTo>
                <a:lnTo>
                  <a:pt x="21255" y="14140"/>
                </a:lnTo>
                <a:cubicBezTo>
                  <a:pt x="21567" y="12075"/>
                  <a:pt x="21567" y="9525"/>
                  <a:pt x="21255" y="7460"/>
                </a:cubicBezTo>
                <a:close/>
                <a:moveTo>
                  <a:pt x="1815" y="11205"/>
                </a:moveTo>
                <a:lnTo>
                  <a:pt x="1629" y="12429"/>
                </a:lnTo>
                <a:cubicBezTo>
                  <a:pt x="1591" y="12680"/>
                  <a:pt x="1521" y="12827"/>
                  <a:pt x="1448" y="12827"/>
                </a:cubicBezTo>
                <a:lnTo>
                  <a:pt x="1078" y="12827"/>
                </a:lnTo>
                <a:cubicBezTo>
                  <a:pt x="1005" y="12827"/>
                  <a:pt x="935" y="12680"/>
                  <a:pt x="897" y="12429"/>
                </a:cubicBezTo>
                <a:lnTo>
                  <a:pt x="711" y="11205"/>
                </a:lnTo>
                <a:cubicBezTo>
                  <a:pt x="673" y="10955"/>
                  <a:pt x="673" y="10645"/>
                  <a:pt x="711" y="10409"/>
                </a:cubicBezTo>
                <a:lnTo>
                  <a:pt x="897" y="9186"/>
                </a:lnTo>
                <a:cubicBezTo>
                  <a:pt x="935" y="8935"/>
                  <a:pt x="1005" y="8787"/>
                  <a:pt x="1078" y="8787"/>
                </a:cubicBezTo>
                <a:lnTo>
                  <a:pt x="1448" y="8787"/>
                </a:lnTo>
                <a:cubicBezTo>
                  <a:pt x="1521" y="8787"/>
                  <a:pt x="1591" y="8935"/>
                  <a:pt x="1629" y="9186"/>
                </a:cubicBezTo>
                <a:lnTo>
                  <a:pt x="1815" y="10409"/>
                </a:lnTo>
                <a:cubicBezTo>
                  <a:pt x="1853" y="10645"/>
                  <a:pt x="1853" y="10955"/>
                  <a:pt x="1815" y="11205"/>
                </a:cubicBezTo>
                <a:close/>
                <a:moveTo>
                  <a:pt x="20587" y="12665"/>
                </a:moveTo>
                <a:lnTo>
                  <a:pt x="19966" y="16793"/>
                </a:lnTo>
                <a:cubicBezTo>
                  <a:pt x="19793" y="17943"/>
                  <a:pt x="19469" y="18651"/>
                  <a:pt x="19122" y="18651"/>
                </a:cubicBezTo>
                <a:lnTo>
                  <a:pt x="17876" y="18651"/>
                </a:lnTo>
                <a:cubicBezTo>
                  <a:pt x="17529" y="18651"/>
                  <a:pt x="17205" y="17943"/>
                  <a:pt x="17031" y="16793"/>
                </a:cubicBezTo>
                <a:lnTo>
                  <a:pt x="16410" y="12665"/>
                </a:lnTo>
                <a:cubicBezTo>
                  <a:pt x="16236" y="11515"/>
                  <a:pt x="16236" y="10085"/>
                  <a:pt x="16410" y="8935"/>
                </a:cubicBezTo>
                <a:lnTo>
                  <a:pt x="17035" y="4807"/>
                </a:lnTo>
                <a:cubicBezTo>
                  <a:pt x="17208" y="3657"/>
                  <a:pt x="17532" y="2949"/>
                  <a:pt x="17880" y="2949"/>
                </a:cubicBezTo>
                <a:lnTo>
                  <a:pt x="19125" y="2949"/>
                </a:lnTo>
                <a:cubicBezTo>
                  <a:pt x="19473" y="2949"/>
                  <a:pt x="19797" y="3657"/>
                  <a:pt x="19970" y="4807"/>
                </a:cubicBezTo>
                <a:lnTo>
                  <a:pt x="20595" y="8935"/>
                </a:lnTo>
                <a:cubicBezTo>
                  <a:pt x="20761" y="10085"/>
                  <a:pt x="20761" y="11515"/>
                  <a:pt x="20587" y="12665"/>
                </a:cubicBezTo>
                <a:close/>
              </a:path>
            </a:pathLst>
          </a:custGeom>
          <a:solidFill>
            <a:schemeClr val="accent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pPr>
            <a:endParaRPr sz="2250"/>
          </a:p>
        </p:txBody>
      </p:sp>
      <p:sp>
        <p:nvSpPr>
          <p:cNvPr id="36" name="Shape">
            <a:extLst>
              <a:ext uri="{FF2B5EF4-FFF2-40B4-BE49-F238E27FC236}">
                <a16:creationId xmlns:a16="http://schemas.microsoft.com/office/drawing/2014/main" id="{E5B217C2-D409-49A5-9B30-63A0308625D7}"/>
              </a:ext>
            </a:extLst>
          </p:cNvPr>
          <p:cNvSpPr/>
          <p:nvPr/>
        </p:nvSpPr>
        <p:spPr>
          <a:xfrm>
            <a:off x="5960011" y="1354258"/>
            <a:ext cx="2184004" cy="574305"/>
          </a:xfrm>
          <a:custGeom>
            <a:avLst/>
            <a:gdLst/>
            <a:ahLst/>
            <a:cxnLst>
              <a:cxn ang="0">
                <a:pos x="wd2" y="hd2"/>
              </a:cxn>
              <a:cxn ang="5400000">
                <a:pos x="wd2" y="hd2"/>
              </a:cxn>
              <a:cxn ang="10800000">
                <a:pos x="wd2" y="hd2"/>
              </a:cxn>
              <a:cxn ang="16200000">
                <a:pos x="wd2" y="hd2"/>
              </a:cxn>
            </a:cxnLst>
            <a:rect l="0" t="0" r="r" b="b"/>
            <a:pathLst>
              <a:path w="21489" h="21600" extrusionOk="0">
                <a:moveTo>
                  <a:pt x="234" y="14140"/>
                </a:moveTo>
                <a:lnTo>
                  <a:pt x="855" y="18268"/>
                </a:lnTo>
                <a:cubicBezTo>
                  <a:pt x="1168" y="20332"/>
                  <a:pt x="1743" y="21600"/>
                  <a:pt x="2367" y="21600"/>
                </a:cubicBezTo>
                <a:lnTo>
                  <a:pt x="3613" y="21600"/>
                </a:lnTo>
                <a:cubicBezTo>
                  <a:pt x="4238" y="21600"/>
                  <a:pt x="4813" y="20332"/>
                  <a:pt x="5125" y="18268"/>
                </a:cubicBezTo>
                <a:lnTo>
                  <a:pt x="5638" y="14877"/>
                </a:lnTo>
                <a:cubicBezTo>
                  <a:pt x="6043" y="12872"/>
                  <a:pt x="6672" y="11677"/>
                  <a:pt x="7347" y="11677"/>
                </a:cubicBezTo>
                <a:lnTo>
                  <a:pt x="17800" y="11677"/>
                </a:lnTo>
                <a:cubicBezTo>
                  <a:pt x="18371" y="11677"/>
                  <a:pt x="18922" y="12547"/>
                  <a:pt x="19323" y="14095"/>
                </a:cubicBezTo>
                <a:lnTo>
                  <a:pt x="19366" y="14257"/>
                </a:lnTo>
                <a:cubicBezTo>
                  <a:pt x="19408" y="14464"/>
                  <a:pt x="19455" y="14641"/>
                  <a:pt x="19509" y="14803"/>
                </a:cubicBezTo>
                <a:lnTo>
                  <a:pt x="19570" y="15039"/>
                </a:lnTo>
                <a:lnTo>
                  <a:pt x="19570" y="14980"/>
                </a:lnTo>
                <a:cubicBezTo>
                  <a:pt x="19682" y="15245"/>
                  <a:pt x="19813" y="15393"/>
                  <a:pt x="19952" y="15393"/>
                </a:cubicBezTo>
                <a:lnTo>
                  <a:pt x="20481" y="15393"/>
                </a:lnTo>
                <a:cubicBezTo>
                  <a:pt x="20747" y="15393"/>
                  <a:pt x="20990" y="14847"/>
                  <a:pt x="21125" y="13977"/>
                </a:cubicBezTo>
                <a:lnTo>
                  <a:pt x="21391" y="12223"/>
                </a:lnTo>
                <a:cubicBezTo>
                  <a:pt x="21522" y="11338"/>
                  <a:pt x="21522" y="10262"/>
                  <a:pt x="21391" y="9377"/>
                </a:cubicBezTo>
                <a:lnTo>
                  <a:pt x="21125" y="7623"/>
                </a:lnTo>
                <a:cubicBezTo>
                  <a:pt x="20994" y="6738"/>
                  <a:pt x="20747" y="6207"/>
                  <a:pt x="20481" y="6207"/>
                </a:cubicBezTo>
                <a:lnTo>
                  <a:pt x="19952" y="6207"/>
                </a:lnTo>
                <a:cubicBezTo>
                  <a:pt x="19813" y="6207"/>
                  <a:pt x="19686" y="6355"/>
                  <a:pt x="19570" y="6620"/>
                </a:cubicBezTo>
                <a:lnTo>
                  <a:pt x="19570" y="6561"/>
                </a:lnTo>
                <a:lnTo>
                  <a:pt x="19509" y="6797"/>
                </a:lnTo>
                <a:cubicBezTo>
                  <a:pt x="19455" y="6944"/>
                  <a:pt x="19408" y="7136"/>
                  <a:pt x="19366" y="7342"/>
                </a:cubicBezTo>
                <a:lnTo>
                  <a:pt x="19323" y="7505"/>
                </a:lnTo>
                <a:cubicBezTo>
                  <a:pt x="18918" y="9053"/>
                  <a:pt x="18371" y="9923"/>
                  <a:pt x="17800" y="9923"/>
                </a:cubicBezTo>
                <a:lnTo>
                  <a:pt x="7347" y="9923"/>
                </a:lnTo>
                <a:cubicBezTo>
                  <a:pt x="6811" y="9923"/>
                  <a:pt x="6117" y="7932"/>
                  <a:pt x="5742" y="6709"/>
                </a:cubicBezTo>
                <a:cubicBezTo>
                  <a:pt x="5604" y="6251"/>
                  <a:pt x="5488" y="5721"/>
                  <a:pt x="5395" y="5116"/>
                </a:cubicBezTo>
                <a:lnTo>
                  <a:pt x="5125" y="3332"/>
                </a:lnTo>
                <a:cubicBezTo>
                  <a:pt x="4813" y="1268"/>
                  <a:pt x="4238" y="0"/>
                  <a:pt x="3613" y="0"/>
                </a:cubicBezTo>
                <a:lnTo>
                  <a:pt x="2367" y="0"/>
                </a:lnTo>
                <a:cubicBezTo>
                  <a:pt x="1743" y="0"/>
                  <a:pt x="1168" y="1268"/>
                  <a:pt x="855" y="3332"/>
                </a:cubicBezTo>
                <a:lnTo>
                  <a:pt x="234" y="7460"/>
                </a:lnTo>
                <a:cubicBezTo>
                  <a:pt x="-78" y="9525"/>
                  <a:pt x="-78" y="12075"/>
                  <a:pt x="234" y="14140"/>
                </a:cubicBezTo>
                <a:close/>
                <a:moveTo>
                  <a:pt x="19674" y="10395"/>
                </a:moveTo>
                <a:lnTo>
                  <a:pt x="19860" y="9171"/>
                </a:lnTo>
                <a:cubicBezTo>
                  <a:pt x="19898" y="8920"/>
                  <a:pt x="19968" y="8773"/>
                  <a:pt x="20041" y="8773"/>
                </a:cubicBezTo>
                <a:lnTo>
                  <a:pt x="20411" y="8773"/>
                </a:lnTo>
                <a:cubicBezTo>
                  <a:pt x="20484" y="8773"/>
                  <a:pt x="20554" y="8920"/>
                  <a:pt x="20592" y="9171"/>
                </a:cubicBezTo>
                <a:lnTo>
                  <a:pt x="20778" y="10395"/>
                </a:lnTo>
                <a:cubicBezTo>
                  <a:pt x="20816" y="10645"/>
                  <a:pt x="20816" y="10955"/>
                  <a:pt x="20778" y="11191"/>
                </a:cubicBezTo>
                <a:lnTo>
                  <a:pt x="20592" y="12414"/>
                </a:lnTo>
                <a:cubicBezTo>
                  <a:pt x="20554" y="12665"/>
                  <a:pt x="20484" y="12813"/>
                  <a:pt x="20411" y="12813"/>
                </a:cubicBezTo>
                <a:lnTo>
                  <a:pt x="20041" y="12813"/>
                </a:lnTo>
                <a:cubicBezTo>
                  <a:pt x="19968" y="12813"/>
                  <a:pt x="19898" y="12665"/>
                  <a:pt x="19860" y="12414"/>
                </a:cubicBezTo>
                <a:lnTo>
                  <a:pt x="19674" y="11191"/>
                </a:lnTo>
                <a:cubicBezTo>
                  <a:pt x="19636" y="10955"/>
                  <a:pt x="19636" y="10645"/>
                  <a:pt x="19674" y="10395"/>
                </a:cubicBezTo>
                <a:close/>
                <a:moveTo>
                  <a:pt x="902" y="8935"/>
                </a:moveTo>
                <a:lnTo>
                  <a:pt x="1523" y="4807"/>
                </a:lnTo>
                <a:cubicBezTo>
                  <a:pt x="1696" y="3657"/>
                  <a:pt x="2020" y="2949"/>
                  <a:pt x="2367" y="2949"/>
                </a:cubicBezTo>
                <a:lnTo>
                  <a:pt x="3613" y="2949"/>
                </a:lnTo>
                <a:cubicBezTo>
                  <a:pt x="3960" y="2949"/>
                  <a:pt x="4284" y="3657"/>
                  <a:pt x="4458" y="4807"/>
                </a:cubicBezTo>
                <a:lnTo>
                  <a:pt x="5079" y="8935"/>
                </a:lnTo>
                <a:cubicBezTo>
                  <a:pt x="5253" y="10085"/>
                  <a:pt x="5253" y="11515"/>
                  <a:pt x="5079" y="12665"/>
                </a:cubicBezTo>
                <a:lnTo>
                  <a:pt x="4454" y="16793"/>
                </a:lnTo>
                <a:cubicBezTo>
                  <a:pt x="4281" y="17943"/>
                  <a:pt x="3957" y="18651"/>
                  <a:pt x="3609" y="18651"/>
                </a:cubicBezTo>
                <a:lnTo>
                  <a:pt x="2364" y="18651"/>
                </a:lnTo>
                <a:cubicBezTo>
                  <a:pt x="2016" y="18651"/>
                  <a:pt x="1692" y="17943"/>
                  <a:pt x="1519" y="16793"/>
                </a:cubicBezTo>
                <a:lnTo>
                  <a:pt x="894" y="12665"/>
                </a:lnTo>
                <a:cubicBezTo>
                  <a:pt x="728" y="11515"/>
                  <a:pt x="728" y="10085"/>
                  <a:pt x="902" y="8935"/>
                </a:cubicBezTo>
                <a:close/>
              </a:path>
            </a:pathLst>
          </a:custGeom>
          <a:solidFill>
            <a:schemeClr val="accent5"/>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pPr>
            <a:endParaRPr sz="2250" dirty="0"/>
          </a:p>
        </p:txBody>
      </p:sp>
      <p:sp>
        <p:nvSpPr>
          <p:cNvPr id="37" name="Shape">
            <a:extLst>
              <a:ext uri="{FF2B5EF4-FFF2-40B4-BE49-F238E27FC236}">
                <a16:creationId xmlns:a16="http://schemas.microsoft.com/office/drawing/2014/main" id="{1907D34E-7FB8-4AFA-B0BA-712482FD2986}"/>
              </a:ext>
            </a:extLst>
          </p:cNvPr>
          <p:cNvSpPr/>
          <p:nvPr/>
        </p:nvSpPr>
        <p:spPr>
          <a:xfrm>
            <a:off x="4783975" y="3667129"/>
            <a:ext cx="2184001" cy="574305"/>
          </a:xfrm>
          <a:custGeom>
            <a:avLst/>
            <a:gdLst/>
            <a:ahLst/>
            <a:cxnLst>
              <a:cxn ang="0">
                <a:pos x="wd2" y="hd2"/>
              </a:cxn>
              <a:cxn ang="5400000">
                <a:pos x="wd2" y="hd2"/>
              </a:cxn>
              <a:cxn ang="10800000">
                <a:pos x="wd2" y="hd2"/>
              </a:cxn>
              <a:cxn ang="16200000">
                <a:pos x="wd2" y="hd2"/>
              </a:cxn>
            </a:cxnLst>
            <a:rect l="0" t="0" r="r" b="b"/>
            <a:pathLst>
              <a:path w="21489" h="21600" extrusionOk="0">
                <a:moveTo>
                  <a:pt x="21255" y="7460"/>
                </a:moveTo>
                <a:lnTo>
                  <a:pt x="20634" y="3332"/>
                </a:lnTo>
                <a:cubicBezTo>
                  <a:pt x="20321" y="1268"/>
                  <a:pt x="19746" y="0"/>
                  <a:pt x="19122" y="0"/>
                </a:cubicBezTo>
                <a:lnTo>
                  <a:pt x="17876" y="0"/>
                </a:lnTo>
                <a:cubicBezTo>
                  <a:pt x="17251" y="0"/>
                  <a:pt x="16676" y="1268"/>
                  <a:pt x="16364" y="3332"/>
                </a:cubicBezTo>
                <a:lnTo>
                  <a:pt x="15851" y="6723"/>
                </a:lnTo>
                <a:cubicBezTo>
                  <a:pt x="15446" y="8728"/>
                  <a:pt x="14817" y="9923"/>
                  <a:pt x="14142" y="9923"/>
                </a:cubicBezTo>
                <a:lnTo>
                  <a:pt x="3689" y="9923"/>
                </a:lnTo>
                <a:cubicBezTo>
                  <a:pt x="3118" y="9923"/>
                  <a:pt x="2567" y="9053"/>
                  <a:pt x="2166" y="7505"/>
                </a:cubicBezTo>
                <a:lnTo>
                  <a:pt x="2123" y="7343"/>
                </a:lnTo>
                <a:cubicBezTo>
                  <a:pt x="2081" y="7136"/>
                  <a:pt x="2034" y="6959"/>
                  <a:pt x="1980" y="6797"/>
                </a:cubicBezTo>
                <a:lnTo>
                  <a:pt x="1919" y="6561"/>
                </a:lnTo>
                <a:lnTo>
                  <a:pt x="1919" y="6620"/>
                </a:lnTo>
                <a:cubicBezTo>
                  <a:pt x="1807" y="6355"/>
                  <a:pt x="1676" y="6207"/>
                  <a:pt x="1537" y="6207"/>
                </a:cubicBezTo>
                <a:lnTo>
                  <a:pt x="1008" y="6207"/>
                </a:lnTo>
                <a:cubicBezTo>
                  <a:pt x="742" y="6207"/>
                  <a:pt x="499" y="6753"/>
                  <a:pt x="364" y="7623"/>
                </a:cubicBezTo>
                <a:lnTo>
                  <a:pt x="98" y="9377"/>
                </a:lnTo>
                <a:cubicBezTo>
                  <a:pt x="-33" y="10262"/>
                  <a:pt x="-33" y="11338"/>
                  <a:pt x="98" y="12223"/>
                </a:cubicBezTo>
                <a:lnTo>
                  <a:pt x="364" y="13977"/>
                </a:lnTo>
                <a:cubicBezTo>
                  <a:pt x="495" y="14862"/>
                  <a:pt x="742" y="15393"/>
                  <a:pt x="1008" y="15393"/>
                </a:cubicBezTo>
                <a:lnTo>
                  <a:pt x="1537" y="15393"/>
                </a:lnTo>
                <a:cubicBezTo>
                  <a:pt x="1676" y="15393"/>
                  <a:pt x="1803" y="15245"/>
                  <a:pt x="1919" y="14980"/>
                </a:cubicBezTo>
                <a:lnTo>
                  <a:pt x="1919" y="15039"/>
                </a:lnTo>
                <a:lnTo>
                  <a:pt x="1980" y="14803"/>
                </a:lnTo>
                <a:cubicBezTo>
                  <a:pt x="2034" y="14656"/>
                  <a:pt x="2081" y="14464"/>
                  <a:pt x="2123" y="14257"/>
                </a:cubicBezTo>
                <a:lnTo>
                  <a:pt x="2166" y="14095"/>
                </a:lnTo>
                <a:cubicBezTo>
                  <a:pt x="2571" y="12547"/>
                  <a:pt x="3118" y="11677"/>
                  <a:pt x="3689" y="11677"/>
                </a:cubicBezTo>
                <a:lnTo>
                  <a:pt x="14142" y="11677"/>
                </a:lnTo>
                <a:cubicBezTo>
                  <a:pt x="14678" y="11677"/>
                  <a:pt x="15372" y="13668"/>
                  <a:pt x="15747" y="14891"/>
                </a:cubicBezTo>
                <a:cubicBezTo>
                  <a:pt x="15885" y="15349"/>
                  <a:pt x="16001" y="15879"/>
                  <a:pt x="16094" y="16484"/>
                </a:cubicBezTo>
                <a:lnTo>
                  <a:pt x="16364" y="18268"/>
                </a:lnTo>
                <a:cubicBezTo>
                  <a:pt x="16676" y="20332"/>
                  <a:pt x="17251" y="21600"/>
                  <a:pt x="17876" y="21600"/>
                </a:cubicBezTo>
                <a:lnTo>
                  <a:pt x="19122" y="21600"/>
                </a:lnTo>
                <a:cubicBezTo>
                  <a:pt x="19746" y="21600"/>
                  <a:pt x="20321" y="20332"/>
                  <a:pt x="20634" y="18268"/>
                </a:cubicBezTo>
                <a:lnTo>
                  <a:pt x="21255" y="14140"/>
                </a:lnTo>
                <a:cubicBezTo>
                  <a:pt x="21567" y="12075"/>
                  <a:pt x="21567" y="9525"/>
                  <a:pt x="21255" y="7460"/>
                </a:cubicBezTo>
                <a:close/>
                <a:moveTo>
                  <a:pt x="1815" y="11205"/>
                </a:moveTo>
                <a:lnTo>
                  <a:pt x="1629" y="12429"/>
                </a:lnTo>
                <a:cubicBezTo>
                  <a:pt x="1591" y="12680"/>
                  <a:pt x="1521" y="12827"/>
                  <a:pt x="1448" y="12827"/>
                </a:cubicBezTo>
                <a:lnTo>
                  <a:pt x="1078" y="12827"/>
                </a:lnTo>
                <a:cubicBezTo>
                  <a:pt x="1005" y="12827"/>
                  <a:pt x="935" y="12680"/>
                  <a:pt x="897" y="12429"/>
                </a:cubicBezTo>
                <a:lnTo>
                  <a:pt x="711" y="11205"/>
                </a:lnTo>
                <a:cubicBezTo>
                  <a:pt x="673" y="10955"/>
                  <a:pt x="673" y="10645"/>
                  <a:pt x="711" y="10409"/>
                </a:cubicBezTo>
                <a:lnTo>
                  <a:pt x="897" y="9186"/>
                </a:lnTo>
                <a:cubicBezTo>
                  <a:pt x="935" y="8935"/>
                  <a:pt x="1005" y="8787"/>
                  <a:pt x="1078" y="8787"/>
                </a:cubicBezTo>
                <a:lnTo>
                  <a:pt x="1448" y="8787"/>
                </a:lnTo>
                <a:cubicBezTo>
                  <a:pt x="1521" y="8787"/>
                  <a:pt x="1591" y="8935"/>
                  <a:pt x="1629" y="9186"/>
                </a:cubicBezTo>
                <a:lnTo>
                  <a:pt x="1815" y="10409"/>
                </a:lnTo>
                <a:cubicBezTo>
                  <a:pt x="1853" y="10645"/>
                  <a:pt x="1853" y="10955"/>
                  <a:pt x="1815" y="11205"/>
                </a:cubicBezTo>
                <a:close/>
                <a:moveTo>
                  <a:pt x="20587" y="12665"/>
                </a:moveTo>
                <a:lnTo>
                  <a:pt x="19966" y="16793"/>
                </a:lnTo>
                <a:cubicBezTo>
                  <a:pt x="19793" y="17943"/>
                  <a:pt x="19469" y="18651"/>
                  <a:pt x="19122" y="18651"/>
                </a:cubicBezTo>
                <a:lnTo>
                  <a:pt x="17876" y="18651"/>
                </a:lnTo>
                <a:cubicBezTo>
                  <a:pt x="17529" y="18651"/>
                  <a:pt x="17205" y="17943"/>
                  <a:pt x="17031" y="16793"/>
                </a:cubicBezTo>
                <a:lnTo>
                  <a:pt x="16410" y="12665"/>
                </a:lnTo>
                <a:cubicBezTo>
                  <a:pt x="16236" y="11515"/>
                  <a:pt x="16236" y="10085"/>
                  <a:pt x="16410" y="8935"/>
                </a:cubicBezTo>
                <a:lnTo>
                  <a:pt x="17035" y="4807"/>
                </a:lnTo>
                <a:cubicBezTo>
                  <a:pt x="17208" y="3657"/>
                  <a:pt x="17532" y="2949"/>
                  <a:pt x="17880" y="2949"/>
                </a:cubicBezTo>
                <a:lnTo>
                  <a:pt x="19125" y="2949"/>
                </a:lnTo>
                <a:cubicBezTo>
                  <a:pt x="19473" y="2949"/>
                  <a:pt x="19797" y="3657"/>
                  <a:pt x="19970" y="4807"/>
                </a:cubicBezTo>
                <a:lnTo>
                  <a:pt x="20595" y="8935"/>
                </a:lnTo>
                <a:cubicBezTo>
                  <a:pt x="20761" y="10085"/>
                  <a:pt x="20761" y="11515"/>
                  <a:pt x="20587" y="12665"/>
                </a:cubicBezTo>
                <a:close/>
              </a:path>
            </a:pathLst>
          </a:custGeom>
          <a:solidFill>
            <a:srgbClr val="2B32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350">
              <a:solidFill>
                <a:prstClr val="black"/>
              </a:solidFill>
              <a:latin typeface="Calibri" panose="020F0502020204030204"/>
            </a:endParaRPr>
          </a:p>
        </p:txBody>
      </p:sp>
      <p:sp>
        <p:nvSpPr>
          <p:cNvPr id="38" name="Shape">
            <a:extLst>
              <a:ext uri="{FF2B5EF4-FFF2-40B4-BE49-F238E27FC236}">
                <a16:creationId xmlns:a16="http://schemas.microsoft.com/office/drawing/2014/main" id="{98CDC9F6-6953-49E7-A07B-9846E8130117}"/>
              </a:ext>
            </a:extLst>
          </p:cNvPr>
          <p:cNvSpPr/>
          <p:nvPr/>
        </p:nvSpPr>
        <p:spPr>
          <a:xfrm>
            <a:off x="5960011" y="2922306"/>
            <a:ext cx="2184004" cy="574305"/>
          </a:xfrm>
          <a:custGeom>
            <a:avLst/>
            <a:gdLst/>
            <a:ahLst/>
            <a:cxnLst>
              <a:cxn ang="0">
                <a:pos x="wd2" y="hd2"/>
              </a:cxn>
              <a:cxn ang="5400000">
                <a:pos x="wd2" y="hd2"/>
              </a:cxn>
              <a:cxn ang="10800000">
                <a:pos x="wd2" y="hd2"/>
              </a:cxn>
              <a:cxn ang="16200000">
                <a:pos x="wd2" y="hd2"/>
              </a:cxn>
            </a:cxnLst>
            <a:rect l="0" t="0" r="r" b="b"/>
            <a:pathLst>
              <a:path w="21489" h="21600" extrusionOk="0">
                <a:moveTo>
                  <a:pt x="234" y="14140"/>
                </a:moveTo>
                <a:lnTo>
                  <a:pt x="855" y="18268"/>
                </a:lnTo>
                <a:cubicBezTo>
                  <a:pt x="1168" y="20332"/>
                  <a:pt x="1743" y="21600"/>
                  <a:pt x="2367" y="21600"/>
                </a:cubicBezTo>
                <a:lnTo>
                  <a:pt x="3613" y="21600"/>
                </a:lnTo>
                <a:cubicBezTo>
                  <a:pt x="4238" y="21600"/>
                  <a:pt x="4813" y="20332"/>
                  <a:pt x="5125" y="18268"/>
                </a:cubicBezTo>
                <a:lnTo>
                  <a:pt x="5638" y="14877"/>
                </a:lnTo>
                <a:cubicBezTo>
                  <a:pt x="6043" y="12872"/>
                  <a:pt x="6672" y="11677"/>
                  <a:pt x="7347" y="11677"/>
                </a:cubicBezTo>
                <a:lnTo>
                  <a:pt x="17800" y="11677"/>
                </a:lnTo>
                <a:cubicBezTo>
                  <a:pt x="18371" y="11677"/>
                  <a:pt x="18922" y="12547"/>
                  <a:pt x="19323" y="14095"/>
                </a:cubicBezTo>
                <a:lnTo>
                  <a:pt x="19366" y="14257"/>
                </a:lnTo>
                <a:cubicBezTo>
                  <a:pt x="19408" y="14464"/>
                  <a:pt x="19455" y="14641"/>
                  <a:pt x="19509" y="14803"/>
                </a:cubicBezTo>
                <a:lnTo>
                  <a:pt x="19570" y="15039"/>
                </a:lnTo>
                <a:lnTo>
                  <a:pt x="19570" y="14980"/>
                </a:lnTo>
                <a:cubicBezTo>
                  <a:pt x="19682" y="15245"/>
                  <a:pt x="19813" y="15393"/>
                  <a:pt x="19952" y="15393"/>
                </a:cubicBezTo>
                <a:lnTo>
                  <a:pt x="20481" y="15393"/>
                </a:lnTo>
                <a:cubicBezTo>
                  <a:pt x="20747" y="15393"/>
                  <a:pt x="20990" y="14847"/>
                  <a:pt x="21125" y="13977"/>
                </a:cubicBezTo>
                <a:lnTo>
                  <a:pt x="21391" y="12223"/>
                </a:lnTo>
                <a:cubicBezTo>
                  <a:pt x="21522" y="11338"/>
                  <a:pt x="21522" y="10262"/>
                  <a:pt x="21391" y="9377"/>
                </a:cubicBezTo>
                <a:lnTo>
                  <a:pt x="21125" y="7623"/>
                </a:lnTo>
                <a:cubicBezTo>
                  <a:pt x="20994" y="6738"/>
                  <a:pt x="20747" y="6207"/>
                  <a:pt x="20481" y="6207"/>
                </a:cubicBezTo>
                <a:lnTo>
                  <a:pt x="19952" y="6207"/>
                </a:lnTo>
                <a:cubicBezTo>
                  <a:pt x="19813" y="6207"/>
                  <a:pt x="19686" y="6355"/>
                  <a:pt x="19570" y="6620"/>
                </a:cubicBezTo>
                <a:lnTo>
                  <a:pt x="19570" y="6561"/>
                </a:lnTo>
                <a:lnTo>
                  <a:pt x="19509" y="6797"/>
                </a:lnTo>
                <a:cubicBezTo>
                  <a:pt x="19455" y="6944"/>
                  <a:pt x="19408" y="7136"/>
                  <a:pt x="19366" y="7342"/>
                </a:cubicBezTo>
                <a:lnTo>
                  <a:pt x="19323" y="7505"/>
                </a:lnTo>
                <a:cubicBezTo>
                  <a:pt x="18918" y="9053"/>
                  <a:pt x="18371" y="9923"/>
                  <a:pt x="17800" y="9923"/>
                </a:cubicBezTo>
                <a:lnTo>
                  <a:pt x="7347" y="9923"/>
                </a:lnTo>
                <a:cubicBezTo>
                  <a:pt x="6811" y="9923"/>
                  <a:pt x="6117" y="7932"/>
                  <a:pt x="5742" y="6709"/>
                </a:cubicBezTo>
                <a:cubicBezTo>
                  <a:pt x="5604" y="6251"/>
                  <a:pt x="5488" y="5721"/>
                  <a:pt x="5395" y="5116"/>
                </a:cubicBezTo>
                <a:lnTo>
                  <a:pt x="5125" y="3332"/>
                </a:lnTo>
                <a:cubicBezTo>
                  <a:pt x="4813" y="1268"/>
                  <a:pt x="4238" y="0"/>
                  <a:pt x="3613" y="0"/>
                </a:cubicBezTo>
                <a:lnTo>
                  <a:pt x="2367" y="0"/>
                </a:lnTo>
                <a:cubicBezTo>
                  <a:pt x="1743" y="0"/>
                  <a:pt x="1168" y="1268"/>
                  <a:pt x="855" y="3332"/>
                </a:cubicBezTo>
                <a:lnTo>
                  <a:pt x="234" y="7460"/>
                </a:lnTo>
                <a:cubicBezTo>
                  <a:pt x="-78" y="9525"/>
                  <a:pt x="-78" y="12075"/>
                  <a:pt x="234" y="14140"/>
                </a:cubicBezTo>
                <a:close/>
                <a:moveTo>
                  <a:pt x="19674" y="10395"/>
                </a:moveTo>
                <a:lnTo>
                  <a:pt x="19860" y="9171"/>
                </a:lnTo>
                <a:cubicBezTo>
                  <a:pt x="19898" y="8920"/>
                  <a:pt x="19968" y="8773"/>
                  <a:pt x="20041" y="8773"/>
                </a:cubicBezTo>
                <a:lnTo>
                  <a:pt x="20411" y="8773"/>
                </a:lnTo>
                <a:cubicBezTo>
                  <a:pt x="20484" y="8773"/>
                  <a:pt x="20554" y="8920"/>
                  <a:pt x="20592" y="9171"/>
                </a:cubicBezTo>
                <a:lnTo>
                  <a:pt x="20778" y="10395"/>
                </a:lnTo>
                <a:cubicBezTo>
                  <a:pt x="20816" y="10645"/>
                  <a:pt x="20816" y="10955"/>
                  <a:pt x="20778" y="11191"/>
                </a:cubicBezTo>
                <a:lnTo>
                  <a:pt x="20592" y="12414"/>
                </a:lnTo>
                <a:cubicBezTo>
                  <a:pt x="20554" y="12665"/>
                  <a:pt x="20484" y="12813"/>
                  <a:pt x="20411" y="12813"/>
                </a:cubicBezTo>
                <a:lnTo>
                  <a:pt x="20041" y="12813"/>
                </a:lnTo>
                <a:cubicBezTo>
                  <a:pt x="19968" y="12813"/>
                  <a:pt x="19898" y="12665"/>
                  <a:pt x="19860" y="12414"/>
                </a:cubicBezTo>
                <a:lnTo>
                  <a:pt x="19674" y="11191"/>
                </a:lnTo>
                <a:cubicBezTo>
                  <a:pt x="19636" y="10955"/>
                  <a:pt x="19636" y="10645"/>
                  <a:pt x="19674" y="10395"/>
                </a:cubicBezTo>
                <a:close/>
                <a:moveTo>
                  <a:pt x="902" y="8935"/>
                </a:moveTo>
                <a:lnTo>
                  <a:pt x="1523" y="4807"/>
                </a:lnTo>
                <a:cubicBezTo>
                  <a:pt x="1696" y="3657"/>
                  <a:pt x="2020" y="2949"/>
                  <a:pt x="2367" y="2949"/>
                </a:cubicBezTo>
                <a:lnTo>
                  <a:pt x="3613" y="2949"/>
                </a:lnTo>
                <a:cubicBezTo>
                  <a:pt x="3960" y="2949"/>
                  <a:pt x="4284" y="3657"/>
                  <a:pt x="4458" y="4807"/>
                </a:cubicBezTo>
                <a:lnTo>
                  <a:pt x="5079" y="8935"/>
                </a:lnTo>
                <a:cubicBezTo>
                  <a:pt x="5253" y="10085"/>
                  <a:pt x="5253" y="11515"/>
                  <a:pt x="5079" y="12665"/>
                </a:cubicBezTo>
                <a:lnTo>
                  <a:pt x="4454" y="16793"/>
                </a:lnTo>
                <a:cubicBezTo>
                  <a:pt x="4281" y="17943"/>
                  <a:pt x="3957" y="18651"/>
                  <a:pt x="3609" y="18651"/>
                </a:cubicBezTo>
                <a:lnTo>
                  <a:pt x="2364" y="18651"/>
                </a:lnTo>
                <a:cubicBezTo>
                  <a:pt x="2016" y="18651"/>
                  <a:pt x="1692" y="17943"/>
                  <a:pt x="1519" y="16793"/>
                </a:cubicBezTo>
                <a:lnTo>
                  <a:pt x="894" y="12665"/>
                </a:lnTo>
                <a:cubicBezTo>
                  <a:pt x="728" y="11515"/>
                  <a:pt x="728" y="10085"/>
                  <a:pt x="902" y="893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350">
              <a:solidFill>
                <a:prstClr val="black"/>
              </a:solidFill>
              <a:latin typeface="Calibri" panose="020F0502020204030204"/>
            </a:endParaRPr>
          </a:p>
        </p:txBody>
      </p:sp>
      <p:sp>
        <p:nvSpPr>
          <p:cNvPr id="39" name="Shape">
            <a:extLst>
              <a:ext uri="{FF2B5EF4-FFF2-40B4-BE49-F238E27FC236}">
                <a16:creationId xmlns:a16="http://schemas.microsoft.com/office/drawing/2014/main" id="{F608FA02-6DA8-46AA-8FB4-24906D5F9F5D}"/>
              </a:ext>
            </a:extLst>
          </p:cNvPr>
          <p:cNvSpPr/>
          <p:nvPr/>
        </p:nvSpPr>
        <p:spPr>
          <a:xfrm>
            <a:off x="4783975" y="5235179"/>
            <a:ext cx="2184001" cy="574305"/>
          </a:xfrm>
          <a:custGeom>
            <a:avLst/>
            <a:gdLst/>
            <a:ahLst/>
            <a:cxnLst>
              <a:cxn ang="0">
                <a:pos x="wd2" y="hd2"/>
              </a:cxn>
              <a:cxn ang="5400000">
                <a:pos x="wd2" y="hd2"/>
              </a:cxn>
              <a:cxn ang="10800000">
                <a:pos x="wd2" y="hd2"/>
              </a:cxn>
              <a:cxn ang="16200000">
                <a:pos x="wd2" y="hd2"/>
              </a:cxn>
            </a:cxnLst>
            <a:rect l="0" t="0" r="r" b="b"/>
            <a:pathLst>
              <a:path w="21489" h="21600" extrusionOk="0">
                <a:moveTo>
                  <a:pt x="21255" y="7460"/>
                </a:moveTo>
                <a:lnTo>
                  <a:pt x="20634" y="3332"/>
                </a:lnTo>
                <a:cubicBezTo>
                  <a:pt x="20321" y="1268"/>
                  <a:pt x="19746" y="0"/>
                  <a:pt x="19122" y="0"/>
                </a:cubicBezTo>
                <a:lnTo>
                  <a:pt x="17876" y="0"/>
                </a:lnTo>
                <a:cubicBezTo>
                  <a:pt x="17251" y="0"/>
                  <a:pt x="16676" y="1268"/>
                  <a:pt x="16364" y="3332"/>
                </a:cubicBezTo>
                <a:lnTo>
                  <a:pt x="15851" y="6723"/>
                </a:lnTo>
                <a:cubicBezTo>
                  <a:pt x="15446" y="8728"/>
                  <a:pt x="14817" y="9923"/>
                  <a:pt x="14142" y="9923"/>
                </a:cubicBezTo>
                <a:lnTo>
                  <a:pt x="3689" y="9923"/>
                </a:lnTo>
                <a:cubicBezTo>
                  <a:pt x="3118" y="9923"/>
                  <a:pt x="2567" y="9053"/>
                  <a:pt x="2166" y="7505"/>
                </a:cubicBezTo>
                <a:lnTo>
                  <a:pt x="2123" y="7343"/>
                </a:lnTo>
                <a:cubicBezTo>
                  <a:pt x="2081" y="7136"/>
                  <a:pt x="2034" y="6959"/>
                  <a:pt x="1980" y="6797"/>
                </a:cubicBezTo>
                <a:lnTo>
                  <a:pt x="1919" y="6561"/>
                </a:lnTo>
                <a:lnTo>
                  <a:pt x="1919" y="6620"/>
                </a:lnTo>
                <a:cubicBezTo>
                  <a:pt x="1807" y="6355"/>
                  <a:pt x="1676" y="6207"/>
                  <a:pt x="1537" y="6207"/>
                </a:cubicBezTo>
                <a:lnTo>
                  <a:pt x="1008" y="6207"/>
                </a:lnTo>
                <a:cubicBezTo>
                  <a:pt x="742" y="6207"/>
                  <a:pt x="499" y="6753"/>
                  <a:pt x="364" y="7623"/>
                </a:cubicBezTo>
                <a:lnTo>
                  <a:pt x="98" y="9377"/>
                </a:lnTo>
                <a:cubicBezTo>
                  <a:pt x="-33" y="10262"/>
                  <a:pt x="-33" y="11338"/>
                  <a:pt x="98" y="12223"/>
                </a:cubicBezTo>
                <a:lnTo>
                  <a:pt x="364" y="13977"/>
                </a:lnTo>
                <a:cubicBezTo>
                  <a:pt x="495" y="14862"/>
                  <a:pt x="742" y="15393"/>
                  <a:pt x="1008" y="15393"/>
                </a:cubicBezTo>
                <a:lnTo>
                  <a:pt x="1537" y="15393"/>
                </a:lnTo>
                <a:cubicBezTo>
                  <a:pt x="1676" y="15393"/>
                  <a:pt x="1803" y="15245"/>
                  <a:pt x="1919" y="14980"/>
                </a:cubicBezTo>
                <a:lnTo>
                  <a:pt x="1919" y="15039"/>
                </a:lnTo>
                <a:lnTo>
                  <a:pt x="1980" y="14803"/>
                </a:lnTo>
                <a:cubicBezTo>
                  <a:pt x="2034" y="14656"/>
                  <a:pt x="2081" y="14464"/>
                  <a:pt x="2123" y="14257"/>
                </a:cubicBezTo>
                <a:lnTo>
                  <a:pt x="2166" y="14095"/>
                </a:lnTo>
                <a:cubicBezTo>
                  <a:pt x="2571" y="12547"/>
                  <a:pt x="3118" y="11677"/>
                  <a:pt x="3689" y="11677"/>
                </a:cubicBezTo>
                <a:lnTo>
                  <a:pt x="14142" y="11677"/>
                </a:lnTo>
                <a:cubicBezTo>
                  <a:pt x="14678" y="11677"/>
                  <a:pt x="15372" y="13668"/>
                  <a:pt x="15747" y="14891"/>
                </a:cubicBezTo>
                <a:cubicBezTo>
                  <a:pt x="15885" y="15349"/>
                  <a:pt x="16001" y="15879"/>
                  <a:pt x="16094" y="16484"/>
                </a:cubicBezTo>
                <a:lnTo>
                  <a:pt x="16364" y="18268"/>
                </a:lnTo>
                <a:cubicBezTo>
                  <a:pt x="16676" y="20332"/>
                  <a:pt x="17251" y="21600"/>
                  <a:pt x="17876" y="21600"/>
                </a:cubicBezTo>
                <a:lnTo>
                  <a:pt x="19122" y="21600"/>
                </a:lnTo>
                <a:cubicBezTo>
                  <a:pt x="19746" y="21600"/>
                  <a:pt x="20321" y="20332"/>
                  <a:pt x="20634" y="18268"/>
                </a:cubicBezTo>
                <a:lnTo>
                  <a:pt x="21255" y="14140"/>
                </a:lnTo>
                <a:cubicBezTo>
                  <a:pt x="21567" y="12075"/>
                  <a:pt x="21567" y="9525"/>
                  <a:pt x="21255" y="7460"/>
                </a:cubicBezTo>
                <a:close/>
                <a:moveTo>
                  <a:pt x="1815" y="11205"/>
                </a:moveTo>
                <a:lnTo>
                  <a:pt x="1629" y="12429"/>
                </a:lnTo>
                <a:cubicBezTo>
                  <a:pt x="1591" y="12680"/>
                  <a:pt x="1521" y="12827"/>
                  <a:pt x="1448" y="12827"/>
                </a:cubicBezTo>
                <a:lnTo>
                  <a:pt x="1078" y="12827"/>
                </a:lnTo>
                <a:cubicBezTo>
                  <a:pt x="1005" y="12827"/>
                  <a:pt x="935" y="12680"/>
                  <a:pt x="897" y="12429"/>
                </a:cubicBezTo>
                <a:lnTo>
                  <a:pt x="711" y="11205"/>
                </a:lnTo>
                <a:cubicBezTo>
                  <a:pt x="673" y="10955"/>
                  <a:pt x="673" y="10645"/>
                  <a:pt x="711" y="10409"/>
                </a:cubicBezTo>
                <a:lnTo>
                  <a:pt x="897" y="9186"/>
                </a:lnTo>
                <a:cubicBezTo>
                  <a:pt x="935" y="8935"/>
                  <a:pt x="1005" y="8787"/>
                  <a:pt x="1078" y="8787"/>
                </a:cubicBezTo>
                <a:lnTo>
                  <a:pt x="1448" y="8787"/>
                </a:lnTo>
                <a:cubicBezTo>
                  <a:pt x="1521" y="8787"/>
                  <a:pt x="1591" y="8935"/>
                  <a:pt x="1629" y="9186"/>
                </a:cubicBezTo>
                <a:lnTo>
                  <a:pt x="1815" y="10409"/>
                </a:lnTo>
                <a:cubicBezTo>
                  <a:pt x="1853" y="10645"/>
                  <a:pt x="1853" y="10955"/>
                  <a:pt x="1815" y="11205"/>
                </a:cubicBezTo>
                <a:close/>
                <a:moveTo>
                  <a:pt x="20587" y="12665"/>
                </a:moveTo>
                <a:lnTo>
                  <a:pt x="19966" y="16793"/>
                </a:lnTo>
                <a:cubicBezTo>
                  <a:pt x="19793" y="17943"/>
                  <a:pt x="19469" y="18651"/>
                  <a:pt x="19122" y="18651"/>
                </a:cubicBezTo>
                <a:lnTo>
                  <a:pt x="17876" y="18651"/>
                </a:lnTo>
                <a:cubicBezTo>
                  <a:pt x="17529" y="18651"/>
                  <a:pt x="17205" y="17943"/>
                  <a:pt x="17031" y="16793"/>
                </a:cubicBezTo>
                <a:lnTo>
                  <a:pt x="16410" y="12665"/>
                </a:lnTo>
                <a:cubicBezTo>
                  <a:pt x="16236" y="11515"/>
                  <a:pt x="16236" y="10085"/>
                  <a:pt x="16410" y="8935"/>
                </a:cubicBezTo>
                <a:lnTo>
                  <a:pt x="17035" y="4807"/>
                </a:lnTo>
                <a:cubicBezTo>
                  <a:pt x="17208" y="3657"/>
                  <a:pt x="17532" y="2949"/>
                  <a:pt x="17880" y="2949"/>
                </a:cubicBezTo>
                <a:lnTo>
                  <a:pt x="19125" y="2949"/>
                </a:lnTo>
                <a:cubicBezTo>
                  <a:pt x="19473" y="2949"/>
                  <a:pt x="19797" y="3657"/>
                  <a:pt x="19970" y="4807"/>
                </a:cubicBezTo>
                <a:lnTo>
                  <a:pt x="20595" y="8935"/>
                </a:lnTo>
                <a:cubicBezTo>
                  <a:pt x="20761" y="10085"/>
                  <a:pt x="20761" y="11515"/>
                  <a:pt x="20587" y="12665"/>
                </a:cubicBezTo>
                <a:close/>
              </a:path>
            </a:pathLst>
          </a:custGeom>
          <a:solidFill>
            <a:srgbClr val="0D9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350">
              <a:solidFill>
                <a:prstClr val="black"/>
              </a:solidFill>
              <a:latin typeface="Calibri" panose="020F0502020204030204"/>
            </a:endParaRPr>
          </a:p>
        </p:txBody>
      </p:sp>
      <p:sp>
        <p:nvSpPr>
          <p:cNvPr id="40" name="Shape">
            <a:extLst>
              <a:ext uri="{FF2B5EF4-FFF2-40B4-BE49-F238E27FC236}">
                <a16:creationId xmlns:a16="http://schemas.microsoft.com/office/drawing/2014/main" id="{B2643FF8-ED97-467D-BCA3-A02964E09AF2}"/>
              </a:ext>
            </a:extLst>
          </p:cNvPr>
          <p:cNvSpPr/>
          <p:nvPr/>
        </p:nvSpPr>
        <p:spPr>
          <a:xfrm>
            <a:off x="5960011" y="4451154"/>
            <a:ext cx="2184004" cy="574305"/>
          </a:xfrm>
          <a:custGeom>
            <a:avLst/>
            <a:gdLst/>
            <a:ahLst/>
            <a:cxnLst>
              <a:cxn ang="0">
                <a:pos x="wd2" y="hd2"/>
              </a:cxn>
              <a:cxn ang="5400000">
                <a:pos x="wd2" y="hd2"/>
              </a:cxn>
              <a:cxn ang="10800000">
                <a:pos x="wd2" y="hd2"/>
              </a:cxn>
              <a:cxn ang="16200000">
                <a:pos x="wd2" y="hd2"/>
              </a:cxn>
            </a:cxnLst>
            <a:rect l="0" t="0" r="r" b="b"/>
            <a:pathLst>
              <a:path w="21489" h="21600" extrusionOk="0">
                <a:moveTo>
                  <a:pt x="234" y="14140"/>
                </a:moveTo>
                <a:lnTo>
                  <a:pt x="855" y="18268"/>
                </a:lnTo>
                <a:cubicBezTo>
                  <a:pt x="1168" y="20332"/>
                  <a:pt x="1743" y="21600"/>
                  <a:pt x="2367" y="21600"/>
                </a:cubicBezTo>
                <a:lnTo>
                  <a:pt x="3613" y="21600"/>
                </a:lnTo>
                <a:cubicBezTo>
                  <a:pt x="4238" y="21600"/>
                  <a:pt x="4813" y="20332"/>
                  <a:pt x="5125" y="18268"/>
                </a:cubicBezTo>
                <a:lnTo>
                  <a:pt x="5638" y="14877"/>
                </a:lnTo>
                <a:cubicBezTo>
                  <a:pt x="6043" y="12872"/>
                  <a:pt x="6672" y="11677"/>
                  <a:pt x="7347" y="11677"/>
                </a:cubicBezTo>
                <a:lnTo>
                  <a:pt x="17800" y="11677"/>
                </a:lnTo>
                <a:cubicBezTo>
                  <a:pt x="18371" y="11677"/>
                  <a:pt x="18922" y="12547"/>
                  <a:pt x="19323" y="14095"/>
                </a:cubicBezTo>
                <a:lnTo>
                  <a:pt x="19366" y="14257"/>
                </a:lnTo>
                <a:cubicBezTo>
                  <a:pt x="19408" y="14464"/>
                  <a:pt x="19455" y="14641"/>
                  <a:pt x="19509" y="14803"/>
                </a:cubicBezTo>
                <a:lnTo>
                  <a:pt x="19570" y="15039"/>
                </a:lnTo>
                <a:lnTo>
                  <a:pt x="19570" y="14980"/>
                </a:lnTo>
                <a:cubicBezTo>
                  <a:pt x="19682" y="15245"/>
                  <a:pt x="19813" y="15393"/>
                  <a:pt x="19952" y="15393"/>
                </a:cubicBezTo>
                <a:lnTo>
                  <a:pt x="20481" y="15393"/>
                </a:lnTo>
                <a:cubicBezTo>
                  <a:pt x="20747" y="15393"/>
                  <a:pt x="20990" y="14847"/>
                  <a:pt x="21125" y="13977"/>
                </a:cubicBezTo>
                <a:lnTo>
                  <a:pt x="21391" y="12223"/>
                </a:lnTo>
                <a:cubicBezTo>
                  <a:pt x="21522" y="11338"/>
                  <a:pt x="21522" y="10262"/>
                  <a:pt x="21391" y="9377"/>
                </a:cubicBezTo>
                <a:lnTo>
                  <a:pt x="21125" y="7623"/>
                </a:lnTo>
                <a:cubicBezTo>
                  <a:pt x="20994" y="6738"/>
                  <a:pt x="20747" y="6207"/>
                  <a:pt x="20481" y="6207"/>
                </a:cubicBezTo>
                <a:lnTo>
                  <a:pt x="19952" y="6207"/>
                </a:lnTo>
                <a:cubicBezTo>
                  <a:pt x="19813" y="6207"/>
                  <a:pt x="19686" y="6355"/>
                  <a:pt x="19570" y="6620"/>
                </a:cubicBezTo>
                <a:lnTo>
                  <a:pt x="19570" y="6561"/>
                </a:lnTo>
                <a:lnTo>
                  <a:pt x="19509" y="6797"/>
                </a:lnTo>
                <a:cubicBezTo>
                  <a:pt x="19455" y="6944"/>
                  <a:pt x="19408" y="7136"/>
                  <a:pt x="19366" y="7342"/>
                </a:cubicBezTo>
                <a:lnTo>
                  <a:pt x="19323" y="7505"/>
                </a:lnTo>
                <a:cubicBezTo>
                  <a:pt x="18918" y="9053"/>
                  <a:pt x="18371" y="9923"/>
                  <a:pt x="17800" y="9923"/>
                </a:cubicBezTo>
                <a:lnTo>
                  <a:pt x="7347" y="9923"/>
                </a:lnTo>
                <a:cubicBezTo>
                  <a:pt x="6811" y="9923"/>
                  <a:pt x="6117" y="7932"/>
                  <a:pt x="5742" y="6709"/>
                </a:cubicBezTo>
                <a:cubicBezTo>
                  <a:pt x="5604" y="6251"/>
                  <a:pt x="5488" y="5721"/>
                  <a:pt x="5395" y="5116"/>
                </a:cubicBezTo>
                <a:lnTo>
                  <a:pt x="5125" y="3332"/>
                </a:lnTo>
                <a:cubicBezTo>
                  <a:pt x="4813" y="1268"/>
                  <a:pt x="4238" y="0"/>
                  <a:pt x="3613" y="0"/>
                </a:cubicBezTo>
                <a:lnTo>
                  <a:pt x="2367" y="0"/>
                </a:lnTo>
                <a:cubicBezTo>
                  <a:pt x="1743" y="0"/>
                  <a:pt x="1168" y="1268"/>
                  <a:pt x="855" y="3332"/>
                </a:cubicBezTo>
                <a:lnTo>
                  <a:pt x="234" y="7460"/>
                </a:lnTo>
                <a:cubicBezTo>
                  <a:pt x="-78" y="9525"/>
                  <a:pt x="-78" y="12075"/>
                  <a:pt x="234" y="14140"/>
                </a:cubicBezTo>
                <a:close/>
                <a:moveTo>
                  <a:pt x="19674" y="10395"/>
                </a:moveTo>
                <a:lnTo>
                  <a:pt x="19860" y="9171"/>
                </a:lnTo>
                <a:cubicBezTo>
                  <a:pt x="19898" y="8920"/>
                  <a:pt x="19968" y="8773"/>
                  <a:pt x="20041" y="8773"/>
                </a:cubicBezTo>
                <a:lnTo>
                  <a:pt x="20411" y="8773"/>
                </a:lnTo>
                <a:cubicBezTo>
                  <a:pt x="20484" y="8773"/>
                  <a:pt x="20554" y="8920"/>
                  <a:pt x="20592" y="9171"/>
                </a:cubicBezTo>
                <a:lnTo>
                  <a:pt x="20778" y="10395"/>
                </a:lnTo>
                <a:cubicBezTo>
                  <a:pt x="20816" y="10645"/>
                  <a:pt x="20816" y="10955"/>
                  <a:pt x="20778" y="11191"/>
                </a:cubicBezTo>
                <a:lnTo>
                  <a:pt x="20592" y="12414"/>
                </a:lnTo>
                <a:cubicBezTo>
                  <a:pt x="20554" y="12665"/>
                  <a:pt x="20484" y="12813"/>
                  <a:pt x="20411" y="12813"/>
                </a:cubicBezTo>
                <a:lnTo>
                  <a:pt x="20041" y="12813"/>
                </a:lnTo>
                <a:cubicBezTo>
                  <a:pt x="19968" y="12813"/>
                  <a:pt x="19898" y="12665"/>
                  <a:pt x="19860" y="12414"/>
                </a:cubicBezTo>
                <a:lnTo>
                  <a:pt x="19674" y="11191"/>
                </a:lnTo>
                <a:cubicBezTo>
                  <a:pt x="19636" y="10955"/>
                  <a:pt x="19636" y="10645"/>
                  <a:pt x="19674" y="10395"/>
                </a:cubicBezTo>
                <a:close/>
                <a:moveTo>
                  <a:pt x="902" y="8935"/>
                </a:moveTo>
                <a:lnTo>
                  <a:pt x="1523" y="4807"/>
                </a:lnTo>
                <a:cubicBezTo>
                  <a:pt x="1696" y="3656"/>
                  <a:pt x="2020" y="2949"/>
                  <a:pt x="2367" y="2949"/>
                </a:cubicBezTo>
                <a:lnTo>
                  <a:pt x="3613" y="2949"/>
                </a:lnTo>
                <a:cubicBezTo>
                  <a:pt x="3960" y="2949"/>
                  <a:pt x="4284" y="3656"/>
                  <a:pt x="4458" y="4807"/>
                </a:cubicBezTo>
                <a:lnTo>
                  <a:pt x="5079" y="8935"/>
                </a:lnTo>
                <a:cubicBezTo>
                  <a:pt x="5253" y="10085"/>
                  <a:pt x="5253" y="11515"/>
                  <a:pt x="5079" y="12665"/>
                </a:cubicBezTo>
                <a:lnTo>
                  <a:pt x="4454" y="16793"/>
                </a:lnTo>
                <a:cubicBezTo>
                  <a:pt x="4281" y="17943"/>
                  <a:pt x="3957" y="18651"/>
                  <a:pt x="3609" y="18651"/>
                </a:cubicBezTo>
                <a:lnTo>
                  <a:pt x="2364" y="18651"/>
                </a:lnTo>
                <a:cubicBezTo>
                  <a:pt x="2016" y="18651"/>
                  <a:pt x="1692" y="17943"/>
                  <a:pt x="1519" y="16793"/>
                </a:cubicBezTo>
                <a:lnTo>
                  <a:pt x="894" y="12665"/>
                </a:lnTo>
                <a:cubicBezTo>
                  <a:pt x="728" y="11515"/>
                  <a:pt x="728" y="10085"/>
                  <a:pt x="902" y="8935"/>
                </a:cubicBezTo>
                <a:close/>
              </a:path>
            </a:pathLst>
          </a:cu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350">
              <a:solidFill>
                <a:prstClr val="black"/>
              </a:solidFill>
              <a:latin typeface="Calibri" panose="020F0502020204030204"/>
            </a:endParaRPr>
          </a:p>
        </p:txBody>
      </p:sp>
      <p:sp>
        <p:nvSpPr>
          <p:cNvPr id="41" name="TextBox 150">
            <a:extLst>
              <a:ext uri="{FF2B5EF4-FFF2-40B4-BE49-F238E27FC236}">
                <a16:creationId xmlns:a16="http://schemas.microsoft.com/office/drawing/2014/main" id="{7995D9E2-30E8-4535-885B-BA2AB775A753}"/>
              </a:ext>
            </a:extLst>
          </p:cNvPr>
          <p:cNvSpPr txBox="1"/>
          <p:nvPr/>
        </p:nvSpPr>
        <p:spPr>
          <a:xfrm>
            <a:off x="6001813" y="1407957"/>
            <a:ext cx="517542" cy="45651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01</a:t>
            </a:r>
          </a:p>
        </p:txBody>
      </p:sp>
      <p:sp>
        <p:nvSpPr>
          <p:cNvPr id="42" name="TextBox 151">
            <a:extLst>
              <a:ext uri="{FF2B5EF4-FFF2-40B4-BE49-F238E27FC236}">
                <a16:creationId xmlns:a16="http://schemas.microsoft.com/office/drawing/2014/main" id="{F40C0CB8-50DD-4AC7-B785-A12F510D2D2F}"/>
              </a:ext>
            </a:extLst>
          </p:cNvPr>
          <p:cNvSpPr txBox="1"/>
          <p:nvPr/>
        </p:nvSpPr>
        <p:spPr>
          <a:xfrm>
            <a:off x="6404646" y="2185180"/>
            <a:ext cx="517542" cy="45651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02</a:t>
            </a:r>
          </a:p>
        </p:txBody>
      </p:sp>
      <p:sp>
        <p:nvSpPr>
          <p:cNvPr id="43" name="TextBox 152">
            <a:extLst>
              <a:ext uri="{FF2B5EF4-FFF2-40B4-BE49-F238E27FC236}">
                <a16:creationId xmlns:a16="http://schemas.microsoft.com/office/drawing/2014/main" id="{98EA2746-02D8-4BC6-A557-C708FBCFE2FC}"/>
              </a:ext>
            </a:extLst>
          </p:cNvPr>
          <p:cNvSpPr txBox="1"/>
          <p:nvPr/>
        </p:nvSpPr>
        <p:spPr>
          <a:xfrm>
            <a:off x="6001813" y="2981202"/>
            <a:ext cx="517542" cy="45651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03</a:t>
            </a:r>
          </a:p>
        </p:txBody>
      </p:sp>
      <p:sp>
        <p:nvSpPr>
          <p:cNvPr id="44" name="TextBox 153">
            <a:extLst>
              <a:ext uri="{FF2B5EF4-FFF2-40B4-BE49-F238E27FC236}">
                <a16:creationId xmlns:a16="http://schemas.microsoft.com/office/drawing/2014/main" id="{1EF31845-ACFF-4D7C-8556-97AC90B86232}"/>
              </a:ext>
            </a:extLst>
          </p:cNvPr>
          <p:cNvSpPr txBox="1"/>
          <p:nvPr/>
        </p:nvSpPr>
        <p:spPr>
          <a:xfrm>
            <a:off x="6404646" y="3739626"/>
            <a:ext cx="517542" cy="45651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04</a:t>
            </a:r>
          </a:p>
        </p:txBody>
      </p:sp>
      <p:sp>
        <p:nvSpPr>
          <p:cNvPr id="45" name="TextBox 154">
            <a:extLst>
              <a:ext uri="{FF2B5EF4-FFF2-40B4-BE49-F238E27FC236}">
                <a16:creationId xmlns:a16="http://schemas.microsoft.com/office/drawing/2014/main" id="{5E8FA26C-5CB1-44A7-81D3-F3D19E1089B7}"/>
              </a:ext>
            </a:extLst>
          </p:cNvPr>
          <p:cNvSpPr txBox="1"/>
          <p:nvPr/>
        </p:nvSpPr>
        <p:spPr>
          <a:xfrm>
            <a:off x="6001813" y="4516848"/>
            <a:ext cx="517542" cy="45651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05</a:t>
            </a:r>
          </a:p>
        </p:txBody>
      </p:sp>
      <p:sp>
        <p:nvSpPr>
          <p:cNvPr id="46" name="TextBox 155">
            <a:extLst>
              <a:ext uri="{FF2B5EF4-FFF2-40B4-BE49-F238E27FC236}">
                <a16:creationId xmlns:a16="http://schemas.microsoft.com/office/drawing/2014/main" id="{8B05BEBA-489B-4B1F-8C2C-FBAF3E7ADAEF}"/>
              </a:ext>
            </a:extLst>
          </p:cNvPr>
          <p:cNvSpPr txBox="1"/>
          <p:nvPr/>
        </p:nvSpPr>
        <p:spPr>
          <a:xfrm>
            <a:off x="6404646" y="5294073"/>
            <a:ext cx="517542" cy="45651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06</a:t>
            </a:r>
          </a:p>
        </p:txBody>
      </p:sp>
      <p:sp>
        <p:nvSpPr>
          <p:cNvPr id="48" name="TextBox 148">
            <a:extLst>
              <a:ext uri="{FF2B5EF4-FFF2-40B4-BE49-F238E27FC236}">
                <a16:creationId xmlns:a16="http://schemas.microsoft.com/office/drawing/2014/main" id="{F630B9F9-39D3-4E71-8517-2E13F47DB951}"/>
              </a:ext>
            </a:extLst>
          </p:cNvPr>
          <p:cNvSpPr txBox="1"/>
          <p:nvPr/>
        </p:nvSpPr>
        <p:spPr>
          <a:xfrm>
            <a:off x="8128740" y="1363921"/>
            <a:ext cx="2664263"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en-US" sz="2400" b="1" noProof="1">
                <a:solidFill>
                  <a:schemeClr val="accent5"/>
                </a:solidFill>
              </a:rPr>
              <a:t>Generate Script</a:t>
            </a:r>
          </a:p>
        </p:txBody>
      </p:sp>
    </p:spTree>
    <p:extLst>
      <p:ext uri="{BB962C8B-B14F-4D97-AF65-F5344CB8AC3E}">
        <p14:creationId xmlns:p14="http://schemas.microsoft.com/office/powerpoint/2010/main" val="393267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ppt_x"/>
                                          </p:val>
                                        </p:tav>
                                        <p:tav tm="100000">
                                          <p:val>
                                            <p:strVal val="#ppt_x"/>
                                          </p:val>
                                        </p:tav>
                                      </p:tavLst>
                                    </p:anim>
                                    <p:anim calcmode="lin" valueType="num">
                                      <p:cBhvr additive="base">
                                        <p:cTn id="1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fill="hold"/>
                                        <p:tgtEl>
                                          <p:spTgt spid="35"/>
                                        </p:tgtEl>
                                        <p:attrNameLst>
                                          <p:attrName>ppt_x</p:attrName>
                                        </p:attrNameLst>
                                      </p:cBhvr>
                                      <p:tavLst>
                                        <p:tav tm="0">
                                          <p:val>
                                            <p:strVal val="#ppt_x"/>
                                          </p:val>
                                        </p:tav>
                                        <p:tav tm="100000">
                                          <p:val>
                                            <p:strVal val="#ppt_x"/>
                                          </p:val>
                                        </p:tav>
                                      </p:tavLst>
                                    </p:anim>
                                    <p:anim calcmode="lin" valueType="num">
                                      <p:cBhvr additive="base">
                                        <p:cTn id="22" dur="500" fill="hold"/>
                                        <p:tgtEl>
                                          <p:spTgt spid="3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ppt_x"/>
                                          </p:val>
                                        </p:tav>
                                        <p:tav tm="100000">
                                          <p:val>
                                            <p:strVal val="#ppt_x"/>
                                          </p:val>
                                        </p:tav>
                                      </p:tavLst>
                                    </p:anim>
                                    <p:anim calcmode="lin" valueType="num">
                                      <p:cBhvr additive="base">
                                        <p:cTn id="26" dur="500" fill="hold"/>
                                        <p:tgtEl>
                                          <p:spTgt spid="4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ppt_x"/>
                                          </p:val>
                                        </p:tav>
                                        <p:tav tm="100000">
                                          <p:val>
                                            <p:strVal val="#ppt_x"/>
                                          </p:val>
                                        </p:tav>
                                      </p:tavLst>
                                    </p:anim>
                                    <p:anim calcmode="lin" valueType="num">
                                      <p:cBhvr additive="base">
                                        <p:cTn id="36" dur="500" fill="hold"/>
                                        <p:tgtEl>
                                          <p:spTgt spid="4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 calcmode="lin" valueType="num">
                                      <p:cBhvr additive="base">
                                        <p:cTn id="53" dur="500" fill="hold"/>
                                        <p:tgtEl>
                                          <p:spTgt spid="44"/>
                                        </p:tgtEl>
                                        <p:attrNameLst>
                                          <p:attrName>ppt_x</p:attrName>
                                        </p:attrNameLst>
                                      </p:cBhvr>
                                      <p:tavLst>
                                        <p:tav tm="0">
                                          <p:val>
                                            <p:strVal val="#ppt_x"/>
                                          </p:val>
                                        </p:tav>
                                        <p:tav tm="100000">
                                          <p:val>
                                            <p:strVal val="#ppt_x"/>
                                          </p:val>
                                        </p:tav>
                                      </p:tavLst>
                                    </p:anim>
                                    <p:anim calcmode="lin" valueType="num">
                                      <p:cBhvr additive="base">
                                        <p:cTn id="54" dur="500" fill="hold"/>
                                        <p:tgtEl>
                                          <p:spTgt spid="4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additive="base">
                                        <p:cTn id="63" dur="500" fill="hold"/>
                                        <p:tgtEl>
                                          <p:spTgt spid="45"/>
                                        </p:tgtEl>
                                        <p:attrNameLst>
                                          <p:attrName>ppt_x</p:attrName>
                                        </p:attrNameLst>
                                      </p:cBhvr>
                                      <p:tavLst>
                                        <p:tav tm="0">
                                          <p:val>
                                            <p:strVal val="#ppt_x"/>
                                          </p:val>
                                        </p:tav>
                                        <p:tav tm="100000">
                                          <p:val>
                                            <p:strVal val="#ppt_x"/>
                                          </p:val>
                                        </p:tav>
                                      </p:tavLst>
                                    </p:anim>
                                    <p:anim calcmode="lin" valueType="num">
                                      <p:cBhvr additive="base">
                                        <p:cTn id="64" dur="500" fill="hold"/>
                                        <p:tgtEl>
                                          <p:spTgt spid="4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ppt_x"/>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anim calcmode="lin" valueType="num">
                                      <p:cBhvr additive="base">
                                        <p:cTn id="77" dur="500" fill="hold"/>
                                        <p:tgtEl>
                                          <p:spTgt spid="46"/>
                                        </p:tgtEl>
                                        <p:attrNameLst>
                                          <p:attrName>ppt_x</p:attrName>
                                        </p:attrNameLst>
                                      </p:cBhvr>
                                      <p:tavLst>
                                        <p:tav tm="0">
                                          <p:val>
                                            <p:strVal val="#ppt_x"/>
                                          </p:val>
                                        </p:tav>
                                        <p:tav tm="100000">
                                          <p:val>
                                            <p:strVal val="#ppt_x"/>
                                          </p:val>
                                        </p:tav>
                                      </p:tavLst>
                                    </p:anim>
                                    <p:anim calcmode="lin" valueType="num">
                                      <p:cBhvr additive="base">
                                        <p:cTn id="78" dur="500" fill="hold"/>
                                        <p:tgtEl>
                                          <p:spTgt spid="4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 calcmode="lin" valueType="num">
                                      <p:cBhvr additive="base">
                                        <p:cTn id="81" dur="500" fill="hold"/>
                                        <p:tgtEl>
                                          <p:spTgt spid="39"/>
                                        </p:tgtEl>
                                        <p:attrNameLst>
                                          <p:attrName>ppt_x</p:attrName>
                                        </p:attrNameLst>
                                      </p:cBhvr>
                                      <p:tavLst>
                                        <p:tav tm="0">
                                          <p:val>
                                            <p:strVal val="#ppt_x"/>
                                          </p:val>
                                        </p:tav>
                                        <p:tav tm="100000">
                                          <p:val>
                                            <p:strVal val="#ppt_x"/>
                                          </p:val>
                                        </p:tav>
                                      </p:tavLst>
                                    </p:anim>
                                    <p:anim calcmode="lin" valueType="num">
                                      <p:cBhvr additive="base">
                                        <p:cTn id="82" dur="500" fill="hold"/>
                                        <p:tgtEl>
                                          <p:spTgt spid="39"/>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fill="hold"/>
                                        <p:tgtEl>
                                          <p:spTgt spid="20"/>
                                        </p:tgtEl>
                                        <p:attrNameLst>
                                          <p:attrName>ppt_x</p:attrName>
                                        </p:attrNameLst>
                                      </p:cBhvr>
                                      <p:tavLst>
                                        <p:tav tm="0">
                                          <p:val>
                                            <p:strVal val="#ppt_x"/>
                                          </p:val>
                                        </p:tav>
                                        <p:tav tm="100000">
                                          <p:val>
                                            <p:strVal val="#ppt_x"/>
                                          </p:val>
                                        </p:tav>
                                      </p:tavLst>
                                    </p:anim>
                                    <p:anim calcmode="lin" valueType="num">
                                      <p:cBhvr additive="base">
                                        <p:cTn id="8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5" grpId="0"/>
      <p:bldP spid="27" grpId="0"/>
      <p:bldP spid="35" grpId="0" animBg="1"/>
      <p:bldP spid="36" grpId="0" animBg="1"/>
      <p:bldP spid="37" grpId="0" animBg="1"/>
      <p:bldP spid="38" grpId="0" animBg="1"/>
      <p:bldP spid="39" grpId="0" animBg="1"/>
      <p:bldP spid="40" grpId="0" animBg="1"/>
      <p:bldP spid="41" grpId="0"/>
      <p:bldP spid="42" grpId="0"/>
      <p:bldP spid="43" grpId="0"/>
      <p:bldP spid="44" grpId="0"/>
      <p:bldP spid="45" grpId="0"/>
      <p:bldP spid="46" grpId="0"/>
      <p:bldP spid="4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 What is an assertion?</a:t>
            </a:r>
          </a:p>
          <a:p>
            <a:pPr marL="342900" indent="-342900" algn="l">
              <a:buFont typeface="Arial" panose="020B0604020202020204" pitchFamily="34" charset="0"/>
              <a:buChar char="•"/>
            </a:pPr>
            <a:r>
              <a:rPr lang="en-US" dirty="0"/>
              <a:t> What can be verified?</a:t>
            </a:r>
          </a:p>
          <a:p>
            <a:pPr marL="342900" indent="-342900" algn="l">
              <a:buFont typeface="Arial" panose="020B0604020202020204" pitchFamily="34" charset="0"/>
              <a:buChar char="•"/>
            </a:pPr>
            <a:r>
              <a:rPr lang="en-US" dirty="0"/>
              <a:t> Inserting an assertion</a:t>
            </a:r>
          </a:p>
          <a:p>
            <a:pPr marL="342900" indent="-342900" algn="l">
              <a:buFont typeface="Arial" panose="020B0604020202020204" pitchFamily="34" charset="0"/>
              <a:buChar char="•"/>
            </a:pPr>
            <a:r>
              <a:rPr lang="en-US" dirty="0"/>
              <a:t> Assert Highlights</a:t>
            </a:r>
          </a:p>
          <a:p>
            <a:pPr marL="342900" indent="-342900" algn="l">
              <a:buFont typeface="Arial" panose="020B0604020202020204" pitchFamily="34" charset="0"/>
              <a:buChar char="•"/>
            </a:pPr>
            <a:r>
              <a:rPr lang="en-US" dirty="0"/>
              <a:t> Viewing assertion result</a:t>
            </a:r>
          </a:p>
          <a:p>
            <a:pPr marL="342900" indent="-342900" algn="l">
              <a:buFont typeface="Arial" panose="020B0604020202020204" pitchFamily="34" charset="0"/>
              <a:buChar char="•"/>
            </a:pPr>
            <a:r>
              <a:rPr lang="en-US" dirty="0"/>
              <a:t> Retrieving Element Data</a:t>
            </a:r>
          </a:p>
          <a:p>
            <a:pPr marL="342900" indent="-342900" algn="l">
              <a:buFont typeface="Arial" panose="020B0604020202020204" pitchFamily="34" charset="0"/>
              <a:buChar char="•"/>
            </a:pPr>
            <a:r>
              <a:rPr lang="en-US" dirty="0"/>
              <a:t> Common assertion</a:t>
            </a:r>
          </a:p>
          <a:p>
            <a:pPr marL="342900" indent="-342900" algn="l">
              <a:buFont typeface="Arial" panose="020B0604020202020204" pitchFamily="34" charset="0"/>
              <a:buChar char="•"/>
            </a:pPr>
            <a:r>
              <a:rPr lang="en-US" dirty="0"/>
              <a:t> Custom verifications</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Objectives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35295980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 In Selenium verification points are called “Assertion”</a:t>
            </a:r>
          </a:p>
          <a:p>
            <a:pPr marL="342900" indent="-342900" algn="l">
              <a:buFont typeface="Arial" panose="020B0604020202020204" pitchFamily="34" charset="0"/>
              <a:buChar char="•"/>
            </a:pPr>
            <a:r>
              <a:rPr lang="en-US" dirty="0"/>
              <a:t> Assertion is a line of code that verifies actual value against expected value, and reports the result to the execution report </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What Is an Assertion?</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3660099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Well… in general, if it can be programmed, it can be verified. That means basically everything…</a:t>
            </a:r>
          </a:p>
          <a:p>
            <a:pPr marL="800100" lvl="1" indent="-342900" algn="l">
              <a:buFont typeface="Arial" panose="020B0604020202020204" pitchFamily="34" charset="0"/>
              <a:buChar char="•"/>
            </a:pPr>
            <a:r>
              <a:rPr lang="en-US" dirty="0"/>
              <a:t>GUI objects</a:t>
            </a:r>
          </a:p>
          <a:p>
            <a:pPr marL="1257300" lvl="2" indent="-342900" algn="l">
              <a:buFont typeface="Arial" panose="020B0604020202020204" pitchFamily="34" charset="0"/>
              <a:buChar char="•"/>
            </a:pPr>
            <a:r>
              <a:rPr lang="en-US" dirty="0"/>
              <a:t>GUI objects properties values</a:t>
            </a:r>
          </a:p>
          <a:p>
            <a:pPr marL="1257300" lvl="2" indent="-342900" algn="l">
              <a:buFont typeface="Arial" panose="020B0604020202020204" pitchFamily="34" charset="0"/>
              <a:buChar char="•"/>
            </a:pPr>
            <a:r>
              <a:rPr lang="en-US" dirty="0"/>
              <a:t>Object existence</a:t>
            </a:r>
          </a:p>
          <a:p>
            <a:pPr marL="1257300" lvl="2" indent="-342900" algn="l">
              <a:buFont typeface="Arial" panose="020B0604020202020204" pitchFamily="34" charset="0"/>
              <a:buChar char="•"/>
            </a:pPr>
            <a:r>
              <a:rPr lang="en-US" dirty="0"/>
              <a:t>Page title and URL</a:t>
            </a:r>
          </a:p>
          <a:p>
            <a:pPr marL="1257300" lvl="2" indent="-342900" algn="l">
              <a:buFont typeface="Arial" panose="020B0604020202020204" pitchFamily="34" charset="0"/>
              <a:buChar char="•"/>
            </a:pPr>
            <a:r>
              <a:rPr lang="en-US" dirty="0"/>
              <a:t>And more…</a:t>
            </a:r>
          </a:p>
          <a:p>
            <a:pPr marL="800100" lvl="1" indent="-342900" algn="l">
              <a:buFont typeface="Arial" panose="020B0604020202020204" pitchFamily="34" charset="0"/>
              <a:buChar char="•"/>
            </a:pPr>
            <a:r>
              <a:rPr lang="en-US" dirty="0"/>
              <a:t>DB</a:t>
            </a:r>
          </a:p>
          <a:p>
            <a:pPr marL="800100" lvl="1" indent="-342900" algn="l">
              <a:buFont typeface="Arial" panose="020B0604020202020204" pitchFamily="34" charset="0"/>
              <a:buChar char="•"/>
            </a:pPr>
            <a:r>
              <a:rPr lang="en-US" dirty="0"/>
              <a:t>File's existence and data</a:t>
            </a:r>
          </a:p>
          <a:p>
            <a:pPr marL="800100" lvl="1" indent="-342900" algn="l">
              <a:buFont typeface="Arial" panose="020B0604020202020204" pitchFamily="34" charset="0"/>
              <a:buChar char="•"/>
            </a:pPr>
            <a:r>
              <a:rPr lang="en-US" dirty="0"/>
              <a:t>Web services</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What Can Be Verified?</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28509166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 Decide what to verify and where to locate the “Assert” command</a:t>
            </a:r>
          </a:p>
          <a:p>
            <a:pPr marL="342900" indent="-342900" algn="l">
              <a:buFont typeface="Arial" panose="020B0604020202020204" pitchFamily="34" charset="0"/>
              <a:buChar char="•"/>
            </a:pPr>
            <a:r>
              <a:rPr lang="en-US" dirty="0"/>
              <a:t> Get the actual value from the application</a:t>
            </a:r>
          </a:p>
          <a:p>
            <a:pPr marL="342900" indent="-342900" algn="l">
              <a:buFont typeface="Arial" panose="020B0604020202020204" pitchFamily="34" charset="0"/>
              <a:buChar char="•"/>
            </a:pPr>
            <a:r>
              <a:rPr lang="en-US" dirty="0"/>
              <a:t> Use the relevant “Assert” command to compare the actual value to   the expected one</a:t>
            </a:r>
          </a:p>
          <a:p>
            <a:pPr marL="800100" lvl="1" indent="-342900" algn="l">
              <a:buFont typeface="Arial" panose="020B0604020202020204" pitchFamily="34" charset="0"/>
              <a:buChar char="•"/>
            </a:pPr>
            <a:r>
              <a:rPr lang="en-US" dirty="0"/>
              <a:t>Expected value can be retrieved from:</a:t>
            </a:r>
          </a:p>
          <a:p>
            <a:pPr marL="1257300" lvl="2" indent="-342900" algn="l">
              <a:buFont typeface="Arial" panose="020B0604020202020204" pitchFamily="34" charset="0"/>
              <a:buChar char="•"/>
            </a:pPr>
            <a:r>
              <a:rPr lang="en-US" dirty="0"/>
              <a:t>Another application element</a:t>
            </a:r>
          </a:p>
          <a:p>
            <a:pPr marL="1257300" lvl="2" indent="-342900" algn="l">
              <a:buFont typeface="Arial" panose="020B0604020202020204" pitchFamily="34" charset="0"/>
              <a:buChar char="•"/>
            </a:pPr>
            <a:r>
              <a:rPr lang="en-US" dirty="0"/>
              <a:t>External data driving source (E.g. XML, Excel etc.)</a:t>
            </a:r>
          </a:p>
          <a:p>
            <a:pPr marL="1257300" lvl="2" indent="-342900" algn="l">
              <a:buFont typeface="Arial" panose="020B0604020202020204" pitchFamily="34" charset="0"/>
              <a:buChar char="•"/>
            </a:pPr>
            <a:r>
              <a:rPr lang="en-US" dirty="0"/>
              <a:t>Hard coded</a:t>
            </a:r>
          </a:p>
          <a:p>
            <a:pPr marL="342900" indent="-342900" algn="l">
              <a:buFont typeface="Arial" panose="020B0604020202020204" pitchFamily="34" charset="0"/>
              <a:buChar char="•"/>
            </a:pPr>
            <a:r>
              <a:rPr lang="en-US" dirty="0"/>
              <a:t> Execute your test and view results in the JUnit console</a:t>
            </a:r>
          </a:p>
        </p:txBody>
      </p:sp>
      <p:sp>
        <p:nvSpPr>
          <p:cNvPr id="5" name="Rectangle 4">
            <a:extLst>
              <a:ext uri="{FF2B5EF4-FFF2-40B4-BE49-F238E27FC236}">
                <a16:creationId xmlns:a16="http://schemas.microsoft.com/office/drawing/2014/main" id="{0846C511-DED7-4C58-96CE-3C400648DD92}"/>
              </a:ext>
            </a:extLst>
          </p:cNvPr>
          <p:cNvSpPr/>
          <p:nvPr/>
        </p:nvSpPr>
        <p:spPr>
          <a:xfrm>
            <a:off x="1524001" y="251745"/>
            <a:ext cx="950507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What are the steps for Inserting Assertions?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20069364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 Failing assertion result in error (and not Exception) throwing and is </a:t>
            </a:r>
            <a:r>
              <a:rPr lang="en-US" b="1" dirty="0">
                <a:solidFill>
                  <a:srgbClr val="FF0000"/>
                </a:solidFill>
              </a:rPr>
              <a:t>stopping</a:t>
            </a:r>
            <a:r>
              <a:rPr lang="en-US" dirty="0"/>
              <a:t> the test</a:t>
            </a:r>
          </a:p>
          <a:p>
            <a:pPr marL="800100" lvl="1" indent="-342900" algn="l">
              <a:buFont typeface="Arial" panose="020B0604020202020204" pitchFamily="34" charset="0"/>
              <a:buChar char="•"/>
            </a:pPr>
            <a:r>
              <a:rPr lang="en-US" dirty="0">
                <a:solidFill>
                  <a:srgbClr val="FF0000"/>
                </a:solidFill>
              </a:rPr>
              <a:t>It is NOT going into the “catch” part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To continue the test run after assert:</a:t>
            </a:r>
          </a:p>
          <a:p>
            <a:pPr marL="342900" indent="-342900" algn="l">
              <a:buFont typeface="Arial" panose="020B0604020202020204" pitchFamily="34" charset="0"/>
              <a:buChar char="•"/>
            </a:pPr>
            <a:r>
              <a:rPr lang="en-US" dirty="0"/>
              <a:t>Catch the error </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Write your own verification point instead</a:t>
            </a:r>
          </a:p>
        </p:txBody>
      </p:sp>
      <p:sp>
        <p:nvSpPr>
          <p:cNvPr id="5" name="Rectangle 4">
            <a:extLst>
              <a:ext uri="{FF2B5EF4-FFF2-40B4-BE49-F238E27FC236}">
                <a16:creationId xmlns:a16="http://schemas.microsoft.com/office/drawing/2014/main" id="{0846C511-DED7-4C58-96CE-3C400648DD92}"/>
              </a:ext>
            </a:extLst>
          </p:cNvPr>
          <p:cNvSpPr/>
          <p:nvPr/>
        </p:nvSpPr>
        <p:spPr>
          <a:xfrm>
            <a:off x="1524001" y="251745"/>
            <a:ext cx="950507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Assert Highlights </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ACB9A099-F3A5-4B13-B92E-A2818CC6A21E}"/>
              </a:ext>
            </a:extLst>
          </p:cNvPr>
          <p:cNvPicPr>
            <a:picLocks noChangeAspect="1"/>
          </p:cNvPicPr>
          <p:nvPr/>
        </p:nvPicPr>
        <p:blipFill>
          <a:blip r:embed="rId4"/>
          <a:stretch>
            <a:fillRect/>
          </a:stretch>
        </p:blipFill>
        <p:spPr>
          <a:xfrm>
            <a:off x="2071515" y="3692801"/>
            <a:ext cx="3095625" cy="714375"/>
          </a:xfrm>
          <a:prstGeom prst="rect">
            <a:avLst/>
          </a:prstGeom>
        </p:spPr>
      </p:pic>
    </p:spTree>
    <p:extLst>
      <p:ext uri="{BB962C8B-B14F-4D97-AF65-F5344CB8AC3E}">
        <p14:creationId xmlns:p14="http://schemas.microsoft.com/office/powerpoint/2010/main" val="17455768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296005" y="1097280"/>
            <a:ext cx="10295773" cy="4937760"/>
          </a:xfrm>
        </p:spPr>
        <p:txBody>
          <a:bodyPr/>
          <a:lstStyle/>
          <a:p>
            <a:pPr algn="l"/>
            <a:r>
              <a:rPr lang="en-US" dirty="0"/>
              <a:t> In which cases would you like the assertion to stop execution?</a:t>
            </a:r>
          </a:p>
          <a:p>
            <a:pPr marL="342900" indent="-342900" algn="l">
              <a:buFont typeface="Arial" panose="020B0604020202020204" pitchFamily="34" charset="0"/>
              <a:buChar char="•"/>
            </a:pPr>
            <a:r>
              <a:rPr lang="en-US" dirty="0"/>
              <a:t>Where the error prevents the flow to continue, E.g., expected page didn’t load, a button is disabled</a:t>
            </a:r>
          </a:p>
          <a:p>
            <a:pPr algn="l"/>
            <a:r>
              <a:rPr lang="en-US" dirty="0"/>
              <a:t>     In which cases wouldn't you like the assertion to stop execution?</a:t>
            </a:r>
          </a:p>
          <a:p>
            <a:pPr marL="342900" indent="-342900" algn="l">
              <a:buFont typeface="Arial" panose="020B0604020202020204" pitchFamily="34" charset="0"/>
              <a:buChar char="•"/>
            </a:pPr>
            <a:r>
              <a:rPr lang="en-US" dirty="0"/>
              <a:t>Where the error doesn’t prevent the flow to continue, E.g., verifying element property which is not relevant for the business flow (color, size etc.)</a:t>
            </a:r>
          </a:p>
        </p:txBody>
      </p:sp>
      <p:sp>
        <p:nvSpPr>
          <p:cNvPr id="5" name="Rectangle 4">
            <a:extLst>
              <a:ext uri="{FF2B5EF4-FFF2-40B4-BE49-F238E27FC236}">
                <a16:creationId xmlns:a16="http://schemas.microsoft.com/office/drawing/2014/main" id="{0846C511-DED7-4C58-96CE-3C400648DD92}"/>
              </a:ext>
            </a:extLst>
          </p:cNvPr>
          <p:cNvSpPr/>
          <p:nvPr/>
        </p:nvSpPr>
        <p:spPr>
          <a:xfrm>
            <a:off x="1524001" y="251745"/>
            <a:ext cx="950507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Assert Highlights </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8" name="Action Button: Help 7">
            <a:hlinkClick r:id="" action="ppaction://noaction" highlightClick="1"/>
            <a:extLst>
              <a:ext uri="{FF2B5EF4-FFF2-40B4-BE49-F238E27FC236}">
                <a16:creationId xmlns:a16="http://schemas.microsoft.com/office/drawing/2014/main" id="{BF3730FD-643C-4F9A-B784-797A38733F0D}"/>
              </a:ext>
            </a:extLst>
          </p:cNvPr>
          <p:cNvSpPr/>
          <p:nvPr/>
        </p:nvSpPr>
        <p:spPr>
          <a:xfrm>
            <a:off x="1296005" y="1123159"/>
            <a:ext cx="426720" cy="287870"/>
          </a:xfrm>
          <a:prstGeom prst="actionButtonHelp">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Action Button: Help 8">
            <a:hlinkClick r:id="" action="ppaction://noaction" highlightClick="1"/>
            <a:extLst>
              <a:ext uri="{FF2B5EF4-FFF2-40B4-BE49-F238E27FC236}">
                <a16:creationId xmlns:a16="http://schemas.microsoft.com/office/drawing/2014/main" id="{177F1A0E-CB3B-450D-A608-B1749CFBBE6B}"/>
              </a:ext>
            </a:extLst>
          </p:cNvPr>
          <p:cNvSpPr/>
          <p:nvPr/>
        </p:nvSpPr>
        <p:spPr>
          <a:xfrm>
            <a:off x="1286628" y="2366736"/>
            <a:ext cx="426720" cy="287870"/>
          </a:xfrm>
          <a:prstGeom prst="actionButtonHelp">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3997110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296005" y="1097280"/>
            <a:ext cx="10295773" cy="4937760"/>
          </a:xfrm>
        </p:spPr>
        <p:txBody>
          <a:bodyPr/>
          <a:lstStyle/>
          <a:p>
            <a:pPr marL="342900" indent="-342900" algn="l">
              <a:buFont typeface="Arial" panose="020B0604020202020204" pitchFamily="34" charset="0"/>
              <a:buChar char="•"/>
            </a:pPr>
            <a:r>
              <a:rPr lang="en-US" dirty="0"/>
              <a:t> Assert result will be shown in the JUnit console</a:t>
            </a:r>
          </a:p>
          <a:p>
            <a:pPr marL="800100" lvl="1" indent="-342900" algn="l">
              <a:buFont typeface="Arial" panose="020B0604020202020204" pitchFamily="34" charset="0"/>
              <a:buChar char="•"/>
            </a:pPr>
            <a:r>
              <a:rPr lang="en-US" dirty="0"/>
              <a:t>Success will not give any indication</a:t>
            </a:r>
          </a:p>
          <a:p>
            <a:pPr marL="800100" lvl="1" indent="-342900" algn="l">
              <a:buFont typeface="Arial" panose="020B0604020202020204" pitchFamily="34" charset="0"/>
              <a:buChar char="•"/>
            </a:pPr>
            <a:r>
              <a:rPr lang="en-US" dirty="0"/>
              <a:t>Failure</a:t>
            </a:r>
          </a:p>
          <a:p>
            <a:pPr algn="l"/>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1524001" y="251745"/>
            <a:ext cx="950507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Viewing Assertion Result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10" name="Picture 9">
            <a:extLst>
              <a:ext uri="{FF2B5EF4-FFF2-40B4-BE49-F238E27FC236}">
                <a16:creationId xmlns:a16="http://schemas.microsoft.com/office/drawing/2014/main" id="{9DB3B8F4-B460-4A55-9FC2-DD1CA2D7250A}"/>
              </a:ext>
            </a:extLst>
          </p:cNvPr>
          <p:cNvPicPr>
            <a:picLocks noChangeAspect="1"/>
          </p:cNvPicPr>
          <p:nvPr/>
        </p:nvPicPr>
        <p:blipFill>
          <a:blip r:embed="rId4"/>
          <a:stretch>
            <a:fillRect/>
          </a:stretch>
        </p:blipFill>
        <p:spPr>
          <a:xfrm>
            <a:off x="1515699" y="2504049"/>
            <a:ext cx="9296153" cy="1011355"/>
          </a:xfrm>
          <a:prstGeom prst="rect">
            <a:avLst/>
          </a:prstGeom>
        </p:spPr>
      </p:pic>
    </p:spTree>
    <p:extLst>
      <p:ext uri="{BB962C8B-B14F-4D97-AF65-F5344CB8AC3E}">
        <p14:creationId xmlns:p14="http://schemas.microsoft.com/office/powerpoint/2010/main" val="17780369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296004" y="960119"/>
            <a:ext cx="10295773" cy="5300003"/>
          </a:xfrm>
        </p:spPr>
        <p:txBody>
          <a:bodyPr/>
          <a:lstStyle/>
          <a:p>
            <a:pPr marL="342900" indent="-342900" algn="l">
              <a:buFont typeface="Arial" panose="020B0604020202020204" pitchFamily="34" charset="0"/>
              <a:buChar char="•"/>
            </a:pPr>
            <a:r>
              <a:rPr lang="en-US" dirty="0"/>
              <a:t>In order to verify page or element, we first need to retrieve the actual value from the page or the element</a:t>
            </a:r>
          </a:p>
          <a:p>
            <a:pPr marL="342900" indent="-342900" algn="l">
              <a:buFont typeface="Arial" panose="020B0604020202020204" pitchFamily="34" charset="0"/>
              <a:buChar char="•"/>
            </a:pPr>
            <a:r>
              <a:rPr lang="en-US" dirty="0"/>
              <a:t> Page “get” functions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Element “get” functions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Note that “</a:t>
            </a:r>
            <a:r>
              <a:rPr lang="en-US" dirty="0" err="1"/>
              <a:t>getText</a:t>
            </a:r>
            <a:r>
              <a:rPr lang="en-US" dirty="0"/>
              <a:t>” will retrieve the text from elements with open and close tags such as “div”, “a” etc.</a:t>
            </a:r>
          </a:p>
          <a:p>
            <a:pPr marL="342900" indent="-342900" algn="l">
              <a:buFont typeface="Arial" panose="020B0604020202020204" pitchFamily="34" charset="0"/>
              <a:buChar char="•"/>
            </a:pPr>
            <a:r>
              <a:rPr lang="en-US" dirty="0"/>
              <a:t>To retrieve a text box value use</a:t>
            </a:r>
          </a:p>
        </p:txBody>
      </p:sp>
      <p:sp>
        <p:nvSpPr>
          <p:cNvPr id="5" name="Rectangle 4">
            <a:extLst>
              <a:ext uri="{FF2B5EF4-FFF2-40B4-BE49-F238E27FC236}">
                <a16:creationId xmlns:a16="http://schemas.microsoft.com/office/drawing/2014/main" id="{0846C511-DED7-4C58-96CE-3C400648DD92}"/>
              </a:ext>
            </a:extLst>
          </p:cNvPr>
          <p:cNvSpPr/>
          <p:nvPr/>
        </p:nvSpPr>
        <p:spPr>
          <a:xfrm>
            <a:off x="1524001" y="251745"/>
            <a:ext cx="950507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Retrieving Elements Data</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9EA1FF9A-19E0-488B-8A06-E7FE4F574723}"/>
              </a:ext>
            </a:extLst>
          </p:cNvPr>
          <p:cNvPicPr>
            <a:picLocks noChangeAspect="1"/>
          </p:cNvPicPr>
          <p:nvPr/>
        </p:nvPicPr>
        <p:blipFill>
          <a:blip r:embed="rId4"/>
          <a:stretch>
            <a:fillRect/>
          </a:stretch>
        </p:blipFill>
        <p:spPr>
          <a:xfrm>
            <a:off x="1814741" y="2201794"/>
            <a:ext cx="4629150" cy="457200"/>
          </a:xfrm>
          <a:prstGeom prst="rect">
            <a:avLst/>
          </a:prstGeom>
        </p:spPr>
      </p:pic>
      <p:pic>
        <p:nvPicPr>
          <p:cNvPr id="8" name="Picture 7">
            <a:extLst>
              <a:ext uri="{FF2B5EF4-FFF2-40B4-BE49-F238E27FC236}">
                <a16:creationId xmlns:a16="http://schemas.microsoft.com/office/drawing/2014/main" id="{4DAF4435-A1C8-418D-900E-596D6D3F30EE}"/>
              </a:ext>
            </a:extLst>
          </p:cNvPr>
          <p:cNvPicPr>
            <a:picLocks noChangeAspect="1"/>
          </p:cNvPicPr>
          <p:nvPr/>
        </p:nvPicPr>
        <p:blipFill>
          <a:blip r:embed="rId5"/>
          <a:stretch>
            <a:fillRect/>
          </a:stretch>
        </p:blipFill>
        <p:spPr>
          <a:xfrm>
            <a:off x="1814741" y="3116387"/>
            <a:ext cx="9828924" cy="1162050"/>
          </a:xfrm>
          <a:prstGeom prst="rect">
            <a:avLst/>
          </a:prstGeom>
        </p:spPr>
      </p:pic>
      <p:pic>
        <p:nvPicPr>
          <p:cNvPr id="9" name="Picture 8">
            <a:extLst>
              <a:ext uri="{FF2B5EF4-FFF2-40B4-BE49-F238E27FC236}">
                <a16:creationId xmlns:a16="http://schemas.microsoft.com/office/drawing/2014/main" id="{A10B0E06-D913-4B1F-8543-99F88C377EF2}"/>
              </a:ext>
            </a:extLst>
          </p:cNvPr>
          <p:cNvPicPr>
            <a:picLocks noChangeAspect="1"/>
          </p:cNvPicPr>
          <p:nvPr/>
        </p:nvPicPr>
        <p:blipFill>
          <a:blip r:embed="rId6"/>
          <a:stretch>
            <a:fillRect/>
          </a:stretch>
        </p:blipFill>
        <p:spPr>
          <a:xfrm>
            <a:off x="1814741" y="5664518"/>
            <a:ext cx="9357904" cy="466725"/>
          </a:xfrm>
          <a:prstGeom prst="rect">
            <a:avLst/>
          </a:prstGeom>
        </p:spPr>
      </p:pic>
    </p:spTree>
    <p:extLst>
      <p:ext uri="{BB962C8B-B14F-4D97-AF65-F5344CB8AC3E}">
        <p14:creationId xmlns:p14="http://schemas.microsoft.com/office/powerpoint/2010/main" val="16512989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296005" y="1097280"/>
            <a:ext cx="10295773" cy="4937760"/>
          </a:xfrm>
        </p:spPr>
        <p:txBody>
          <a:bodyPr/>
          <a:lstStyle/>
          <a:p>
            <a:pPr marL="342900" indent="-342900" algn="l">
              <a:buFont typeface="Arial" panose="020B0604020202020204" pitchFamily="34" charset="0"/>
              <a:buChar char="•"/>
            </a:pPr>
            <a:r>
              <a:rPr lang="en-US" dirty="0"/>
              <a:t> Assert Equal – Accepts 2 values and compares them. If not equal – Fail</a:t>
            </a:r>
          </a:p>
          <a:p>
            <a:pPr marL="342900" indent="-342900" algn="l">
              <a:buFont typeface="Arial" panose="020B0604020202020204" pitchFamily="34" charset="0"/>
              <a:buChar char="•"/>
            </a:pPr>
            <a:r>
              <a:rPr lang="en-US" dirty="0"/>
              <a:t> Assert Not Equal - Accepts 2 values and compares them. If equal – Fail</a:t>
            </a:r>
          </a:p>
          <a:p>
            <a:pPr marL="342900" indent="-342900" algn="l">
              <a:buFont typeface="Arial" panose="020B0604020202020204" pitchFamily="34" charset="0"/>
              <a:buChar char="•"/>
            </a:pPr>
            <a:r>
              <a:rPr lang="en-US" dirty="0"/>
              <a:t> Assert True – Accepts 1 value. If false – Fail</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algn="l"/>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1524001" y="251745"/>
            <a:ext cx="950507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Common Assertions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EE38D954-74D8-48D4-9E41-EF3E3E596802}"/>
              </a:ext>
            </a:extLst>
          </p:cNvPr>
          <p:cNvPicPr>
            <a:picLocks noChangeAspect="1"/>
          </p:cNvPicPr>
          <p:nvPr/>
        </p:nvPicPr>
        <p:blipFill>
          <a:blip r:embed="rId4"/>
          <a:stretch>
            <a:fillRect/>
          </a:stretch>
        </p:blipFill>
        <p:spPr>
          <a:xfrm>
            <a:off x="1296005" y="2490787"/>
            <a:ext cx="9210675" cy="1876425"/>
          </a:xfrm>
          <a:prstGeom prst="rect">
            <a:avLst/>
          </a:prstGeom>
        </p:spPr>
      </p:pic>
    </p:spTree>
    <p:extLst>
      <p:ext uri="{BB962C8B-B14F-4D97-AF65-F5344CB8AC3E}">
        <p14:creationId xmlns:p14="http://schemas.microsoft.com/office/powerpoint/2010/main" val="6907291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296005" y="1097280"/>
            <a:ext cx="10295773" cy="4937760"/>
          </a:xfrm>
        </p:spPr>
        <p:txBody>
          <a:bodyPr/>
          <a:lstStyle/>
          <a:p>
            <a:pPr marL="342900" indent="-342900" algn="l">
              <a:buFont typeface="Arial" panose="020B0604020202020204" pitchFamily="34" charset="0"/>
              <a:buChar char="•"/>
            </a:pPr>
            <a:r>
              <a:rPr lang="en-US" dirty="0"/>
              <a:t>  You can write your own verifications to avoid the Assertions limitations, by using Java conditioning</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algn="l"/>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1524001" y="251745"/>
            <a:ext cx="950507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Custom Verification</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4CF6A232-17F6-4AC5-A0B9-AFADB1434516}"/>
              </a:ext>
            </a:extLst>
          </p:cNvPr>
          <p:cNvPicPr>
            <a:picLocks noChangeAspect="1"/>
          </p:cNvPicPr>
          <p:nvPr/>
        </p:nvPicPr>
        <p:blipFill>
          <a:blip r:embed="rId4"/>
          <a:stretch>
            <a:fillRect/>
          </a:stretch>
        </p:blipFill>
        <p:spPr>
          <a:xfrm>
            <a:off x="1722725" y="2056099"/>
            <a:ext cx="4305300" cy="3429000"/>
          </a:xfrm>
          <a:prstGeom prst="rect">
            <a:avLst/>
          </a:prstGeom>
        </p:spPr>
      </p:pic>
    </p:spTree>
    <p:extLst>
      <p:ext uri="{BB962C8B-B14F-4D97-AF65-F5344CB8AC3E}">
        <p14:creationId xmlns:p14="http://schemas.microsoft.com/office/powerpoint/2010/main" val="1136080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2134806" y="225866"/>
            <a:ext cx="7922387"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Test Automation Lifecycle</a:t>
            </a: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graphicFrame>
        <p:nvGraphicFramePr>
          <p:cNvPr id="7" name="Diagram 6">
            <a:extLst>
              <a:ext uri="{FF2B5EF4-FFF2-40B4-BE49-F238E27FC236}">
                <a16:creationId xmlns:a16="http://schemas.microsoft.com/office/drawing/2014/main" id="{D6360B85-C18A-4E4A-A842-94107FD52784}"/>
              </a:ext>
            </a:extLst>
          </p:cNvPr>
          <p:cNvGraphicFramePr/>
          <p:nvPr>
            <p:extLst>
              <p:ext uri="{D42A27DB-BD31-4B8C-83A1-F6EECF244321}">
                <p14:modId xmlns:p14="http://schemas.microsoft.com/office/powerpoint/2010/main" val="3815555556"/>
              </p:ext>
            </p:extLst>
          </p:nvPr>
        </p:nvGraphicFramePr>
        <p:xfrm>
          <a:off x="2237612" y="872197"/>
          <a:ext cx="7922388" cy="52661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333578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2208555"/>
            <a:ext cx="9438216" cy="1975926"/>
          </a:xfrm>
          <a:prstGeom prst="rect">
            <a:avLst/>
          </a:prstGeom>
        </p:spPr>
        <p:txBody>
          <a:bodyPr wrap="square">
            <a:spAutoFit/>
          </a:bodyPr>
          <a:lstStyle/>
          <a:p>
            <a:pPr algn="ctr">
              <a:lnSpc>
                <a:spcPct val="90000"/>
              </a:lnSpc>
              <a:spcBef>
                <a:spcPct val="0"/>
              </a:spcBef>
              <a:defRPr/>
            </a:pPr>
            <a:r>
              <a:rPr lang="en-US" sz="9600" dirty="0"/>
              <a:t>Exercise!</a:t>
            </a:r>
            <a:endParaRPr lang="en-US" sz="4000" b="1" dirty="0">
              <a:solidFill>
                <a:srgbClr val="002060"/>
              </a:solidFill>
              <a:latin typeface="Lava Std"/>
            </a:endParaRPr>
          </a:p>
          <a:p>
            <a:pPr algn="ctr">
              <a:lnSpc>
                <a:spcPct val="90000"/>
              </a:lnSpc>
              <a:spcBef>
                <a:spcPct val="0"/>
              </a:spcBef>
              <a:defRPr/>
            </a:pPr>
            <a:endParaRPr lang="en-US" sz="4000" b="1" dirty="0">
              <a:solidFill>
                <a:srgbClr val="002060"/>
              </a:solidFill>
              <a:latin typeface="Lava Std"/>
            </a:endParaRP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Tree>
    <p:extLst>
      <p:ext uri="{BB962C8B-B14F-4D97-AF65-F5344CB8AC3E}">
        <p14:creationId xmlns:p14="http://schemas.microsoft.com/office/powerpoint/2010/main" val="14506026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3332DF3F-3225-4B64-B4B6-7FA27EF51FF7}"/>
              </a:ext>
            </a:extLst>
          </p:cNvPr>
          <p:cNvSpPr/>
          <p:nvPr/>
        </p:nvSpPr>
        <p:spPr>
          <a:xfrm>
            <a:off x="159433" y="1720840"/>
            <a:ext cx="11873133" cy="2308324"/>
          </a:xfrm>
          <a:prstGeom prst="rect">
            <a:avLst/>
          </a:prstGeom>
        </p:spPr>
        <p:txBody>
          <a:bodyPr wrap="square">
            <a:spAutoFit/>
          </a:bodyPr>
          <a:lstStyle/>
          <a:p>
            <a:pPr algn="ctr">
              <a:lnSpc>
                <a:spcPct val="90000"/>
              </a:lnSpc>
              <a:spcBef>
                <a:spcPct val="0"/>
              </a:spcBef>
              <a:defRPr/>
            </a:pPr>
            <a:r>
              <a:rPr lang="en-US" sz="8000" b="1" dirty="0">
                <a:solidFill>
                  <a:srgbClr val="002060"/>
                </a:solidFill>
                <a:latin typeface="Lava Std"/>
              </a:rPr>
              <a:t>Working With Multiple Elements</a:t>
            </a:r>
            <a:endParaRPr lang="he-IL" sz="8000" b="1" dirty="0">
              <a:solidFill>
                <a:srgbClr val="002060"/>
              </a:solidFill>
              <a:latin typeface="Lava Std"/>
            </a:endParaRPr>
          </a:p>
        </p:txBody>
      </p:sp>
      <p:pic>
        <p:nvPicPr>
          <p:cNvPr id="6" name="Picture 5">
            <a:extLst>
              <a:ext uri="{FF2B5EF4-FFF2-40B4-BE49-F238E27FC236}">
                <a16:creationId xmlns:a16="http://schemas.microsoft.com/office/drawing/2014/main" id="{948926A2-EDEA-4F79-9B44-BFFB8ED19ED5}"/>
              </a:ext>
            </a:extLst>
          </p:cNvPr>
          <p:cNvPicPr>
            <a:picLocks noChangeAspect="1"/>
          </p:cNvPicPr>
          <p:nvPr/>
        </p:nvPicPr>
        <p:blipFill>
          <a:blip r:embed="rId3"/>
          <a:stretch>
            <a:fillRect/>
          </a:stretch>
        </p:blipFill>
        <p:spPr>
          <a:xfrm>
            <a:off x="1874567" y="6258000"/>
            <a:ext cx="761905" cy="600000"/>
          </a:xfrm>
          <a:prstGeom prst="rect">
            <a:avLst/>
          </a:prstGeom>
        </p:spPr>
      </p:pic>
    </p:spTree>
    <p:extLst>
      <p:ext uri="{BB962C8B-B14F-4D97-AF65-F5344CB8AC3E}">
        <p14:creationId xmlns:p14="http://schemas.microsoft.com/office/powerpoint/2010/main" val="13018365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 When To Use</a:t>
            </a:r>
          </a:p>
          <a:p>
            <a:pPr marL="342900" indent="-342900" algn="l">
              <a:buFont typeface="Arial" panose="020B0604020202020204" pitchFamily="34" charset="0"/>
              <a:buChar char="•"/>
            </a:pPr>
            <a:r>
              <a:rPr lang="en-US" dirty="0"/>
              <a:t> Retrieving a List of Elements</a:t>
            </a:r>
          </a:p>
          <a:p>
            <a:pPr marL="342900" indent="-342900" algn="l">
              <a:buFont typeface="Arial" panose="020B0604020202020204" pitchFamily="34" charset="0"/>
              <a:buChar char="•"/>
            </a:pPr>
            <a:r>
              <a:rPr lang="en-US" dirty="0"/>
              <a:t> Iterating List Of Elements</a:t>
            </a:r>
          </a:p>
          <a:p>
            <a:pPr marL="342900" indent="-342900" algn="l">
              <a:buFont typeface="Arial" panose="020B0604020202020204" pitchFamily="34" charset="0"/>
              <a:buChar char="•"/>
            </a:pPr>
            <a:r>
              <a:rPr lang="en-US" dirty="0"/>
              <a:t> Handling Few Elements as an Object</a:t>
            </a:r>
          </a:p>
          <a:p>
            <a:pPr marL="342900" indent="-342900" algn="l">
              <a:buFont typeface="Arial" panose="020B0604020202020204" pitchFamily="34" charset="0"/>
              <a:buChar char="•"/>
            </a:pPr>
            <a:r>
              <a:rPr lang="en-US" dirty="0"/>
              <a:t>The “TABLE” Element</a:t>
            </a:r>
          </a:p>
          <a:p>
            <a:pPr marL="342900" indent="-342900" algn="l">
              <a:buFont typeface="Arial" panose="020B0604020202020204" pitchFamily="34" charset="0"/>
              <a:buChar char="•"/>
            </a:pPr>
            <a:r>
              <a:rPr lang="en-US" dirty="0"/>
              <a:t>The “SELECT” Element</a:t>
            </a:r>
          </a:p>
          <a:p>
            <a:pPr marL="342900" indent="-342900" algn="l">
              <a:buFont typeface="Arial" panose="020B0604020202020204" pitchFamily="34" charset="0"/>
              <a:buChar char="•"/>
            </a:pPr>
            <a:r>
              <a:rPr lang="en-US" dirty="0"/>
              <a:t>And More…</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Objectives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13179769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3999" y="1097280"/>
            <a:ext cx="9842695" cy="4937760"/>
          </a:xfrm>
        </p:spPr>
        <p:txBody>
          <a:bodyPr/>
          <a:lstStyle/>
          <a:p>
            <a:pPr marL="342900" indent="-342900" algn="l">
              <a:buFont typeface="Arial" panose="020B0604020202020204" pitchFamily="34" charset="0"/>
              <a:buChar char="•"/>
            </a:pPr>
            <a:r>
              <a:rPr lang="en-US" dirty="0"/>
              <a:t>We may want to retrieve a group of element to perform a task</a:t>
            </a:r>
          </a:p>
          <a:p>
            <a:pPr marL="342900" indent="-342900" algn="l">
              <a:buFont typeface="Arial" panose="020B0604020202020204" pitchFamily="34" charset="0"/>
              <a:buChar char="•"/>
            </a:pPr>
            <a:r>
              <a:rPr lang="en-US" dirty="0"/>
              <a:t>Verify a property of all elements (E.g., Button's font, Text fields size etc.)</a:t>
            </a:r>
          </a:p>
          <a:p>
            <a:pPr marL="342900" indent="-342900" algn="l">
              <a:buFont typeface="Arial" panose="020B0604020202020204" pitchFamily="34" charset="0"/>
              <a:buChar char="•"/>
            </a:pPr>
            <a:r>
              <a:rPr lang="en-US" dirty="0"/>
              <a:t>Perform an action or get data from an “object” which is built from few elements</a:t>
            </a:r>
          </a:p>
          <a:p>
            <a:pPr marL="800100" lvl="1" indent="-342900" algn="l">
              <a:buFont typeface="Arial" panose="020B0604020202020204" pitchFamily="34" charset="0"/>
              <a:buChar char="•"/>
            </a:pPr>
            <a:r>
              <a:rPr lang="en-US" dirty="0"/>
              <a:t>List</a:t>
            </a:r>
          </a:p>
          <a:p>
            <a:pPr marL="800100" lvl="1" indent="-342900" algn="l">
              <a:buFont typeface="Arial" panose="020B0604020202020204" pitchFamily="34" charset="0"/>
              <a:buChar char="•"/>
            </a:pPr>
            <a:r>
              <a:rPr lang="en-US" dirty="0"/>
              <a:t>Table</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When To Use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39565706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3999" y="1097280"/>
            <a:ext cx="9842695" cy="4937760"/>
          </a:xfrm>
        </p:spPr>
        <p:txBody>
          <a:bodyPr/>
          <a:lstStyle/>
          <a:p>
            <a:pPr marL="342900" indent="-342900" algn="l">
              <a:buFont typeface="Arial" panose="020B0604020202020204" pitchFamily="34" charset="0"/>
              <a:buChar char="•"/>
            </a:pPr>
            <a:r>
              <a:rPr lang="en-US" dirty="0"/>
              <a:t> Import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Get elements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Accessing a list item</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Getting the size of the element list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Iterating through Java list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3018706" y="176629"/>
            <a:ext cx="615458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Retrieving a List of Elements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9D553678-5B1D-4ECC-BA1F-E77836831647}"/>
              </a:ext>
            </a:extLst>
          </p:cNvPr>
          <p:cNvPicPr>
            <a:picLocks noChangeAspect="1"/>
          </p:cNvPicPr>
          <p:nvPr/>
        </p:nvPicPr>
        <p:blipFill>
          <a:blip r:embed="rId4"/>
          <a:stretch>
            <a:fillRect/>
          </a:stretch>
        </p:blipFill>
        <p:spPr>
          <a:xfrm>
            <a:off x="2033587" y="1527992"/>
            <a:ext cx="2771775" cy="228600"/>
          </a:xfrm>
          <a:prstGeom prst="rect">
            <a:avLst/>
          </a:prstGeom>
        </p:spPr>
      </p:pic>
      <p:pic>
        <p:nvPicPr>
          <p:cNvPr id="8" name="Picture 7">
            <a:extLst>
              <a:ext uri="{FF2B5EF4-FFF2-40B4-BE49-F238E27FC236}">
                <a16:creationId xmlns:a16="http://schemas.microsoft.com/office/drawing/2014/main" id="{FAABA348-869A-40FB-9C11-B06BA0EECE6C}"/>
              </a:ext>
            </a:extLst>
          </p:cNvPr>
          <p:cNvPicPr>
            <a:picLocks noChangeAspect="1"/>
          </p:cNvPicPr>
          <p:nvPr/>
        </p:nvPicPr>
        <p:blipFill>
          <a:blip r:embed="rId5"/>
          <a:stretch>
            <a:fillRect/>
          </a:stretch>
        </p:blipFill>
        <p:spPr>
          <a:xfrm>
            <a:off x="2033587" y="2529229"/>
            <a:ext cx="8124825" cy="247650"/>
          </a:xfrm>
          <a:prstGeom prst="rect">
            <a:avLst/>
          </a:prstGeom>
        </p:spPr>
      </p:pic>
      <p:pic>
        <p:nvPicPr>
          <p:cNvPr id="9" name="Picture 8">
            <a:extLst>
              <a:ext uri="{FF2B5EF4-FFF2-40B4-BE49-F238E27FC236}">
                <a16:creationId xmlns:a16="http://schemas.microsoft.com/office/drawing/2014/main" id="{4B6950B4-0DDD-4E33-A6AA-9BED12F5F8E9}"/>
              </a:ext>
            </a:extLst>
          </p:cNvPr>
          <p:cNvPicPr>
            <a:picLocks noChangeAspect="1"/>
          </p:cNvPicPr>
          <p:nvPr/>
        </p:nvPicPr>
        <p:blipFill>
          <a:blip r:embed="rId6"/>
          <a:stretch>
            <a:fillRect/>
          </a:stretch>
        </p:blipFill>
        <p:spPr>
          <a:xfrm>
            <a:off x="2033587" y="3474343"/>
            <a:ext cx="5629275" cy="238125"/>
          </a:xfrm>
          <a:prstGeom prst="rect">
            <a:avLst/>
          </a:prstGeom>
        </p:spPr>
      </p:pic>
      <p:pic>
        <p:nvPicPr>
          <p:cNvPr id="10" name="Picture 9">
            <a:extLst>
              <a:ext uri="{FF2B5EF4-FFF2-40B4-BE49-F238E27FC236}">
                <a16:creationId xmlns:a16="http://schemas.microsoft.com/office/drawing/2014/main" id="{4B06D6AB-2758-456F-A420-D9265C88395B}"/>
              </a:ext>
            </a:extLst>
          </p:cNvPr>
          <p:cNvPicPr>
            <a:picLocks noChangeAspect="1"/>
          </p:cNvPicPr>
          <p:nvPr/>
        </p:nvPicPr>
        <p:blipFill>
          <a:blip r:embed="rId7"/>
          <a:stretch>
            <a:fillRect/>
          </a:stretch>
        </p:blipFill>
        <p:spPr>
          <a:xfrm>
            <a:off x="2033587" y="4414288"/>
            <a:ext cx="4124325" cy="228600"/>
          </a:xfrm>
          <a:prstGeom prst="rect">
            <a:avLst/>
          </a:prstGeom>
        </p:spPr>
      </p:pic>
      <p:pic>
        <p:nvPicPr>
          <p:cNvPr id="11" name="Picture 10">
            <a:extLst>
              <a:ext uri="{FF2B5EF4-FFF2-40B4-BE49-F238E27FC236}">
                <a16:creationId xmlns:a16="http://schemas.microsoft.com/office/drawing/2014/main" id="{D0D64577-88FE-4F8C-AB74-572377C704D0}"/>
              </a:ext>
            </a:extLst>
          </p:cNvPr>
          <p:cNvPicPr>
            <a:picLocks noChangeAspect="1"/>
          </p:cNvPicPr>
          <p:nvPr/>
        </p:nvPicPr>
        <p:blipFill>
          <a:blip r:embed="rId8"/>
          <a:stretch>
            <a:fillRect/>
          </a:stretch>
        </p:blipFill>
        <p:spPr>
          <a:xfrm>
            <a:off x="2033587" y="5349796"/>
            <a:ext cx="6248400" cy="714375"/>
          </a:xfrm>
          <a:prstGeom prst="rect">
            <a:avLst/>
          </a:prstGeom>
        </p:spPr>
      </p:pic>
    </p:spTree>
    <p:extLst>
      <p:ext uri="{BB962C8B-B14F-4D97-AF65-F5344CB8AC3E}">
        <p14:creationId xmlns:p14="http://schemas.microsoft.com/office/powerpoint/2010/main" val="26999148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3999" y="1097280"/>
            <a:ext cx="9842695" cy="4937760"/>
          </a:xfrm>
        </p:spPr>
        <p:txBody>
          <a:bodyPr/>
          <a:lstStyle/>
          <a:p>
            <a:pPr marL="342900" indent="-342900" algn="l">
              <a:buFont typeface="Arial" panose="020B0604020202020204" pitchFamily="34" charset="0"/>
              <a:buChar char="•"/>
            </a:pPr>
            <a:r>
              <a:rPr lang="en-US" dirty="0"/>
              <a:t> Sometimes we would like to treat few elements as one objects, in order to perform the required action</a:t>
            </a:r>
          </a:p>
          <a:p>
            <a:pPr marL="800100" lvl="1" indent="-342900" algn="l">
              <a:buFont typeface="Arial" panose="020B0604020202020204" pitchFamily="34" charset="0"/>
              <a:buChar char="•"/>
            </a:pPr>
            <a:r>
              <a:rPr lang="en-US" dirty="0"/>
              <a:t>Get data from a TABLE</a:t>
            </a:r>
          </a:p>
          <a:p>
            <a:pPr marL="800100" lvl="1" indent="-342900" algn="l">
              <a:buFont typeface="Arial" panose="020B0604020202020204" pitchFamily="34" charset="0"/>
              <a:buChar char="•"/>
            </a:pPr>
            <a:r>
              <a:rPr lang="en-US" dirty="0"/>
              <a:t>Build a flexible function to handle a custom menu</a:t>
            </a:r>
          </a:p>
          <a:p>
            <a:pPr marL="800100" lvl="1" indent="-342900" algn="l">
              <a:buFont typeface="Arial" panose="020B0604020202020204" pitchFamily="34" charset="0"/>
              <a:buChar char="•"/>
            </a:pPr>
            <a:r>
              <a:rPr lang="en-US" dirty="0"/>
              <a:t>Verify items in a combo box</a:t>
            </a:r>
          </a:p>
          <a:p>
            <a:pPr marL="800100" lvl="1" indent="-342900" algn="l">
              <a:buFont typeface="Arial" panose="020B0604020202020204" pitchFamily="34" charset="0"/>
              <a:buChar char="•"/>
            </a:pPr>
            <a:r>
              <a:rPr lang="en-US" dirty="0"/>
              <a:t>And more…</a:t>
            </a:r>
          </a:p>
        </p:txBody>
      </p:sp>
      <p:sp>
        <p:nvSpPr>
          <p:cNvPr id="5" name="Rectangle 4">
            <a:extLst>
              <a:ext uri="{FF2B5EF4-FFF2-40B4-BE49-F238E27FC236}">
                <a16:creationId xmlns:a16="http://schemas.microsoft.com/office/drawing/2014/main" id="{0846C511-DED7-4C58-96CE-3C400648DD92}"/>
              </a:ext>
            </a:extLst>
          </p:cNvPr>
          <p:cNvSpPr/>
          <p:nvPr/>
        </p:nvSpPr>
        <p:spPr>
          <a:xfrm>
            <a:off x="1924929" y="209542"/>
            <a:ext cx="8342142"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Handling Few Elements as an Object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9709394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3999" y="1097280"/>
            <a:ext cx="9842695" cy="4937760"/>
          </a:xfrm>
        </p:spPr>
        <p:txBody>
          <a:bodyPr/>
          <a:lstStyle/>
          <a:p>
            <a:pPr marL="342900" indent="-342900" algn="l">
              <a:buFont typeface="Arial" panose="020B0604020202020204" pitchFamily="34" charset="0"/>
              <a:buChar char="•"/>
            </a:pPr>
            <a:r>
              <a:rPr lang="en-US" dirty="0"/>
              <a:t>TABLE consists mainly of 3 tags</a:t>
            </a:r>
          </a:p>
          <a:p>
            <a:pPr marL="800100" lvl="1" indent="-342900" algn="l">
              <a:buFont typeface="Arial" panose="020B0604020202020204" pitchFamily="34" charset="0"/>
              <a:buChar char="•"/>
            </a:pPr>
            <a:r>
              <a:rPr lang="en-US" dirty="0"/>
              <a:t>TABLE</a:t>
            </a:r>
          </a:p>
          <a:p>
            <a:pPr marL="800100" lvl="1" indent="-342900" algn="l">
              <a:buFont typeface="Arial" panose="020B0604020202020204" pitchFamily="34" charset="0"/>
              <a:buChar char="•"/>
            </a:pPr>
            <a:r>
              <a:rPr lang="en-US" dirty="0"/>
              <a:t>TR (row)</a:t>
            </a:r>
          </a:p>
          <a:p>
            <a:pPr marL="800100" lvl="1" indent="-342900" algn="l">
              <a:buFont typeface="Arial" panose="020B0604020202020204" pitchFamily="34" charset="0"/>
              <a:buChar char="•"/>
            </a:pPr>
            <a:r>
              <a:rPr lang="en-US" dirty="0"/>
              <a:t>TD (cell)</a:t>
            </a:r>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1924929" y="209542"/>
            <a:ext cx="8342142"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Table Elements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A1D05F50-80AF-4710-8D61-3C51D1FFDC85}"/>
              </a:ext>
            </a:extLst>
          </p:cNvPr>
          <p:cNvPicPr>
            <a:picLocks noChangeAspect="1"/>
          </p:cNvPicPr>
          <p:nvPr/>
        </p:nvPicPr>
        <p:blipFill>
          <a:blip r:embed="rId4"/>
          <a:stretch>
            <a:fillRect/>
          </a:stretch>
        </p:blipFill>
        <p:spPr>
          <a:xfrm>
            <a:off x="2366644" y="2571500"/>
            <a:ext cx="3068798" cy="3463540"/>
          </a:xfrm>
          <a:prstGeom prst="rect">
            <a:avLst/>
          </a:prstGeom>
        </p:spPr>
      </p:pic>
    </p:spTree>
    <p:extLst>
      <p:ext uri="{BB962C8B-B14F-4D97-AF65-F5344CB8AC3E}">
        <p14:creationId xmlns:p14="http://schemas.microsoft.com/office/powerpoint/2010/main" val="17724119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3999" y="1097280"/>
            <a:ext cx="9842695" cy="4937760"/>
          </a:xfrm>
        </p:spPr>
        <p:txBody>
          <a:bodyPr/>
          <a:lstStyle/>
          <a:p>
            <a:pPr marL="342900" indent="-342900" algn="l">
              <a:buFont typeface="Arial" panose="020B0604020202020204" pitchFamily="34" charset="0"/>
              <a:buChar char="•"/>
            </a:pPr>
            <a:r>
              <a:rPr lang="en-US" dirty="0"/>
              <a:t> Get number of rows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Iterating rows and cells</a:t>
            </a:r>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1924929" y="209542"/>
            <a:ext cx="8342142"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Get Table Elements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36CC1EB3-A4D8-4484-ACCE-8FF311B04C35}"/>
              </a:ext>
            </a:extLst>
          </p:cNvPr>
          <p:cNvPicPr>
            <a:picLocks noChangeAspect="1"/>
          </p:cNvPicPr>
          <p:nvPr/>
        </p:nvPicPr>
        <p:blipFill>
          <a:blip r:embed="rId4"/>
          <a:stretch>
            <a:fillRect/>
          </a:stretch>
        </p:blipFill>
        <p:spPr>
          <a:xfrm>
            <a:off x="1924929" y="1663123"/>
            <a:ext cx="7991475" cy="685800"/>
          </a:xfrm>
          <a:prstGeom prst="rect">
            <a:avLst/>
          </a:prstGeom>
        </p:spPr>
      </p:pic>
      <p:pic>
        <p:nvPicPr>
          <p:cNvPr id="9" name="Picture 8">
            <a:extLst>
              <a:ext uri="{FF2B5EF4-FFF2-40B4-BE49-F238E27FC236}">
                <a16:creationId xmlns:a16="http://schemas.microsoft.com/office/drawing/2014/main" id="{C2C40C9C-7019-40C5-B606-F5EB46D0FB1F}"/>
              </a:ext>
            </a:extLst>
          </p:cNvPr>
          <p:cNvPicPr>
            <a:picLocks noChangeAspect="1"/>
          </p:cNvPicPr>
          <p:nvPr/>
        </p:nvPicPr>
        <p:blipFill>
          <a:blip r:embed="rId5"/>
          <a:stretch>
            <a:fillRect/>
          </a:stretch>
        </p:blipFill>
        <p:spPr>
          <a:xfrm>
            <a:off x="1924929" y="3023987"/>
            <a:ext cx="8667750" cy="1628775"/>
          </a:xfrm>
          <a:prstGeom prst="rect">
            <a:avLst/>
          </a:prstGeom>
        </p:spPr>
      </p:pic>
    </p:spTree>
    <p:extLst>
      <p:ext uri="{BB962C8B-B14F-4D97-AF65-F5344CB8AC3E}">
        <p14:creationId xmlns:p14="http://schemas.microsoft.com/office/powerpoint/2010/main" val="41991817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3999" y="1097280"/>
            <a:ext cx="9842695" cy="4937760"/>
          </a:xfrm>
        </p:spPr>
        <p:txBody>
          <a:bodyPr/>
          <a:lstStyle/>
          <a:p>
            <a:pPr marL="342900" indent="-342900" algn="l">
              <a:buFont typeface="Arial" panose="020B0604020202020204" pitchFamily="34" charset="0"/>
              <a:buChar char="•"/>
            </a:pPr>
            <a:r>
              <a:rPr lang="en-US" dirty="0"/>
              <a:t>SELECT consists mainly of 2 tags</a:t>
            </a:r>
          </a:p>
          <a:p>
            <a:pPr marL="800100" lvl="1" indent="-342900" algn="l">
              <a:buFont typeface="Arial" panose="020B0604020202020204" pitchFamily="34" charset="0"/>
              <a:buChar char="•"/>
            </a:pPr>
            <a:r>
              <a:rPr lang="en-US" dirty="0"/>
              <a:t>SELECT</a:t>
            </a:r>
          </a:p>
          <a:p>
            <a:pPr marL="800100" lvl="1" indent="-342900" algn="l">
              <a:buFont typeface="Arial" panose="020B0604020202020204" pitchFamily="34" charset="0"/>
              <a:buChar char="•"/>
            </a:pPr>
            <a:r>
              <a:rPr lang="en-US" dirty="0"/>
              <a:t>OPTION</a:t>
            </a:r>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1924929" y="209542"/>
            <a:ext cx="8342142"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Select Element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F0851581-B061-4254-BDF0-D95A8195C061}"/>
              </a:ext>
            </a:extLst>
          </p:cNvPr>
          <p:cNvPicPr>
            <a:picLocks noChangeAspect="1"/>
          </p:cNvPicPr>
          <p:nvPr/>
        </p:nvPicPr>
        <p:blipFill>
          <a:blip r:embed="rId4"/>
          <a:stretch>
            <a:fillRect/>
          </a:stretch>
        </p:blipFill>
        <p:spPr>
          <a:xfrm>
            <a:off x="1924929" y="2303733"/>
            <a:ext cx="5249594" cy="1758680"/>
          </a:xfrm>
          <a:prstGeom prst="rect">
            <a:avLst/>
          </a:prstGeom>
        </p:spPr>
      </p:pic>
    </p:spTree>
    <p:extLst>
      <p:ext uri="{BB962C8B-B14F-4D97-AF65-F5344CB8AC3E}">
        <p14:creationId xmlns:p14="http://schemas.microsoft.com/office/powerpoint/2010/main" val="33547449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3999" y="1097280"/>
            <a:ext cx="9842695" cy="4937760"/>
          </a:xfrm>
        </p:spPr>
        <p:txBody>
          <a:bodyPr/>
          <a:lstStyle/>
          <a:p>
            <a:pPr marL="342900" indent="-342900" algn="l">
              <a:buFont typeface="Arial" panose="020B0604020202020204" pitchFamily="34" charset="0"/>
              <a:buChar char="•"/>
            </a:pPr>
            <a:r>
              <a:rPr lang="en-US" dirty="0"/>
              <a:t> For SELECT there is already a solution</a:t>
            </a:r>
          </a:p>
          <a:p>
            <a:pPr marL="800100" lvl="1" indent="-342900" algn="l">
              <a:buFont typeface="Arial" panose="020B0604020202020204" pitchFamily="34" charset="0"/>
              <a:buChar char="•"/>
            </a:pPr>
            <a:r>
              <a:rPr lang="en-US" dirty="0"/>
              <a:t>Import</a:t>
            </a:r>
          </a:p>
          <a:p>
            <a:pPr marL="342900" indent="-342900" algn="l">
              <a:buFont typeface="Arial" panose="020B0604020202020204" pitchFamily="34" charset="0"/>
              <a:buChar char="•"/>
            </a:pPr>
            <a:endParaRPr lang="en-US" dirty="0"/>
          </a:p>
          <a:p>
            <a:pPr marL="800100" lvl="1" indent="-342900" algn="l">
              <a:buFont typeface="Arial" panose="020B0604020202020204" pitchFamily="34" charset="0"/>
              <a:buChar char="•"/>
            </a:pPr>
            <a:r>
              <a:rPr lang="en-US" dirty="0"/>
              <a:t>Initiate object</a:t>
            </a:r>
          </a:p>
          <a:p>
            <a:pPr marL="342900" indent="-342900" algn="l">
              <a:buFont typeface="Arial" panose="020B0604020202020204" pitchFamily="34" charset="0"/>
              <a:buChar char="•"/>
            </a:pPr>
            <a:endParaRPr lang="en-US" dirty="0"/>
          </a:p>
          <a:p>
            <a:pPr marL="800100" lvl="1" indent="-342900" algn="l">
              <a:buFont typeface="Arial" panose="020B0604020202020204" pitchFamily="34" charset="0"/>
              <a:buChar char="•"/>
            </a:pPr>
            <a:r>
              <a:rPr lang="en-US" dirty="0"/>
              <a:t>Select list item</a:t>
            </a:r>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1924929" y="209542"/>
            <a:ext cx="8342142"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Select Element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497C799E-70F2-4855-A1E2-F440695128C3}"/>
              </a:ext>
            </a:extLst>
          </p:cNvPr>
          <p:cNvPicPr>
            <a:picLocks noChangeAspect="1"/>
          </p:cNvPicPr>
          <p:nvPr/>
        </p:nvPicPr>
        <p:blipFill>
          <a:blip r:embed="rId4"/>
          <a:stretch>
            <a:fillRect/>
          </a:stretch>
        </p:blipFill>
        <p:spPr>
          <a:xfrm>
            <a:off x="2452467" y="1967594"/>
            <a:ext cx="5610225" cy="228600"/>
          </a:xfrm>
          <a:prstGeom prst="rect">
            <a:avLst/>
          </a:prstGeom>
        </p:spPr>
      </p:pic>
      <p:pic>
        <p:nvPicPr>
          <p:cNvPr id="9" name="Picture 8">
            <a:extLst>
              <a:ext uri="{FF2B5EF4-FFF2-40B4-BE49-F238E27FC236}">
                <a16:creationId xmlns:a16="http://schemas.microsoft.com/office/drawing/2014/main" id="{EFE73778-11CF-4E89-8419-491DD95CD2E2}"/>
              </a:ext>
            </a:extLst>
          </p:cNvPr>
          <p:cNvPicPr>
            <a:picLocks noChangeAspect="1"/>
          </p:cNvPicPr>
          <p:nvPr/>
        </p:nvPicPr>
        <p:blipFill>
          <a:blip r:embed="rId5"/>
          <a:stretch>
            <a:fillRect/>
          </a:stretch>
        </p:blipFill>
        <p:spPr>
          <a:xfrm>
            <a:off x="2452467" y="2731116"/>
            <a:ext cx="8982075" cy="257175"/>
          </a:xfrm>
          <a:prstGeom prst="rect">
            <a:avLst/>
          </a:prstGeom>
        </p:spPr>
      </p:pic>
      <p:pic>
        <p:nvPicPr>
          <p:cNvPr id="10" name="Picture 9">
            <a:extLst>
              <a:ext uri="{FF2B5EF4-FFF2-40B4-BE49-F238E27FC236}">
                <a16:creationId xmlns:a16="http://schemas.microsoft.com/office/drawing/2014/main" id="{6EE911AB-1290-4219-9AB4-A8B2FED69172}"/>
              </a:ext>
            </a:extLst>
          </p:cNvPr>
          <p:cNvPicPr>
            <a:picLocks noChangeAspect="1"/>
          </p:cNvPicPr>
          <p:nvPr/>
        </p:nvPicPr>
        <p:blipFill>
          <a:blip r:embed="rId6"/>
          <a:stretch>
            <a:fillRect/>
          </a:stretch>
        </p:blipFill>
        <p:spPr>
          <a:xfrm>
            <a:off x="2295866" y="3566160"/>
            <a:ext cx="4762500" cy="676275"/>
          </a:xfrm>
          <a:prstGeom prst="rect">
            <a:avLst/>
          </a:prstGeom>
        </p:spPr>
      </p:pic>
    </p:spTree>
    <p:extLst>
      <p:ext uri="{BB962C8B-B14F-4D97-AF65-F5344CB8AC3E}">
        <p14:creationId xmlns:p14="http://schemas.microsoft.com/office/powerpoint/2010/main" val="3535405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722726" y="225866"/>
            <a:ext cx="833446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Test Automation Lifecycle – HL Design</a:t>
            </a: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graphicFrame>
        <p:nvGraphicFramePr>
          <p:cNvPr id="7" name="Diagram 6">
            <a:extLst>
              <a:ext uri="{FF2B5EF4-FFF2-40B4-BE49-F238E27FC236}">
                <a16:creationId xmlns:a16="http://schemas.microsoft.com/office/drawing/2014/main" id="{D6360B85-C18A-4E4A-A842-94107FD52784}"/>
              </a:ext>
            </a:extLst>
          </p:cNvPr>
          <p:cNvGraphicFramePr/>
          <p:nvPr>
            <p:extLst>
              <p:ext uri="{D42A27DB-BD31-4B8C-83A1-F6EECF244321}">
                <p14:modId xmlns:p14="http://schemas.microsoft.com/office/powerpoint/2010/main" val="2564294257"/>
              </p:ext>
            </p:extLst>
          </p:nvPr>
        </p:nvGraphicFramePr>
        <p:xfrm>
          <a:off x="7076050" y="3193367"/>
          <a:ext cx="3083950" cy="2944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74956AB8-AD2B-41C7-BC35-9397E5099974}"/>
              </a:ext>
            </a:extLst>
          </p:cNvPr>
          <p:cNvSpPr txBox="1"/>
          <p:nvPr/>
        </p:nvSpPr>
        <p:spPr>
          <a:xfrm>
            <a:off x="829993" y="1447358"/>
            <a:ext cx="8890781" cy="3693319"/>
          </a:xfrm>
          <a:prstGeom prst="rect">
            <a:avLst/>
          </a:prstGeom>
          <a:noFill/>
        </p:spPr>
        <p:txBody>
          <a:bodyPr wrap="square">
            <a:spAutoFit/>
          </a:bodyPr>
          <a:lstStyle/>
          <a:p>
            <a:r>
              <a:rPr lang="en-US" dirty="0"/>
              <a:t>Test automation project is no different than any other development or testing projects. It                  requires a test plan (STP\HL design) that describes the project in high level:</a:t>
            </a:r>
          </a:p>
          <a:p>
            <a:pPr marL="285750" indent="-285750">
              <a:buFont typeface="Arial" panose="020B0604020202020204" pitchFamily="34" charset="0"/>
              <a:buChar char="•"/>
            </a:pPr>
            <a:r>
              <a:rPr lang="en-US" dirty="0"/>
              <a:t>Budget</a:t>
            </a:r>
          </a:p>
          <a:p>
            <a:pPr marL="285750" indent="-285750">
              <a:buFont typeface="Arial" panose="020B0604020202020204" pitchFamily="34" charset="0"/>
              <a:buChar char="•"/>
            </a:pPr>
            <a:r>
              <a:rPr lang="en-US" dirty="0"/>
              <a:t>Scope</a:t>
            </a:r>
          </a:p>
          <a:p>
            <a:pPr marL="285750" indent="-285750">
              <a:buFont typeface="Arial" panose="020B0604020202020204" pitchFamily="34" charset="0"/>
              <a:buChar char="•"/>
            </a:pPr>
            <a:r>
              <a:rPr lang="en-US" dirty="0"/>
              <a:t>Timetable</a:t>
            </a:r>
          </a:p>
          <a:p>
            <a:pPr marL="285750" indent="-285750">
              <a:buFont typeface="Arial" panose="020B0604020202020204" pitchFamily="34" charset="0"/>
              <a:buChar char="•"/>
            </a:pPr>
            <a:r>
              <a:rPr lang="en-US" dirty="0"/>
              <a:t>Resources</a:t>
            </a:r>
          </a:p>
          <a:p>
            <a:pPr marL="285750" indent="-285750">
              <a:buFont typeface="Arial" panose="020B0604020202020204" pitchFamily="34" charset="0"/>
              <a:buChar char="•"/>
            </a:pPr>
            <a:r>
              <a:rPr lang="en-US" dirty="0"/>
              <a:t>Tools</a:t>
            </a:r>
          </a:p>
          <a:p>
            <a:pPr marL="285750" indent="-285750">
              <a:buFont typeface="Arial" panose="020B0604020202020204" pitchFamily="34" charset="0"/>
              <a:buChar char="•"/>
            </a:pPr>
            <a:r>
              <a:rPr lang="en-US" dirty="0"/>
              <a:t>Environment requirements</a:t>
            </a:r>
          </a:p>
          <a:p>
            <a:pPr marL="285750" indent="-285750">
              <a:buFont typeface="Arial" panose="020B0604020202020204" pitchFamily="34" charset="0"/>
              <a:buChar char="•"/>
            </a:pPr>
            <a:r>
              <a:rPr lang="en-US" dirty="0"/>
              <a:t>Risks</a:t>
            </a:r>
          </a:p>
          <a:p>
            <a:pPr marL="285750" indent="-285750">
              <a:buFont typeface="Arial" panose="020B0604020202020204" pitchFamily="34" charset="0"/>
              <a:buChar char="•"/>
            </a:pPr>
            <a:r>
              <a:rPr lang="en-US" dirty="0"/>
              <a:t>Reports</a:t>
            </a:r>
          </a:p>
          <a:p>
            <a:endParaRPr lang="en-US" dirty="0"/>
          </a:p>
          <a:p>
            <a:endParaRPr lang="en-US" dirty="0"/>
          </a:p>
          <a:p>
            <a:endParaRPr lang="en-US" dirty="0"/>
          </a:p>
        </p:txBody>
      </p:sp>
    </p:spTree>
    <p:extLst>
      <p:ext uri="{BB962C8B-B14F-4D97-AF65-F5344CB8AC3E}">
        <p14:creationId xmlns:p14="http://schemas.microsoft.com/office/powerpoint/2010/main" val="336329109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2208555"/>
            <a:ext cx="9438216" cy="1975926"/>
          </a:xfrm>
          <a:prstGeom prst="rect">
            <a:avLst/>
          </a:prstGeom>
        </p:spPr>
        <p:txBody>
          <a:bodyPr wrap="square">
            <a:spAutoFit/>
          </a:bodyPr>
          <a:lstStyle/>
          <a:p>
            <a:pPr algn="ctr">
              <a:lnSpc>
                <a:spcPct val="90000"/>
              </a:lnSpc>
              <a:spcBef>
                <a:spcPct val="0"/>
              </a:spcBef>
              <a:defRPr/>
            </a:pPr>
            <a:r>
              <a:rPr lang="en-US" sz="9600" dirty="0"/>
              <a:t>Exercise!</a:t>
            </a:r>
            <a:endParaRPr lang="en-US" sz="4000" b="1" dirty="0">
              <a:solidFill>
                <a:srgbClr val="002060"/>
              </a:solidFill>
              <a:latin typeface="Lava Std"/>
            </a:endParaRPr>
          </a:p>
          <a:p>
            <a:pPr algn="ctr">
              <a:lnSpc>
                <a:spcPct val="90000"/>
              </a:lnSpc>
              <a:spcBef>
                <a:spcPct val="0"/>
              </a:spcBef>
              <a:defRPr/>
            </a:pPr>
            <a:endParaRPr lang="en-US" sz="4000" b="1" dirty="0">
              <a:solidFill>
                <a:srgbClr val="002060"/>
              </a:solidFill>
              <a:latin typeface="Lava Std"/>
            </a:endParaRP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Tree>
    <p:extLst>
      <p:ext uri="{BB962C8B-B14F-4D97-AF65-F5344CB8AC3E}">
        <p14:creationId xmlns:p14="http://schemas.microsoft.com/office/powerpoint/2010/main" val="22649900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3332DF3F-3225-4B64-B4B6-7FA27EF51FF7}"/>
              </a:ext>
            </a:extLst>
          </p:cNvPr>
          <p:cNvSpPr/>
          <p:nvPr/>
        </p:nvSpPr>
        <p:spPr>
          <a:xfrm>
            <a:off x="159433" y="1720840"/>
            <a:ext cx="11873133" cy="2308324"/>
          </a:xfrm>
          <a:prstGeom prst="rect">
            <a:avLst/>
          </a:prstGeom>
        </p:spPr>
        <p:txBody>
          <a:bodyPr wrap="square">
            <a:spAutoFit/>
          </a:bodyPr>
          <a:lstStyle/>
          <a:p>
            <a:pPr algn="ctr">
              <a:lnSpc>
                <a:spcPct val="90000"/>
              </a:lnSpc>
              <a:spcBef>
                <a:spcPct val="0"/>
              </a:spcBef>
              <a:defRPr/>
            </a:pPr>
            <a:r>
              <a:rPr lang="en-US" sz="8000" b="1" dirty="0">
                <a:solidFill>
                  <a:srgbClr val="002060"/>
                </a:solidFill>
                <a:latin typeface="Lava Std"/>
              </a:rPr>
              <a:t>Selenium Web Driver – Parameterize</a:t>
            </a:r>
            <a:endParaRPr lang="he-IL" sz="8000" b="1" dirty="0">
              <a:solidFill>
                <a:srgbClr val="002060"/>
              </a:solidFill>
              <a:latin typeface="Lava Std"/>
            </a:endParaRPr>
          </a:p>
        </p:txBody>
      </p:sp>
      <p:pic>
        <p:nvPicPr>
          <p:cNvPr id="6" name="Picture 5">
            <a:extLst>
              <a:ext uri="{FF2B5EF4-FFF2-40B4-BE49-F238E27FC236}">
                <a16:creationId xmlns:a16="http://schemas.microsoft.com/office/drawing/2014/main" id="{948926A2-EDEA-4F79-9B44-BFFB8ED19ED5}"/>
              </a:ext>
            </a:extLst>
          </p:cNvPr>
          <p:cNvPicPr>
            <a:picLocks noChangeAspect="1"/>
          </p:cNvPicPr>
          <p:nvPr/>
        </p:nvPicPr>
        <p:blipFill>
          <a:blip r:embed="rId3"/>
          <a:stretch>
            <a:fillRect/>
          </a:stretch>
        </p:blipFill>
        <p:spPr>
          <a:xfrm>
            <a:off x="1874567" y="6258000"/>
            <a:ext cx="761905" cy="600000"/>
          </a:xfrm>
          <a:prstGeom prst="rect">
            <a:avLst/>
          </a:prstGeom>
        </p:spPr>
      </p:pic>
    </p:spTree>
    <p:extLst>
      <p:ext uri="{BB962C8B-B14F-4D97-AF65-F5344CB8AC3E}">
        <p14:creationId xmlns:p14="http://schemas.microsoft.com/office/powerpoint/2010/main" val="2956150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What is parameterization (AKA DDT, KDT)?</a:t>
            </a:r>
          </a:p>
          <a:p>
            <a:pPr marL="342900" indent="-342900" algn="l">
              <a:buFont typeface="Arial" panose="020B0604020202020204" pitchFamily="34" charset="0"/>
              <a:buChar char="•"/>
            </a:pPr>
            <a:r>
              <a:rPr lang="en-US" dirty="0"/>
              <a:t> Parameterization benefits</a:t>
            </a:r>
          </a:p>
          <a:p>
            <a:pPr marL="342900" indent="-342900" algn="l">
              <a:buFont typeface="Arial" panose="020B0604020202020204" pitchFamily="34" charset="0"/>
              <a:buChar char="•"/>
            </a:pPr>
            <a:r>
              <a:rPr lang="en-US" dirty="0"/>
              <a:t> Parameters resources</a:t>
            </a:r>
          </a:p>
          <a:p>
            <a:pPr marL="342900" indent="-342900" algn="l">
              <a:buFont typeface="Arial" panose="020B0604020202020204" pitchFamily="34" charset="0"/>
              <a:buChar char="•"/>
            </a:pPr>
            <a:r>
              <a:rPr lang="en-US" dirty="0"/>
              <a:t> Parameterization Process</a:t>
            </a:r>
          </a:p>
          <a:p>
            <a:pPr marL="342900" indent="-342900" algn="l">
              <a:buFont typeface="Arial" panose="020B0604020202020204" pitchFamily="34" charset="0"/>
              <a:buChar char="•"/>
            </a:pPr>
            <a:r>
              <a:rPr lang="en-US" dirty="0"/>
              <a:t> Parameterize output data – Store to variable</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Objectives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14377896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 parameterization is replacing hard coded values in your script with values from external source</a:t>
            </a:r>
          </a:p>
          <a:p>
            <a:pPr marL="342900" indent="-342900" algn="l">
              <a:buFont typeface="Arial" panose="020B0604020202020204" pitchFamily="34" charset="0"/>
              <a:buChar char="•"/>
            </a:pPr>
            <a:r>
              <a:rPr lang="en-US" dirty="0"/>
              <a:t> The external source can contain the input data only (Data Driven Test) or includes the functions to execute as well, and thus you can create the actual flow in the external resource (Key Driven Test)</a:t>
            </a:r>
          </a:p>
        </p:txBody>
      </p:sp>
      <p:sp>
        <p:nvSpPr>
          <p:cNvPr id="5" name="Rectangle 4">
            <a:extLst>
              <a:ext uri="{FF2B5EF4-FFF2-40B4-BE49-F238E27FC236}">
                <a16:creationId xmlns:a16="http://schemas.microsoft.com/office/drawing/2014/main" id="{0846C511-DED7-4C58-96CE-3C400648DD92}"/>
              </a:ext>
            </a:extLst>
          </p:cNvPr>
          <p:cNvSpPr/>
          <p:nvPr/>
        </p:nvSpPr>
        <p:spPr>
          <a:xfrm>
            <a:off x="2739134" y="176629"/>
            <a:ext cx="671373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What Is Parameterization?</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38372499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normAutofit/>
          </a:bodyPr>
          <a:lstStyle/>
          <a:p>
            <a:pPr marL="342900" indent="-342900" algn="l">
              <a:buFont typeface="Arial" panose="020B0604020202020204" pitchFamily="34" charset="0"/>
              <a:buChar char="•"/>
            </a:pPr>
            <a:r>
              <a:rPr lang="en-US" dirty="0"/>
              <a:t> Parameterization enables us</a:t>
            </a:r>
          </a:p>
          <a:p>
            <a:pPr marL="800100" lvl="1" indent="-342900" algn="l">
              <a:buFont typeface="Arial" panose="020B0604020202020204" pitchFamily="34" charset="0"/>
              <a:buChar char="•"/>
            </a:pPr>
            <a:r>
              <a:rPr lang="en-US" dirty="0"/>
              <a:t>Run same test in a loop</a:t>
            </a:r>
          </a:p>
          <a:p>
            <a:pPr marL="800100" lvl="1" indent="-342900" algn="l">
              <a:buFont typeface="Arial" panose="020B0604020202020204" pitchFamily="34" charset="0"/>
              <a:buChar char="•"/>
            </a:pPr>
            <a:r>
              <a:rPr lang="en-US" dirty="0"/>
              <a:t>Run the same test with different sets of data</a:t>
            </a:r>
          </a:p>
          <a:p>
            <a:pPr marL="1257300" lvl="2" indent="-342900" algn="l">
              <a:buFont typeface="Arial" panose="020B0604020202020204" pitchFamily="34" charset="0"/>
              <a:buChar char="•"/>
            </a:pPr>
            <a:r>
              <a:rPr lang="en-US" dirty="0"/>
              <a:t>Using external data files</a:t>
            </a:r>
          </a:p>
          <a:p>
            <a:pPr marL="1257300" lvl="2" indent="-342900" algn="l">
              <a:buFont typeface="Arial" panose="020B0604020202020204" pitchFamily="34" charset="0"/>
              <a:buChar char="•"/>
            </a:pPr>
            <a:r>
              <a:rPr lang="en-US" dirty="0"/>
              <a:t>Control the test flow from external file</a:t>
            </a:r>
          </a:p>
          <a:p>
            <a:pPr marL="342900" indent="-342900" algn="l">
              <a:buFont typeface="Arial" panose="020B0604020202020204" pitchFamily="34" charset="0"/>
              <a:buChar char="•"/>
            </a:pPr>
            <a:r>
              <a:rPr lang="en-US" dirty="0"/>
              <a:t>Move data between steps and tests</a:t>
            </a:r>
          </a:p>
          <a:p>
            <a:pPr marL="800100" lvl="1" indent="-342900" algn="l">
              <a:buFont typeface="Arial" panose="020B0604020202020204" pitchFamily="34" charset="0"/>
              <a:buChar char="•"/>
            </a:pPr>
            <a:r>
              <a:rPr lang="en-US" dirty="0"/>
              <a:t>Write back to the external file for later use</a:t>
            </a:r>
          </a:p>
          <a:p>
            <a:pPr marL="342900" indent="-342900" algn="l">
              <a:buFont typeface="Arial" panose="020B0604020202020204" pitchFamily="34" charset="0"/>
              <a:buChar char="•"/>
            </a:pPr>
            <a:r>
              <a:rPr lang="en-US" dirty="0"/>
              <a:t>Control environment general data from external file</a:t>
            </a:r>
          </a:p>
          <a:p>
            <a:pPr marL="800100" lvl="1" indent="-342900" algn="l">
              <a:buFont typeface="Arial" panose="020B0604020202020204" pitchFamily="34" charset="0"/>
              <a:buChar char="•"/>
            </a:pPr>
            <a:r>
              <a:rPr lang="en-US" dirty="0"/>
              <a:t>URL</a:t>
            </a:r>
          </a:p>
          <a:p>
            <a:pPr marL="800100" lvl="1" indent="-342900" algn="l">
              <a:buFont typeface="Arial" panose="020B0604020202020204" pitchFamily="34" charset="0"/>
              <a:buChar char="•"/>
            </a:pPr>
            <a:r>
              <a:rPr lang="en-US" dirty="0"/>
              <a:t>User details</a:t>
            </a:r>
          </a:p>
          <a:p>
            <a:pPr marL="800100" lvl="1" indent="-342900" algn="l">
              <a:buFont typeface="Arial" panose="020B0604020202020204" pitchFamily="34" charset="0"/>
              <a:buChar char="•"/>
            </a:pPr>
            <a:r>
              <a:rPr lang="en-US" dirty="0"/>
              <a:t>DB details</a:t>
            </a:r>
          </a:p>
          <a:p>
            <a:pPr marL="800100" lvl="1" indent="-342900" algn="l">
              <a:buFont typeface="Arial" panose="020B0604020202020204" pitchFamily="34" charset="0"/>
              <a:buChar char="•"/>
            </a:pPr>
            <a:r>
              <a:rPr lang="en-US" dirty="0"/>
              <a:t>And more…</a:t>
            </a:r>
          </a:p>
        </p:txBody>
      </p:sp>
      <p:sp>
        <p:nvSpPr>
          <p:cNvPr id="5" name="Rectangle 4">
            <a:extLst>
              <a:ext uri="{FF2B5EF4-FFF2-40B4-BE49-F238E27FC236}">
                <a16:creationId xmlns:a16="http://schemas.microsoft.com/office/drawing/2014/main" id="{0846C511-DED7-4C58-96CE-3C400648DD92}"/>
              </a:ext>
            </a:extLst>
          </p:cNvPr>
          <p:cNvSpPr/>
          <p:nvPr/>
        </p:nvSpPr>
        <p:spPr>
          <a:xfrm>
            <a:off x="2739134" y="176629"/>
            <a:ext cx="671373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Parameterization Benefits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9618897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normAutofit/>
          </a:bodyPr>
          <a:lstStyle/>
          <a:p>
            <a:pPr marL="342900" indent="-342900" algn="l">
              <a:buFont typeface="Arial" panose="020B0604020202020204" pitchFamily="34" charset="0"/>
              <a:buChar char="•"/>
            </a:pPr>
            <a:r>
              <a:rPr lang="en-US" dirty="0"/>
              <a:t> Parameterization enables us</a:t>
            </a:r>
          </a:p>
          <a:p>
            <a:pPr marL="800100" lvl="1" indent="-342900" algn="l">
              <a:buFont typeface="Arial" panose="020B0604020202020204" pitchFamily="34" charset="0"/>
              <a:buChar char="•"/>
            </a:pPr>
            <a:r>
              <a:rPr lang="en-US" dirty="0"/>
              <a:t>Run same test in a loop</a:t>
            </a:r>
          </a:p>
          <a:p>
            <a:pPr marL="800100" lvl="1" indent="-342900" algn="l">
              <a:buFont typeface="Arial" panose="020B0604020202020204" pitchFamily="34" charset="0"/>
              <a:buChar char="•"/>
            </a:pPr>
            <a:r>
              <a:rPr lang="en-US" dirty="0"/>
              <a:t>Run the same test with different sets of data</a:t>
            </a:r>
          </a:p>
          <a:p>
            <a:pPr marL="1257300" lvl="2" indent="-342900" algn="l">
              <a:buFont typeface="Arial" panose="020B0604020202020204" pitchFamily="34" charset="0"/>
              <a:buChar char="•"/>
            </a:pPr>
            <a:r>
              <a:rPr lang="en-US" dirty="0"/>
              <a:t>Using external data files</a:t>
            </a:r>
          </a:p>
          <a:p>
            <a:pPr marL="1257300" lvl="2" indent="-342900" algn="l">
              <a:buFont typeface="Arial" panose="020B0604020202020204" pitchFamily="34" charset="0"/>
              <a:buChar char="•"/>
            </a:pPr>
            <a:r>
              <a:rPr lang="en-US" dirty="0"/>
              <a:t>Control the test flow from external file</a:t>
            </a:r>
          </a:p>
          <a:p>
            <a:pPr marL="342900" indent="-342900" algn="l">
              <a:buFont typeface="Arial" panose="020B0604020202020204" pitchFamily="34" charset="0"/>
              <a:buChar char="•"/>
            </a:pPr>
            <a:r>
              <a:rPr lang="en-US" dirty="0"/>
              <a:t>Move data between steps and tests</a:t>
            </a:r>
          </a:p>
          <a:p>
            <a:pPr marL="800100" lvl="1" indent="-342900" algn="l">
              <a:buFont typeface="Arial" panose="020B0604020202020204" pitchFamily="34" charset="0"/>
              <a:buChar char="•"/>
            </a:pPr>
            <a:r>
              <a:rPr lang="en-US" dirty="0"/>
              <a:t>Write back to the external file for later use</a:t>
            </a:r>
          </a:p>
          <a:p>
            <a:pPr marL="342900" indent="-342900" algn="l">
              <a:buFont typeface="Arial" panose="020B0604020202020204" pitchFamily="34" charset="0"/>
              <a:buChar char="•"/>
            </a:pPr>
            <a:r>
              <a:rPr lang="en-US" dirty="0"/>
              <a:t>Control environment general data from external file</a:t>
            </a:r>
          </a:p>
          <a:p>
            <a:pPr marL="800100" lvl="1" indent="-342900" algn="l">
              <a:buFont typeface="Arial" panose="020B0604020202020204" pitchFamily="34" charset="0"/>
              <a:buChar char="•"/>
            </a:pPr>
            <a:r>
              <a:rPr lang="en-US" dirty="0"/>
              <a:t>URL</a:t>
            </a:r>
          </a:p>
          <a:p>
            <a:pPr marL="800100" lvl="1" indent="-342900" algn="l">
              <a:buFont typeface="Arial" panose="020B0604020202020204" pitchFamily="34" charset="0"/>
              <a:buChar char="•"/>
            </a:pPr>
            <a:r>
              <a:rPr lang="en-US" dirty="0"/>
              <a:t>User details</a:t>
            </a:r>
          </a:p>
          <a:p>
            <a:pPr marL="800100" lvl="1" indent="-342900" algn="l">
              <a:buFont typeface="Arial" panose="020B0604020202020204" pitchFamily="34" charset="0"/>
              <a:buChar char="•"/>
            </a:pPr>
            <a:r>
              <a:rPr lang="en-US" dirty="0"/>
              <a:t>DB details</a:t>
            </a:r>
          </a:p>
          <a:p>
            <a:pPr marL="800100" lvl="1" indent="-342900" algn="l">
              <a:buFont typeface="Arial" panose="020B0604020202020204" pitchFamily="34" charset="0"/>
              <a:buChar char="•"/>
            </a:pPr>
            <a:r>
              <a:rPr lang="en-US" dirty="0"/>
              <a:t>And more…</a:t>
            </a:r>
          </a:p>
        </p:txBody>
      </p:sp>
      <p:sp>
        <p:nvSpPr>
          <p:cNvPr id="5" name="Rectangle 4">
            <a:extLst>
              <a:ext uri="{FF2B5EF4-FFF2-40B4-BE49-F238E27FC236}">
                <a16:creationId xmlns:a16="http://schemas.microsoft.com/office/drawing/2014/main" id="{0846C511-DED7-4C58-96CE-3C400648DD92}"/>
              </a:ext>
            </a:extLst>
          </p:cNvPr>
          <p:cNvSpPr/>
          <p:nvPr/>
        </p:nvSpPr>
        <p:spPr>
          <a:xfrm>
            <a:off x="2739134" y="176629"/>
            <a:ext cx="671373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Parameterization Benefits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33832487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normAutofit/>
          </a:bodyPr>
          <a:lstStyle/>
          <a:p>
            <a:pPr marL="342900" indent="-342900" algn="l">
              <a:buFont typeface="Arial" panose="020B0604020202020204" pitchFamily="34" charset="0"/>
              <a:buChar char="•"/>
            </a:pPr>
            <a:r>
              <a:rPr lang="en-US" dirty="0"/>
              <a:t>Create properties file</a:t>
            </a:r>
          </a:p>
          <a:p>
            <a:pPr marL="800100" lvl="1" indent="-342900" algn="l">
              <a:buFont typeface="Arial" panose="020B0604020202020204" pitchFamily="34" charset="0"/>
              <a:buChar char="•"/>
            </a:pPr>
            <a:r>
              <a:rPr lang="en-US" dirty="0"/>
              <a:t>Right click on your project root</a:t>
            </a:r>
          </a:p>
          <a:p>
            <a:pPr marL="800100" lvl="1" indent="-342900" algn="l">
              <a:buFont typeface="Arial" panose="020B0604020202020204" pitchFamily="34" charset="0"/>
              <a:buChar char="•"/>
            </a:pPr>
            <a:r>
              <a:rPr lang="en-US" dirty="0"/>
              <a:t>Select “New -&gt; File”</a:t>
            </a:r>
          </a:p>
          <a:p>
            <a:pPr marL="800100" lvl="1" indent="-342900" algn="l">
              <a:buFont typeface="Arial" panose="020B0604020202020204" pitchFamily="34" charset="0"/>
              <a:buChar char="•"/>
            </a:pPr>
            <a:r>
              <a:rPr lang="en-US" dirty="0"/>
              <a:t>Set it’s name (E.g. </a:t>
            </a:r>
            <a:r>
              <a:rPr lang="en-US" dirty="0" err="1"/>
              <a:t>env.properties</a:t>
            </a:r>
            <a:r>
              <a:rPr lang="en-US" dirty="0"/>
              <a:t>) and</a:t>
            </a:r>
          </a:p>
          <a:p>
            <a:pPr marL="342900" indent="-342900" algn="l">
              <a:buFont typeface="Arial" panose="020B0604020202020204" pitchFamily="34" charset="0"/>
              <a:buChar char="•"/>
            </a:pPr>
            <a:r>
              <a:rPr lang="en-US" dirty="0"/>
              <a:t>    	click “Finish”</a:t>
            </a:r>
          </a:p>
          <a:p>
            <a:pPr marL="342900" indent="-342900" algn="l">
              <a:buFont typeface="Arial" panose="020B0604020202020204" pitchFamily="34" charset="0"/>
              <a:buChar char="•"/>
            </a:pPr>
            <a:r>
              <a:rPr lang="en-US" dirty="0"/>
              <a:t>Write pairs of names and values:</a:t>
            </a:r>
          </a:p>
          <a:p>
            <a:pPr marL="800100" lvl="1" indent="-342900" algn="l">
              <a:buFont typeface="Arial" panose="020B0604020202020204" pitchFamily="34" charset="0"/>
              <a:buChar char="•"/>
            </a:pPr>
            <a:r>
              <a:rPr lang="en-US" dirty="0"/>
              <a:t>URL = https://www.google.com</a:t>
            </a:r>
          </a:p>
          <a:p>
            <a:pPr marL="800100" lvl="1" indent="-342900" algn="l">
              <a:buFont typeface="Arial" panose="020B0604020202020204" pitchFamily="34" charset="0"/>
              <a:buChar char="•"/>
            </a:pPr>
            <a:r>
              <a:rPr lang="en-US" dirty="0" err="1"/>
              <a:t>UserName</a:t>
            </a:r>
            <a:r>
              <a:rPr lang="en-US" dirty="0"/>
              <a:t> = Keren</a:t>
            </a:r>
          </a:p>
          <a:p>
            <a:pPr marL="342900" indent="-342900" algn="l">
              <a:buFont typeface="Arial" panose="020B0604020202020204" pitchFamily="34" charset="0"/>
              <a:buChar char="•"/>
            </a:pPr>
            <a:r>
              <a:rPr lang="en-US" dirty="0" err="1"/>
              <a:t>Etc</a:t>
            </a:r>
            <a:r>
              <a:rPr lang="en-US" dirty="0"/>
              <a:t>…</a:t>
            </a:r>
          </a:p>
        </p:txBody>
      </p:sp>
      <p:sp>
        <p:nvSpPr>
          <p:cNvPr id="5" name="Rectangle 4">
            <a:extLst>
              <a:ext uri="{FF2B5EF4-FFF2-40B4-BE49-F238E27FC236}">
                <a16:creationId xmlns:a16="http://schemas.microsoft.com/office/drawing/2014/main" id="{0846C511-DED7-4C58-96CE-3C400648DD92}"/>
              </a:ext>
            </a:extLst>
          </p:cNvPr>
          <p:cNvSpPr/>
          <p:nvPr/>
        </p:nvSpPr>
        <p:spPr>
          <a:xfrm>
            <a:off x="1087902" y="42250"/>
            <a:ext cx="1001619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Parameterization Process – Properties File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82D8C016-CA0C-45E9-9BC6-ADDBCD9268A8}"/>
              </a:ext>
            </a:extLst>
          </p:cNvPr>
          <p:cNvPicPr>
            <a:picLocks noChangeAspect="1"/>
          </p:cNvPicPr>
          <p:nvPr/>
        </p:nvPicPr>
        <p:blipFill>
          <a:blip r:embed="rId4"/>
          <a:stretch>
            <a:fillRect/>
          </a:stretch>
        </p:blipFill>
        <p:spPr>
          <a:xfrm>
            <a:off x="6344528" y="1509712"/>
            <a:ext cx="5752221" cy="3838575"/>
          </a:xfrm>
          <a:prstGeom prst="rect">
            <a:avLst/>
          </a:prstGeom>
        </p:spPr>
      </p:pic>
    </p:spTree>
    <p:extLst>
      <p:ext uri="{BB962C8B-B14F-4D97-AF65-F5344CB8AC3E}">
        <p14:creationId xmlns:p14="http://schemas.microsoft.com/office/powerpoint/2010/main" val="25498344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3999" y="1097280"/>
            <a:ext cx="10405403" cy="4937760"/>
          </a:xfrm>
        </p:spPr>
        <p:txBody>
          <a:bodyPr/>
          <a:lstStyle/>
          <a:p>
            <a:pPr marL="342900" indent="-342900" algn="l">
              <a:buFont typeface="Arial" panose="020B0604020202020204" pitchFamily="34" charset="0"/>
              <a:buChar char="•"/>
            </a:pPr>
            <a:r>
              <a:rPr lang="en-US" dirty="0"/>
              <a:t>Import </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Initiate the relevant objects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Load the file data into the “Properties” object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Retrieve parameter value</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Use the data</a:t>
            </a:r>
          </a:p>
        </p:txBody>
      </p:sp>
      <p:sp>
        <p:nvSpPr>
          <p:cNvPr id="5" name="Rectangle 4">
            <a:extLst>
              <a:ext uri="{FF2B5EF4-FFF2-40B4-BE49-F238E27FC236}">
                <a16:creationId xmlns:a16="http://schemas.microsoft.com/office/drawing/2014/main" id="{0846C511-DED7-4C58-96CE-3C400648DD92}"/>
              </a:ext>
            </a:extLst>
          </p:cNvPr>
          <p:cNvSpPr/>
          <p:nvPr/>
        </p:nvSpPr>
        <p:spPr>
          <a:xfrm>
            <a:off x="665490" y="98520"/>
            <a:ext cx="1086102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Parameterization Process – Reading Properties File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4AB20A12-E545-4E23-B775-4675C3818332}"/>
              </a:ext>
            </a:extLst>
          </p:cNvPr>
          <p:cNvPicPr>
            <a:picLocks noChangeAspect="1"/>
          </p:cNvPicPr>
          <p:nvPr/>
        </p:nvPicPr>
        <p:blipFill>
          <a:blip r:embed="rId4"/>
          <a:stretch>
            <a:fillRect/>
          </a:stretch>
        </p:blipFill>
        <p:spPr>
          <a:xfrm>
            <a:off x="1982518" y="1569815"/>
            <a:ext cx="3829050" cy="676275"/>
          </a:xfrm>
          <a:prstGeom prst="rect">
            <a:avLst/>
          </a:prstGeom>
        </p:spPr>
      </p:pic>
      <p:pic>
        <p:nvPicPr>
          <p:cNvPr id="9" name="Picture 8">
            <a:extLst>
              <a:ext uri="{FF2B5EF4-FFF2-40B4-BE49-F238E27FC236}">
                <a16:creationId xmlns:a16="http://schemas.microsoft.com/office/drawing/2014/main" id="{719CFADB-0C4D-42A4-8936-2A5CDA051DE7}"/>
              </a:ext>
            </a:extLst>
          </p:cNvPr>
          <p:cNvPicPr>
            <a:picLocks noChangeAspect="1"/>
          </p:cNvPicPr>
          <p:nvPr/>
        </p:nvPicPr>
        <p:blipFill>
          <a:blip r:embed="rId5"/>
          <a:stretch>
            <a:fillRect/>
          </a:stretch>
        </p:blipFill>
        <p:spPr>
          <a:xfrm>
            <a:off x="1966116" y="5636895"/>
            <a:ext cx="2028825" cy="247650"/>
          </a:xfrm>
          <a:prstGeom prst="rect">
            <a:avLst/>
          </a:prstGeom>
        </p:spPr>
      </p:pic>
      <p:pic>
        <p:nvPicPr>
          <p:cNvPr id="10" name="Picture 9">
            <a:extLst>
              <a:ext uri="{FF2B5EF4-FFF2-40B4-BE49-F238E27FC236}">
                <a16:creationId xmlns:a16="http://schemas.microsoft.com/office/drawing/2014/main" id="{45B7F85F-2A53-4D42-A808-4B59609806FE}"/>
              </a:ext>
            </a:extLst>
          </p:cNvPr>
          <p:cNvPicPr>
            <a:picLocks noChangeAspect="1"/>
          </p:cNvPicPr>
          <p:nvPr/>
        </p:nvPicPr>
        <p:blipFill>
          <a:blip r:embed="rId6"/>
          <a:stretch>
            <a:fillRect/>
          </a:stretch>
        </p:blipFill>
        <p:spPr>
          <a:xfrm>
            <a:off x="1982518" y="2892935"/>
            <a:ext cx="4886325" cy="466725"/>
          </a:xfrm>
          <a:prstGeom prst="rect">
            <a:avLst/>
          </a:prstGeom>
        </p:spPr>
      </p:pic>
      <p:pic>
        <p:nvPicPr>
          <p:cNvPr id="11" name="Picture 10">
            <a:extLst>
              <a:ext uri="{FF2B5EF4-FFF2-40B4-BE49-F238E27FC236}">
                <a16:creationId xmlns:a16="http://schemas.microsoft.com/office/drawing/2014/main" id="{C736C890-9CFC-4B5A-9F51-C20A341E8293}"/>
              </a:ext>
            </a:extLst>
          </p:cNvPr>
          <p:cNvPicPr>
            <a:picLocks noChangeAspect="1"/>
          </p:cNvPicPr>
          <p:nvPr/>
        </p:nvPicPr>
        <p:blipFill>
          <a:blip r:embed="rId7"/>
          <a:stretch>
            <a:fillRect/>
          </a:stretch>
        </p:blipFill>
        <p:spPr>
          <a:xfrm>
            <a:off x="1982518" y="3819892"/>
            <a:ext cx="5753100" cy="447675"/>
          </a:xfrm>
          <a:prstGeom prst="rect">
            <a:avLst/>
          </a:prstGeom>
        </p:spPr>
      </p:pic>
      <p:pic>
        <p:nvPicPr>
          <p:cNvPr id="12" name="Picture 11">
            <a:extLst>
              <a:ext uri="{FF2B5EF4-FFF2-40B4-BE49-F238E27FC236}">
                <a16:creationId xmlns:a16="http://schemas.microsoft.com/office/drawing/2014/main" id="{061DC3FA-3EDC-448A-A782-65D5BB690F4A}"/>
              </a:ext>
            </a:extLst>
          </p:cNvPr>
          <p:cNvPicPr>
            <a:picLocks noChangeAspect="1"/>
          </p:cNvPicPr>
          <p:nvPr/>
        </p:nvPicPr>
        <p:blipFill>
          <a:blip r:embed="rId8"/>
          <a:stretch>
            <a:fillRect/>
          </a:stretch>
        </p:blipFill>
        <p:spPr>
          <a:xfrm>
            <a:off x="1965832" y="4833168"/>
            <a:ext cx="5124450" cy="238125"/>
          </a:xfrm>
          <a:prstGeom prst="rect">
            <a:avLst/>
          </a:prstGeom>
        </p:spPr>
      </p:pic>
      <p:pic>
        <p:nvPicPr>
          <p:cNvPr id="13" name="Picture 12">
            <a:extLst>
              <a:ext uri="{FF2B5EF4-FFF2-40B4-BE49-F238E27FC236}">
                <a16:creationId xmlns:a16="http://schemas.microsoft.com/office/drawing/2014/main" id="{6EAB856F-B58B-4F89-8C1A-BFCC515734AD}"/>
              </a:ext>
            </a:extLst>
          </p:cNvPr>
          <p:cNvPicPr>
            <a:picLocks noChangeAspect="1"/>
          </p:cNvPicPr>
          <p:nvPr/>
        </p:nvPicPr>
        <p:blipFill>
          <a:blip r:embed="rId9"/>
          <a:stretch>
            <a:fillRect/>
          </a:stretch>
        </p:blipFill>
        <p:spPr>
          <a:xfrm>
            <a:off x="6825027" y="1065218"/>
            <a:ext cx="4570294" cy="1461135"/>
          </a:xfrm>
          <a:prstGeom prst="rect">
            <a:avLst/>
          </a:prstGeom>
        </p:spPr>
      </p:pic>
    </p:spTree>
    <p:extLst>
      <p:ext uri="{BB962C8B-B14F-4D97-AF65-F5344CB8AC3E}">
        <p14:creationId xmlns:p14="http://schemas.microsoft.com/office/powerpoint/2010/main" val="33498875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665490" y="98520"/>
            <a:ext cx="1086102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Parameterization Process – XML File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15" name="TextBox 14">
            <a:extLst>
              <a:ext uri="{FF2B5EF4-FFF2-40B4-BE49-F238E27FC236}">
                <a16:creationId xmlns:a16="http://schemas.microsoft.com/office/drawing/2014/main" id="{2454F83C-BEFC-41E6-91CC-FC5D5E73B960}"/>
              </a:ext>
            </a:extLst>
          </p:cNvPr>
          <p:cNvSpPr txBox="1"/>
          <p:nvPr/>
        </p:nvSpPr>
        <p:spPr>
          <a:xfrm>
            <a:off x="1322363" y="1237957"/>
            <a:ext cx="7825153" cy="1938992"/>
          </a:xfrm>
          <a:prstGeom prst="rect">
            <a:avLst/>
          </a:prstGeom>
          <a:noFill/>
        </p:spPr>
        <p:txBody>
          <a:bodyPr wrap="square">
            <a:spAutoFit/>
          </a:bodyPr>
          <a:lstStyle/>
          <a:p>
            <a:pPr marL="342900" indent="-342900">
              <a:buFont typeface="Arial" panose="020B0604020202020204" pitchFamily="34" charset="0"/>
              <a:buChar char="•"/>
            </a:pPr>
            <a:r>
              <a:rPr lang="en-US" sz="2000" dirty="0"/>
              <a:t>Create XML file</a:t>
            </a:r>
          </a:p>
          <a:p>
            <a:pPr marL="800100" lvl="1" indent="-342900">
              <a:buFont typeface="Arial" panose="020B0604020202020204" pitchFamily="34" charset="0"/>
              <a:buChar char="•"/>
            </a:pPr>
            <a:r>
              <a:rPr lang="en-US" sz="2000" dirty="0"/>
              <a:t>Right click on your project root</a:t>
            </a:r>
          </a:p>
          <a:p>
            <a:pPr marL="800100" lvl="1" indent="-342900">
              <a:buFont typeface="Arial" panose="020B0604020202020204" pitchFamily="34" charset="0"/>
              <a:buChar char="•"/>
            </a:pPr>
            <a:r>
              <a:rPr lang="en-US" sz="2000" dirty="0"/>
              <a:t>Select “New -&gt; Other -&gt; XML -&gt; XML File”</a:t>
            </a:r>
          </a:p>
          <a:p>
            <a:pPr marL="800100" lvl="1" indent="-342900">
              <a:buFont typeface="Arial" panose="020B0604020202020204" pitchFamily="34" charset="0"/>
              <a:buChar char="•"/>
            </a:pPr>
            <a:r>
              <a:rPr lang="en-US" sz="2000" dirty="0"/>
              <a:t>Set it’s name (E.g. Sanity)</a:t>
            </a:r>
          </a:p>
          <a:p>
            <a:pPr marL="800100" lvl="1" indent="-342900">
              <a:buFont typeface="Arial" panose="020B0604020202020204" pitchFamily="34" charset="0"/>
              <a:buChar char="•"/>
            </a:pPr>
            <a:r>
              <a:rPr lang="en-US" sz="2000" dirty="0"/>
              <a:t>click “Finish”</a:t>
            </a:r>
          </a:p>
          <a:p>
            <a:pPr marL="342900" indent="-342900">
              <a:buFont typeface="Arial" panose="020B0604020202020204" pitchFamily="34" charset="0"/>
              <a:buChar char="•"/>
            </a:pPr>
            <a:r>
              <a:rPr lang="en-US" sz="2000" dirty="0"/>
              <a:t>Set rows of data:</a:t>
            </a:r>
          </a:p>
        </p:txBody>
      </p:sp>
      <p:pic>
        <p:nvPicPr>
          <p:cNvPr id="19" name="Picture 18">
            <a:extLst>
              <a:ext uri="{FF2B5EF4-FFF2-40B4-BE49-F238E27FC236}">
                <a16:creationId xmlns:a16="http://schemas.microsoft.com/office/drawing/2014/main" id="{74DC03C9-5000-4C78-BC99-2BB0074D44D8}"/>
              </a:ext>
            </a:extLst>
          </p:cNvPr>
          <p:cNvPicPr>
            <a:picLocks noChangeAspect="1"/>
          </p:cNvPicPr>
          <p:nvPr/>
        </p:nvPicPr>
        <p:blipFill>
          <a:blip r:embed="rId4"/>
          <a:stretch>
            <a:fillRect/>
          </a:stretch>
        </p:blipFill>
        <p:spPr>
          <a:xfrm>
            <a:off x="1571112" y="3593128"/>
            <a:ext cx="6475608" cy="1804439"/>
          </a:xfrm>
          <a:prstGeom prst="rect">
            <a:avLst/>
          </a:prstGeom>
        </p:spPr>
      </p:pic>
    </p:spTree>
    <p:extLst>
      <p:ext uri="{BB962C8B-B14F-4D97-AF65-F5344CB8AC3E}">
        <p14:creationId xmlns:p14="http://schemas.microsoft.com/office/powerpoint/2010/main" val="203994911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665490" y="98520"/>
            <a:ext cx="1086102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Parameterization Process – XML File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15" name="TextBox 14">
            <a:extLst>
              <a:ext uri="{FF2B5EF4-FFF2-40B4-BE49-F238E27FC236}">
                <a16:creationId xmlns:a16="http://schemas.microsoft.com/office/drawing/2014/main" id="{2454F83C-BEFC-41E6-91CC-FC5D5E73B960}"/>
              </a:ext>
            </a:extLst>
          </p:cNvPr>
          <p:cNvSpPr txBox="1"/>
          <p:nvPr/>
        </p:nvSpPr>
        <p:spPr>
          <a:xfrm>
            <a:off x="1322363" y="1237957"/>
            <a:ext cx="9509760" cy="3785652"/>
          </a:xfrm>
          <a:prstGeom prst="rect">
            <a:avLst/>
          </a:prstGeom>
          <a:noFill/>
        </p:spPr>
        <p:txBody>
          <a:bodyPr wrap="square">
            <a:spAutoFit/>
          </a:bodyPr>
          <a:lstStyle/>
          <a:p>
            <a:pPr marL="342900" indent="-342900">
              <a:buFont typeface="Arial" panose="020B0604020202020204" pitchFamily="34" charset="0"/>
              <a:buChar char="•"/>
            </a:pPr>
            <a:r>
              <a:rPr lang="en-US" sz="2000" dirty="0"/>
              <a:t> Import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Initiate the relevant objects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r>
              <a:rPr lang="en-US" sz="2000" dirty="0"/>
              <a:t> </a:t>
            </a:r>
          </a:p>
          <a:p>
            <a:pPr marL="342900" indent="-342900">
              <a:buFont typeface="Arial" panose="020B0604020202020204" pitchFamily="34" charset="0"/>
              <a:buChar char="•"/>
            </a:pPr>
            <a:r>
              <a:rPr lang="en-US" sz="2000" dirty="0"/>
              <a:t>Load the file data into the “Document” object</a:t>
            </a:r>
          </a:p>
          <a:p>
            <a:pPr marL="342900" indent="-342900">
              <a:buFont typeface="Arial" panose="020B0604020202020204" pitchFamily="34" charset="0"/>
              <a:buChar char="•"/>
            </a:pPr>
            <a:endParaRPr lang="en-US" sz="2000" dirty="0"/>
          </a:p>
        </p:txBody>
      </p:sp>
      <p:pic>
        <p:nvPicPr>
          <p:cNvPr id="7" name="Picture 6">
            <a:extLst>
              <a:ext uri="{FF2B5EF4-FFF2-40B4-BE49-F238E27FC236}">
                <a16:creationId xmlns:a16="http://schemas.microsoft.com/office/drawing/2014/main" id="{94B6A0F6-FBAD-44BA-A483-C5642091512F}"/>
              </a:ext>
            </a:extLst>
          </p:cNvPr>
          <p:cNvPicPr>
            <a:picLocks noChangeAspect="1"/>
          </p:cNvPicPr>
          <p:nvPr/>
        </p:nvPicPr>
        <p:blipFill>
          <a:blip r:embed="rId4"/>
          <a:stretch>
            <a:fillRect/>
          </a:stretch>
        </p:blipFill>
        <p:spPr>
          <a:xfrm>
            <a:off x="1740624" y="1649763"/>
            <a:ext cx="5972175" cy="1371600"/>
          </a:xfrm>
          <a:prstGeom prst="rect">
            <a:avLst/>
          </a:prstGeom>
        </p:spPr>
      </p:pic>
      <p:pic>
        <p:nvPicPr>
          <p:cNvPr id="8" name="Picture 7">
            <a:extLst>
              <a:ext uri="{FF2B5EF4-FFF2-40B4-BE49-F238E27FC236}">
                <a16:creationId xmlns:a16="http://schemas.microsoft.com/office/drawing/2014/main" id="{645D7D0A-090A-4075-9600-F774A1F1F296}"/>
              </a:ext>
            </a:extLst>
          </p:cNvPr>
          <p:cNvPicPr>
            <a:picLocks noChangeAspect="1"/>
          </p:cNvPicPr>
          <p:nvPr/>
        </p:nvPicPr>
        <p:blipFill>
          <a:blip r:embed="rId5"/>
          <a:stretch>
            <a:fillRect/>
          </a:stretch>
        </p:blipFill>
        <p:spPr>
          <a:xfrm>
            <a:off x="1722725" y="3434889"/>
            <a:ext cx="8248650" cy="733425"/>
          </a:xfrm>
          <a:prstGeom prst="rect">
            <a:avLst/>
          </a:prstGeom>
        </p:spPr>
      </p:pic>
      <p:pic>
        <p:nvPicPr>
          <p:cNvPr id="9" name="Picture 8">
            <a:extLst>
              <a:ext uri="{FF2B5EF4-FFF2-40B4-BE49-F238E27FC236}">
                <a16:creationId xmlns:a16="http://schemas.microsoft.com/office/drawing/2014/main" id="{195CDA0D-4DAD-45C8-ABBD-E6B6B2BB397C}"/>
              </a:ext>
            </a:extLst>
          </p:cNvPr>
          <p:cNvPicPr>
            <a:picLocks noChangeAspect="1"/>
          </p:cNvPicPr>
          <p:nvPr/>
        </p:nvPicPr>
        <p:blipFill>
          <a:blip r:embed="rId6"/>
          <a:stretch>
            <a:fillRect/>
          </a:stretch>
        </p:blipFill>
        <p:spPr>
          <a:xfrm>
            <a:off x="1740624" y="4836728"/>
            <a:ext cx="4438650" cy="466725"/>
          </a:xfrm>
          <a:prstGeom prst="rect">
            <a:avLst/>
          </a:prstGeom>
        </p:spPr>
      </p:pic>
    </p:spTree>
    <p:extLst>
      <p:ext uri="{BB962C8B-B14F-4D97-AF65-F5344CB8AC3E}">
        <p14:creationId xmlns:p14="http://schemas.microsoft.com/office/powerpoint/2010/main" val="3735564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126536"/>
            <a:ext cx="943821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Test Automation Lifecycle – Detailed Design</a:t>
            </a: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graphicFrame>
        <p:nvGraphicFramePr>
          <p:cNvPr id="7" name="Diagram 6">
            <a:extLst>
              <a:ext uri="{FF2B5EF4-FFF2-40B4-BE49-F238E27FC236}">
                <a16:creationId xmlns:a16="http://schemas.microsoft.com/office/drawing/2014/main" id="{D6360B85-C18A-4E4A-A842-94107FD52784}"/>
              </a:ext>
            </a:extLst>
          </p:cNvPr>
          <p:cNvGraphicFramePr/>
          <p:nvPr>
            <p:extLst>
              <p:ext uri="{D42A27DB-BD31-4B8C-83A1-F6EECF244321}">
                <p14:modId xmlns:p14="http://schemas.microsoft.com/office/powerpoint/2010/main" val="3850722615"/>
              </p:ext>
            </p:extLst>
          </p:nvPr>
        </p:nvGraphicFramePr>
        <p:xfrm>
          <a:off x="7076050" y="3193367"/>
          <a:ext cx="3083950" cy="2944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74956AB8-AD2B-41C7-BC35-9397E5099974}"/>
              </a:ext>
            </a:extLst>
          </p:cNvPr>
          <p:cNvSpPr txBox="1"/>
          <p:nvPr/>
        </p:nvSpPr>
        <p:spPr>
          <a:xfrm>
            <a:off x="1241084" y="926750"/>
            <a:ext cx="8890781" cy="5632311"/>
          </a:xfrm>
          <a:prstGeom prst="rect">
            <a:avLst/>
          </a:prstGeom>
          <a:noFill/>
        </p:spPr>
        <p:txBody>
          <a:bodyPr wrap="square">
            <a:spAutoFit/>
          </a:bodyPr>
          <a:lstStyle/>
          <a:p>
            <a:r>
              <a:rPr lang="en-US" sz="2400" dirty="0"/>
              <a:t>In the detailed design document, we plan each automated test case in details:</a:t>
            </a:r>
          </a:p>
          <a:p>
            <a:pPr marL="285750" indent="-285750">
              <a:buFont typeface="Arial" panose="020B0604020202020204" pitchFamily="34" charset="0"/>
              <a:buChar char="•"/>
            </a:pPr>
            <a:r>
              <a:rPr lang="en-US" sz="2400" dirty="0"/>
              <a:t>Steps</a:t>
            </a:r>
          </a:p>
          <a:p>
            <a:pPr marL="285750" indent="-285750">
              <a:buFont typeface="Arial" panose="020B0604020202020204" pitchFamily="34" charset="0"/>
              <a:buChar char="•"/>
            </a:pPr>
            <a:r>
              <a:rPr lang="en-US" sz="2400" dirty="0"/>
              <a:t>Prerequisites</a:t>
            </a:r>
          </a:p>
          <a:p>
            <a:pPr marL="285750" indent="-285750">
              <a:buFont typeface="Arial" panose="020B0604020202020204" pitchFamily="34" charset="0"/>
              <a:buChar char="•"/>
            </a:pPr>
            <a:r>
              <a:rPr lang="en-US" sz="2400" dirty="0"/>
              <a:t>Initial and end conditions (Screen's state)</a:t>
            </a:r>
          </a:p>
          <a:p>
            <a:pPr marL="285750" indent="-285750">
              <a:buFont typeface="Arial" panose="020B0604020202020204" pitchFamily="34" charset="0"/>
              <a:buChar char="•"/>
            </a:pPr>
            <a:r>
              <a:rPr lang="en-US" sz="2400" dirty="0"/>
              <a:t>Script parameters</a:t>
            </a:r>
          </a:p>
          <a:p>
            <a:pPr marL="285750" indent="-285750">
              <a:buFont typeface="Arial" panose="020B0604020202020204" pitchFamily="34" charset="0"/>
              <a:buChar char="•"/>
            </a:pPr>
            <a:r>
              <a:rPr lang="en-US" sz="2400" dirty="0"/>
              <a:t>Data</a:t>
            </a:r>
          </a:p>
          <a:p>
            <a:pPr marL="742950" lvl="1" indent="-285750">
              <a:buFont typeface="Arial" panose="020B0604020202020204" pitchFamily="34" charset="0"/>
              <a:buChar char="•"/>
            </a:pPr>
            <a:r>
              <a:rPr lang="en-US" sz="2400" dirty="0"/>
              <a:t>Input data structure and content</a:t>
            </a:r>
          </a:p>
          <a:p>
            <a:pPr marL="285750" indent="-285750">
              <a:buFont typeface="Arial" panose="020B0604020202020204" pitchFamily="34" charset="0"/>
              <a:buChar char="•"/>
            </a:pPr>
            <a:r>
              <a:rPr lang="en-US" sz="2400" dirty="0"/>
              <a:t>Script dependencies</a:t>
            </a:r>
          </a:p>
          <a:p>
            <a:pPr marL="742950" lvl="1" indent="-285750">
              <a:buFont typeface="Arial" panose="020B0604020202020204" pitchFamily="34" charset="0"/>
              <a:buChar char="•"/>
            </a:pPr>
            <a:r>
              <a:rPr lang="en-US" sz="2400" dirty="0"/>
              <a:t>Input data from previous tests</a:t>
            </a:r>
          </a:p>
          <a:p>
            <a:pPr marL="742950" lvl="1" indent="-285750">
              <a:buFont typeface="Arial" panose="020B0604020202020204" pitchFamily="34" charset="0"/>
              <a:buChar char="•"/>
            </a:pPr>
            <a:r>
              <a:rPr lang="en-US" sz="2400" dirty="0"/>
              <a:t>Output data  to next tests</a:t>
            </a:r>
          </a:p>
          <a:p>
            <a:pPr marL="285750" indent="-285750">
              <a:buFont typeface="Arial" panose="020B0604020202020204" pitchFamily="34" charset="0"/>
              <a:buChar char="•"/>
            </a:pPr>
            <a:r>
              <a:rPr lang="en-US" sz="2400" dirty="0"/>
              <a:t>Script algorithm</a:t>
            </a:r>
          </a:p>
          <a:p>
            <a:pPr marL="742950" lvl="1" indent="-285750">
              <a:buFont typeface="Arial" panose="020B0604020202020204" pitchFamily="34" charset="0"/>
              <a:buChar char="•"/>
            </a:pPr>
            <a:r>
              <a:rPr lang="en-US" sz="2400" dirty="0"/>
              <a:t>Division to functions</a:t>
            </a:r>
          </a:p>
          <a:p>
            <a:endParaRPr lang="en-US" sz="2400" dirty="0"/>
          </a:p>
          <a:p>
            <a:endParaRPr lang="en-US" sz="2400" dirty="0"/>
          </a:p>
        </p:txBody>
      </p:sp>
    </p:spTree>
    <p:extLst>
      <p:ext uri="{BB962C8B-B14F-4D97-AF65-F5344CB8AC3E}">
        <p14:creationId xmlns:p14="http://schemas.microsoft.com/office/powerpoint/2010/main" val="28256455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665490" y="98520"/>
            <a:ext cx="1086102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Parameterization Process – reading XML File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15" name="TextBox 14">
            <a:extLst>
              <a:ext uri="{FF2B5EF4-FFF2-40B4-BE49-F238E27FC236}">
                <a16:creationId xmlns:a16="http://schemas.microsoft.com/office/drawing/2014/main" id="{2454F83C-BEFC-41E6-91CC-FC5D5E73B960}"/>
              </a:ext>
            </a:extLst>
          </p:cNvPr>
          <p:cNvSpPr txBox="1"/>
          <p:nvPr/>
        </p:nvSpPr>
        <p:spPr>
          <a:xfrm>
            <a:off x="1322363" y="1237957"/>
            <a:ext cx="9509760" cy="1631216"/>
          </a:xfrm>
          <a:prstGeom prst="rect">
            <a:avLst/>
          </a:prstGeom>
          <a:noFill/>
        </p:spPr>
        <p:txBody>
          <a:bodyPr wrap="square">
            <a:spAutoFit/>
          </a:bodyPr>
          <a:lstStyle/>
          <a:p>
            <a:pPr marL="342900" indent="-342900">
              <a:buFont typeface="Arial" panose="020B0604020202020204" pitchFamily="34" charset="0"/>
              <a:buChar char="•"/>
            </a:pPr>
            <a:r>
              <a:rPr lang="en-US" sz="2000" dirty="0"/>
              <a:t>  Retrieve parameter value</a:t>
            </a:r>
          </a:p>
          <a:p>
            <a:pPr marL="342900" indent="-342900">
              <a:buFont typeface="Arial" panose="020B0604020202020204" pitchFamily="34" charset="0"/>
              <a:buChar char="•"/>
            </a:pPr>
            <a:endParaRPr lang="en-US" sz="2000" dirty="0"/>
          </a:p>
          <a:p>
            <a:r>
              <a:rPr lang="en-US" sz="2000" dirty="0"/>
              <a:t> </a:t>
            </a:r>
          </a:p>
          <a:p>
            <a:pPr marL="342900" indent="-342900">
              <a:buFont typeface="Arial" panose="020B0604020202020204" pitchFamily="34" charset="0"/>
              <a:buChar char="•"/>
            </a:pPr>
            <a:r>
              <a:rPr lang="en-US" sz="2000" dirty="0"/>
              <a:t>Use the data</a:t>
            </a:r>
          </a:p>
          <a:p>
            <a:pPr marL="342900" indent="-342900">
              <a:buFont typeface="Arial" panose="020B0604020202020204" pitchFamily="34" charset="0"/>
              <a:buChar char="•"/>
            </a:pPr>
            <a:endParaRPr lang="en-US" sz="2000" dirty="0"/>
          </a:p>
        </p:txBody>
      </p:sp>
      <p:pic>
        <p:nvPicPr>
          <p:cNvPr id="10" name="Picture 9">
            <a:extLst>
              <a:ext uri="{FF2B5EF4-FFF2-40B4-BE49-F238E27FC236}">
                <a16:creationId xmlns:a16="http://schemas.microsoft.com/office/drawing/2014/main" id="{E700C21B-CD6A-421A-94E8-22B1236582D0}"/>
              </a:ext>
            </a:extLst>
          </p:cNvPr>
          <p:cNvPicPr>
            <a:picLocks noChangeAspect="1"/>
          </p:cNvPicPr>
          <p:nvPr/>
        </p:nvPicPr>
        <p:blipFill>
          <a:blip r:embed="rId4"/>
          <a:stretch>
            <a:fillRect/>
          </a:stretch>
        </p:blipFill>
        <p:spPr>
          <a:xfrm>
            <a:off x="1825900" y="1691421"/>
            <a:ext cx="7343775" cy="466725"/>
          </a:xfrm>
          <a:prstGeom prst="rect">
            <a:avLst/>
          </a:prstGeom>
        </p:spPr>
      </p:pic>
      <p:pic>
        <p:nvPicPr>
          <p:cNvPr id="11" name="Picture 10">
            <a:extLst>
              <a:ext uri="{FF2B5EF4-FFF2-40B4-BE49-F238E27FC236}">
                <a16:creationId xmlns:a16="http://schemas.microsoft.com/office/drawing/2014/main" id="{1E9C226D-796B-4D63-A64F-38844604EDE1}"/>
              </a:ext>
            </a:extLst>
          </p:cNvPr>
          <p:cNvPicPr>
            <a:picLocks noChangeAspect="1"/>
          </p:cNvPicPr>
          <p:nvPr/>
        </p:nvPicPr>
        <p:blipFill>
          <a:blip r:embed="rId5"/>
          <a:stretch>
            <a:fillRect/>
          </a:stretch>
        </p:blipFill>
        <p:spPr>
          <a:xfrm>
            <a:off x="1825900" y="2611610"/>
            <a:ext cx="9794014" cy="466725"/>
          </a:xfrm>
          <a:prstGeom prst="rect">
            <a:avLst/>
          </a:prstGeom>
        </p:spPr>
      </p:pic>
    </p:spTree>
    <p:extLst>
      <p:ext uri="{BB962C8B-B14F-4D97-AF65-F5344CB8AC3E}">
        <p14:creationId xmlns:p14="http://schemas.microsoft.com/office/powerpoint/2010/main" val="8868391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665490" y="98520"/>
            <a:ext cx="1086102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Parameterization Process – Iterating XML File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15" name="TextBox 14">
            <a:extLst>
              <a:ext uri="{FF2B5EF4-FFF2-40B4-BE49-F238E27FC236}">
                <a16:creationId xmlns:a16="http://schemas.microsoft.com/office/drawing/2014/main" id="{2454F83C-BEFC-41E6-91CC-FC5D5E73B960}"/>
              </a:ext>
            </a:extLst>
          </p:cNvPr>
          <p:cNvSpPr txBox="1"/>
          <p:nvPr/>
        </p:nvSpPr>
        <p:spPr>
          <a:xfrm>
            <a:off x="1322363" y="1237957"/>
            <a:ext cx="9509760" cy="2554545"/>
          </a:xfrm>
          <a:prstGeom prst="rect">
            <a:avLst/>
          </a:prstGeom>
          <a:noFill/>
        </p:spPr>
        <p:txBody>
          <a:bodyPr wrap="square">
            <a:spAutoFit/>
          </a:bodyPr>
          <a:lstStyle/>
          <a:p>
            <a:pPr marL="342900" indent="-342900">
              <a:buFont typeface="Arial" panose="020B0604020202020204" pitchFamily="34" charset="0"/>
              <a:buChar char="•"/>
            </a:pPr>
            <a:r>
              <a:rPr lang="en-US" sz="2000" dirty="0"/>
              <a:t>Import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Retrieve multiple nodes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Iterate nodes and retrieve it’s text and attributes value</a:t>
            </a:r>
          </a:p>
        </p:txBody>
      </p:sp>
      <p:pic>
        <p:nvPicPr>
          <p:cNvPr id="8" name="Picture 7">
            <a:extLst>
              <a:ext uri="{FF2B5EF4-FFF2-40B4-BE49-F238E27FC236}">
                <a16:creationId xmlns:a16="http://schemas.microsoft.com/office/drawing/2014/main" id="{20DF53D7-3CD5-4971-96DC-643A473F8213}"/>
              </a:ext>
            </a:extLst>
          </p:cNvPr>
          <p:cNvPicPr>
            <a:picLocks noChangeAspect="1"/>
          </p:cNvPicPr>
          <p:nvPr/>
        </p:nvPicPr>
        <p:blipFill>
          <a:blip r:embed="rId4"/>
          <a:stretch>
            <a:fillRect/>
          </a:stretch>
        </p:blipFill>
        <p:spPr>
          <a:xfrm>
            <a:off x="1722725" y="1663381"/>
            <a:ext cx="4743450" cy="704850"/>
          </a:xfrm>
          <a:prstGeom prst="rect">
            <a:avLst/>
          </a:prstGeom>
        </p:spPr>
      </p:pic>
      <p:pic>
        <p:nvPicPr>
          <p:cNvPr id="9" name="Picture 8">
            <a:extLst>
              <a:ext uri="{FF2B5EF4-FFF2-40B4-BE49-F238E27FC236}">
                <a16:creationId xmlns:a16="http://schemas.microsoft.com/office/drawing/2014/main" id="{D051EA28-4CE7-49DA-A7B5-98036E0CA227}"/>
              </a:ext>
            </a:extLst>
          </p:cNvPr>
          <p:cNvPicPr>
            <a:picLocks noChangeAspect="1"/>
          </p:cNvPicPr>
          <p:nvPr/>
        </p:nvPicPr>
        <p:blipFill>
          <a:blip r:embed="rId5"/>
          <a:stretch>
            <a:fillRect/>
          </a:stretch>
        </p:blipFill>
        <p:spPr>
          <a:xfrm>
            <a:off x="1722725" y="2824842"/>
            <a:ext cx="9815241" cy="485775"/>
          </a:xfrm>
          <a:prstGeom prst="rect">
            <a:avLst/>
          </a:prstGeom>
        </p:spPr>
      </p:pic>
      <p:pic>
        <p:nvPicPr>
          <p:cNvPr id="12" name="Picture 11">
            <a:extLst>
              <a:ext uri="{FF2B5EF4-FFF2-40B4-BE49-F238E27FC236}">
                <a16:creationId xmlns:a16="http://schemas.microsoft.com/office/drawing/2014/main" id="{B4B9A045-9671-49BA-BA2F-E27C0EA8E8E9}"/>
              </a:ext>
            </a:extLst>
          </p:cNvPr>
          <p:cNvPicPr>
            <a:picLocks noChangeAspect="1"/>
          </p:cNvPicPr>
          <p:nvPr/>
        </p:nvPicPr>
        <p:blipFill>
          <a:blip r:embed="rId6"/>
          <a:stretch>
            <a:fillRect/>
          </a:stretch>
        </p:blipFill>
        <p:spPr>
          <a:xfrm>
            <a:off x="1722725" y="3850887"/>
            <a:ext cx="9815241" cy="1600200"/>
          </a:xfrm>
          <a:prstGeom prst="rect">
            <a:avLst/>
          </a:prstGeom>
        </p:spPr>
      </p:pic>
    </p:spTree>
    <p:extLst>
      <p:ext uri="{BB962C8B-B14F-4D97-AF65-F5344CB8AC3E}">
        <p14:creationId xmlns:p14="http://schemas.microsoft.com/office/powerpoint/2010/main" val="37429925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665490" y="98520"/>
            <a:ext cx="1086102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Parameterization Process – Excel File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15" name="TextBox 14">
            <a:extLst>
              <a:ext uri="{FF2B5EF4-FFF2-40B4-BE49-F238E27FC236}">
                <a16:creationId xmlns:a16="http://schemas.microsoft.com/office/drawing/2014/main" id="{2454F83C-BEFC-41E6-91CC-FC5D5E73B960}"/>
              </a:ext>
            </a:extLst>
          </p:cNvPr>
          <p:cNvSpPr txBox="1"/>
          <p:nvPr/>
        </p:nvSpPr>
        <p:spPr>
          <a:xfrm>
            <a:off x="1322363" y="1237957"/>
            <a:ext cx="9509760" cy="2554545"/>
          </a:xfrm>
          <a:prstGeom prst="rect">
            <a:avLst/>
          </a:prstGeom>
          <a:noFill/>
        </p:spPr>
        <p:txBody>
          <a:bodyPr wrap="square">
            <a:spAutoFit/>
          </a:bodyPr>
          <a:lstStyle/>
          <a:p>
            <a:pPr marL="342900" indent="-342900">
              <a:buFont typeface="Arial" panose="020B0604020202020204" pitchFamily="34" charset="0"/>
              <a:buChar char="•"/>
            </a:pPr>
            <a:r>
              <a:rPr lang="en-US" sz="2000" dirty="0"/>
              <a:t>Create Excel file and locate it in the file system</a:t>
            </a:r>
          </a:p>
          <a:p>
            <a:pPr marL="342900" indent="-342900">
              <a:buFont typeface="Arial" panose="020B0604020202020204" pitchFamily="34" charset="0"/>
              <a:buChar char="•"/>
            </a:pPr>
            <a:r>
              <a:rPr lang="en-US" sz="2000" dirty="0"/>
              <a:t>Set headers and populate rows</a:t>
            </a:r>
          </a:p>
          <a:p>
            <a:pPr marL="342900" indent="-342900">
              <a:buFont typeface="Arial" panose="020B0604020202020204" pitchFamily="34" charset="0"/>
              <a:buChar char="•"/>
            </a:pPr>
            <a:r>
              <a:rPr lang="en-US" sz="2000" dirty="0"/>
              <a:t>Add external JARs to your project:</a:t>
            </a:r>
          </a:p>
          <a:p>
            <a:pPr marL="800100" lvl="1" indent="-342900">
              <a:buFont typeface="Arial" panose="020B0604020202020204" pitchFamily="34" charset="0"/>
              <a:buChar char="•"/>
            </a:pPr>
            <a:r>
              <a:rPr lang="en-US" sz="2000" dirty="0"/>
              <a:t>poi-3.10-FINAL-20140208.jar</a:t>
            </a:r>
          </a:p>
          <a:p>
            <a:pPr marL="800100" lvl="1" indent="-342900">
              <a:buFont typeface="Arial" panose="020B0604020202020204" pitchFamily="34" charset="0"/>
              <a:buChar char="•"/>
            </a:pPr>
            <a:r>
              <a:rPr lang="en-US" sz="2000" dirty="0"/>
              <a:t>poi-ooxml-3.10-FINAL-20140208.jar</a:t>
            </a:r>
          </a:p>
          <a:p>
            <a:pPr marL="800100" lvl="1" indent="-342900">
              <a:buFont typeface="Arial" panose="020B0604020202020204" pitchFamily="34" charset="0"/>
              <a:buChar char="•"/>
            </a:pPr>
            <a:r>
              <a:rPr lang="en-US" sz="2000" dirty="0"/>
              <a:t>poi-ooxml-schemas-3.10-FINAL-20140208.jar</a:t>
            </a:r>
          </a:p>
          <a:p>
            <a:pPr marL="800100" lvl="1" indent="-342900">
              <a:buFont typeface="Arial" panose="020B0604020202020204" pitchFamily="34" charset="0"/>
              <a:buChar char="•"/>
            </a:pPr>
            <a:r>
              <a:rPr lang="en-US" sz="2000" dirty="0"/>
              <a:t>xmlbeans-2.3.0.jar</a:t>
            </a:r>
          </a:p>
          <a:p>
            <a:pPr marL="800100" lvl="1" indent="-342900">
              <a:buFont typeface="Arial" panose="020B0604020202020204" pitchFamily="34" charset="0"/>
              <a:buChar char="•"/>
            </a:pPr>
            <a:r>
              <a:rPr lang="en-US" sz="2000" dirty="0"/>
              <a:t>dom4j-1.6.1.jar</a:t>
            </a:r>
          </a:p>
        </p:txBody>
      </p:sp>
      <p:pic>
        <p:nvPicPr>
          <p:cNvPr id="3" name="Picture 2">
            <a:extLst>
              <a:ext uri="{FF2B5EF4-FFF2-40B4-BE49-F238E27FC236}">
                <a16:creationId xmlns:a16="http://schemas.microsoft.com/office/drawing/2014/main" id="{57551592-9B41-4856-9DD9-B06ADFAA3C09}"/>
              </a:ext>
            </a:extLst>
          </p:cNvPr>
          <p:cNvPicPr>
            <a:picLocks noChangeAspect="1"/>
          </p:cNvPicPr>
          <p:nvPr/>
        </p:nvPicPr>
        <p:blipFill>
          <a:blip r:embed="rId4"/>
          <a:stretch>
            <a:fillRect/>
          </a:stretch>
        </p:blipFill>
        <p:spPr>
          <a:xfrm>
            <a:off x="2071515" y="4285608"/>
            <a:ext cx="3042578" cy="1571441"/>
          </a:xfrm>
          <a:prstGeom prst="rect">
            <a:avLst/>
          </a:prstGeom>
        </p:spPr>
      </p:pic>
    </p:spTree>
    <p:extLst>
      <p:ext uri="{BB962C8B-B14F-4D97-AF65-F5344CB8AC3E}">
        <p14:creationId xmlns:p14="http://schemas.microsoft.com/office/powerpoint/2010/main" val="33187321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665490" y="98520"/>
            <a:ext cx="1086102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Parameterization Process – Reading Excel File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15" name="TextBox 14">
            <a:extLst>
              <a:ext uri="{FF2B5EF4-FFF2-40B4-BE49-F238E27FC236}">
                <a16:creationId xmlns:a16="http://schemas.microsoft.com/office/drawing/2014/main" id="{2454F83C-BEFC-41E6-91CC-FC5D5E73B960}"/>
              </a:ext>
            </a:extLst>
          </p:cNvPr>
          <p:cNvSpPr txBox="1"/>
          <p:nvPr/>
        </p:nvSpPr>
        <p:spPr>
          <a:xfrm>
            <a:off x="1322363" y="1237957"/>
            <a:ext cx="9509760" cy="3785652"/>
          </a:xfrm>
          <a:prstGeom prst="rect">
            <a:avLst/>
          </a:prstGeom>
          <a:noFill/>
        </p:spPr>
        <p:txBody>
          <a:bodyPr wrap="square">
            <a:spAutoFit/>
          </a:bodyPr>
          <a:lstStyle/>
          <a:p>
            <a:pPr marL="342900" indent="-342900">
              <a:buFont typeface="Arial" panose="020B0604020202020204" pitchFamily="34" charset="0"/>
              <a:buChar char="•"/>
            </a:pPr>
            <a:r>
              <a:rPr lang="en-US" sz="2000" dirty="0"/>
              <a:t> Import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a:t>
            </a:r>
          </a:p>
          <a:p>
            <a:pPr marL="342900" indent="-342900">
              <a:buFont typeface="Arial" panose="020B0604020202020204" pitchFamily="34" charset="0"/>
              <a:buChar char="•"/>
            </a:pPr>
            <a:r>
              <a:rPr lang="en-US" sz="2000" dirty="0"/>
              <a:t>Load Excel file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r>
              <a:rPr lang="en-US" sz="2000" dirty="0"/>
              <a:t> </a:t>
            </a:r>
          </a:p>
          <a:p>
            <a:pPr marL="342900" indent="-342900">
              <a:buFont typeface="Arial" panose="020B0604020202020204" pitchFamily="34" charset="0"/>
              <a:buChar char="•"/>
            </a:pPr>
            <a:r>
              <a:rPr lang="en-US" sz="2000" dirty="0"/>
              <a:t>Get sheet</a:t>
            </a:r>
          </a:p>
          <a:p>
            <a:pPr marL="342900" indent="-342900">
              <a:buFont typeface="Arial" panose="020B0604020202020204" pitchFamily="34" charset="0"/>
              <a:buChar char="•"/>
            </a:pPr>
            <a:endParaRPr lang="en-US" sz="2000" dirty="0"/>
          </a:p>
          <a:p>
            <a:endParaRPr lang="en-US" sz="2000" dirty="0"/>
          </a:p>
          <a:p>
            <a:pPr marL="342900" indent="-342900">
              <a:buFont typeface="Arial" panose="020B0604020202020204" pitchFamily="34" charset="0"/>
              <a:buChar char="•"/>
            </a:pPr>
            <a:r>
              <a:rPr lang="en-US" sz="2000" dirty="0"/>
              <a:t>Get cell value</a:t>
            </a:r>
          </a:p>
        </p:txBody>
      </p:sp>
      <p:pic>
        <p:nvPicPr>
          <p:cNvPr id="7" name="Picture 6">
            <a:extLst>
              <a:ext uri="{FF2B5EF4-FFF2-40B4-BE49-F238E27FC236}">
                <a16:creationId xmlns:a16="http://schemas.microsoft.com/office/drawing/2014/main" id="{1783BE58-EE23-4B6F-BF9F-86022147DE94}"/>
              </a:ext>
            </a:extLst>
          </p:cNvPr>
          <p:cNvPicPr>
            <a:picLocks noChangeAspect="1"/>
          </p:cNvPicPr>
          <p:nvPr/>
        </p:nvPicPr>
        <p:blipFill>
          <a:blip r:embed="rId4"/>
          <a:stretch>
            <a:fillRect/>
          </a:stretch>
        </p:blipFill>
        <p:spPr>
          <a:xfrm>
            <a:off x="1722725" y="1576204"/>
            <a:ext cx="6381750" cy="923925"/>
          </a:xfrm>
          <a:prstGeom prst="rect">
            <a:avLst/>
          </a:prstGeom>
        </p:spPr>
      </p:pic>
      <p:pic>
        <p:nvPicPr>
          <p:cNvPr id="8" name="Picture 7">
            <a:extLst>
              <a:ext uri="{FF2B5EF4-FFF2-40B4-BE49-F238E27FC236}">
                <a16:creationId xmlns:a16="http://schemas.microsoft.com/office/drawing/2014/main" id="{F3ADF6DF-B6AC-4755-8167-C8F0797AFA20}"/>
              </a:ext>
            </a:extLst>
          </p:cNvPr>
          <p:cNvPicPr>
            <a:picLocks noChangeAspect="1"/>
          </p:cNvPicPr>
          <p:nvPr/>
        </p:nvPicPr>
        <p:blipFill>
          <a:blip r:embed="rId5"/>
          <a:stretch>
            <a:fillRect/>
          </a:stretch>
        </p:blipFill>
        <p:spPr>
          <a:xfrm>
            <a:off x="1722725" y="2957691"/>
            <a:ext cx="9811024" cy="676275"/>
          </a:xfrm>
          <a:prstGeom prst="rect">
            <a:avLst/>
          </a:prstGeom>
        </p:spPr>
      </p:pic>
      <p:pic>
        <p:nvPicPr>
          <p:cNvPr id="9" name="Picture 8">
            <a:extLst>
              <a:ext uri="{FF2B5EF4-FFF2-40B4-BE49-F238E27FC236}">
                <a16:creationId xmlns:a16="http://schemas.microsoft.com/office/drawing/2014/main" id="{5024DF3A-E608-4CA0-BFD9-15DA45687649}"/>
              </a:ext>
            </a:extLst>
          </p:cNvPr>
          <p:cNvPicPr>
            <a:picLocks noChangeAspect="1"/>
          </p:cNvPicPr>
          <p:nvPr/>
        </p:nvPicPr>
        <p:blipFill>
          <a:blip r:embed="rId6"/>
          <a:stretch>
            <a:fillRect/>
          </a:stretch>
        </p:blipFill>
        <p:spPr>
          <a:xfrm>
            <a:off x="1722725" y="4132115"/>
            <a:ext cx="4610100" cy="247650"/>
          </a:xfrm>
          <a:prstGeom prst="rect">
            <a:avLst/>
          </a:prstGeom>
        </p:spPr>
      </p:pic>
      <p:pic>
        <p:nvPicPr>
          <p:cNvPr id="10" name="Picture 9">
            <a:extLst>
              <a:ext uri="{FF2B5EF4-FFF2-40B4-BE49-F238E27FC236}">
                <a16:creationId xmlns:a16="http://schemas.microsoft.com/office/drawing/2014/main" id="{955350E7-C307-462E-A60B-3F0453350535}"/>
              </a:ext>
            </a:extLst>
          </p:cNvPr>
          <p:cNvPicPr>
            <a:picLocks noChangeAspect="1"/>
          </p:cNvPicPr>
          <p:nvPr/>
        </p:nvPicPr>
        <p:blipFill>
          <a:blip r:embed="rId7"/>
          <a:stretch>
            <a:fillRect/>
          </a:stretch>
        </p:blipFill>
        <p:spPr>
          <a:xfrm>
            <a:off x="1722725" y="5054597"/>
            <a:ext cx="6991350" cy="257175"/>
          </a:xfrm>
          <a:prstGeom prst="rect">
            <a:avLst/>
          </a:prstGeom>
        </p:spPr>
      </p:pic>
    </p:spTree>
    <p:extLst>
      <p:ext uri="{BB962C8B-B14F-4D97-AF65-F5344CB8AC3E}">
        <p14:creationId xmlns:p14="http://schemas.microsoft.com/office/powerpoint/2010/main" val="13364831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665490" y="98520"/>
            <a:ext cx="1086102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Parameterization Process – Iterating Excel File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15" name="TextBox 14">
            <a:extLst>
              <a:ext uri="{FF2B5EF4-FFF2-40B4-BE49-F238E27FC236}">
                <a16:creationId xmlns:a16="http://schemas.microsoft.com/office/drawing/2014/main" id="{2454F83C-BEFC-41E6-91CC-FC5D5E73B960}"/>
              </a:ext>
            </a:extLst>
          </p:cNvPr>
          <p:cNvSpPr txBox="1"/>
          <p:nvPr/>
        </p:nvSpPr>
        <p:spPr>
          <a:xfrm>
            <a:off x="1322363" y="1237957"/>
            <a:ext cx="9509760" cy="707886"/>
          </a:xfrm>
          <a:prstGeom prst="rect">
            <a:avLst/>
          </a:prstGeom>
          <a:noFill/>
        </p:spPr>
        <p:txBody>
          <a:bodyPr wrap="square">
            <a:spAutoFit/>
          </a:bodyPr>
          <a:lstStyle/>
          <a:p>
            <a:pPr marL="342900" indent="-342900">
              <a:buFont typeface="Arial" panose="020B0604020202020204" pitchFamily="34" charset="0"/>
              <a:buChar char="•"/>
            </a:pPr>
            <a:r>
              <a:rPr lang="en-US" sz="2000" dirty="0"/>
              <a:t>Iterate rows</a:t>
            </a:r>
          </a:p>
          <a:p>
            <a:pPr marL="342900" indent="-342900">
              <a:buFont typeface="Arial" panose="020B0604020202020204" pitchFamily="34" charset="0"/>
              <a:buChar char="•"/>
            </a:pPr>
            <a:endParaRPr lang="en-US" sz="2000" dirty="0"/>
          </a:p>
        </p:txBody>
      </p:sp>
      <p:pic>
        <p:nvPicPr>
          <p:cNvPr id="11" name="Picture 10">
            <a:extLst>
              <a:ext uri="{FF2B5EF4-FFF2-40B4-BE49-F238E27FC236}">
                <a16:creationId xmlns:a16="http://schemas.microsoft.com/office/drawing/2014/main" id="{5956B234-0B96-4D70-8BDA-E799F0CB9C3A}"/>
              </a:ext>
            </a:extLst>
          </p:cNvPr>
          <p:cNvPicPr>
            <a:picLocks noChangeAspect="1"/>
          </p:cNvPicPr>
          <p:nvPr/>
        </p:nvPicPr>
        <p:blipFill>
          <a:blip r:embed="rId4"/>
          <a:stretch>
            <a:fillRect/>
          </a:stretch>
        </p:blipFill>
        <p:spPr>
          <a:xfrm>
            <a:off x="1583161" y="1945843"/>
            <a:ext cx="6591300" cy="1152525"/>
          </a:xfrm>
          <a:prstGeom prst="rect">
            <a:avLst/>
          </a:prstGeom>
        </p:spPr>
      </p:pic>
    </p:spTree>
    <p:extLst>
      <p:ext uri="{BB962C8B-B14F-4D97-AF65-F5344CB8AC3E}">
        <p14:creationId xmlns:p14="http://schemas.microsoft.com/office/powerpoint/2010/main" val="30433908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665490" y="98520"/>
            <a:ext cx="1086102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Parameterization Process – Writing to Excel File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11" name="Picture 10">
            <a:extLst>
              <a:ext uri="{FF2B5EF4-FFF2-40B4-BE49-F238E27FC236}">
                <a16:creationId xmlns:a16="http://schemas.microsoft.com/office/drawing/2014/main" id="{44F758AA-E64F-4690-973B-9D56E4010DC4}"/>
              </a:ext>
            </a:extLst>
          </p:cNvPr>
          <p:cNvPicPr>
            <a:picLocks noChangeAspect="1"/>
          </p:cNvPicPr>
          <p:nvPr/>
        </p:nvPicPr>
        <p:blipFill>
          <a:blip r:embed="rId4"/>
          <a:stretch>
            <a:fillRect/>
          </a:stretch>
        </p:blipFill>
        <p:spPr>
          <a:xfrm>
            <a:off x="1220727" y="978578"/>
            <a:ext cx="9467850" cy="4362450"/>
          </a:xfrm>
          <a:prstGeom prst="rect">
            <a:avLst/>
          </a:prstGeom>
        </p:spPr>
      </p:pic>
    </p:spTree>
    <p:extLst>
      <p:ext uri="{BB962C8B-B14F-4D97-AF65-F5344CB8AC3E}">
        <p14:creationId xmlns:p14="http://schemas.microsoft.com/office/powerpoint/2010/main" val="36028820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2208555"/>
            <a:ext cx="9438216" cy="1975926"/>
          </a:xfrm>
          <a:prstGeom prst="rect">
            <a:avLst/>
          </a:prstGeom>
        </p:spPr>
        <p:txBody>
          <a:bodyPr wrap="square">
            <a:spAutoFit/>
          </a:bodyPr>
          <a:lstStyle/>
          <a:p>
            <a:pPr algn="ctr">
              <a:lnSpc>
                <a:spcPct val="90000"/>
              </a:lnSpc>
              <a:spcBef>
                <a:spcPct val="0"/>
              </a:spcBef>
              <a:defRPr/>
            </a:pPr>
            <a:r>
              <a:rPr lang="en-US" sz="9600" dirty="0"/>
              <a:t>Exercise!</a:t>
            </a:r>
            <a:endParaRPr lang="en-US" sz="4000" b="1" dirty="0">
              <a:solidFill>
                <a:srgbClr val="002060"/>
              </a:solidFill>
              <a:latin typeface="Lava Std"/>
            </a:endParaRPr>
          </a:p>
          <a:p>
            <a:pPr algn="ctr">
              <a:lnSpc>
                <a:spcPct val="90000"/>
              </a:lnSpc>
              <a:spcBef>
                <a:spcPct val="0"/>
              </a:spcBef>
              <a:defRPr/>
            </a:pPr>
            <a:endParaRPr lang="en-US" sz="4000" b="1" dirty="0">
              <a:solidFill>
                <a:srgbClr val="002060"/>
              </a:solidFill>
              <a:latin typeface="Lava Std"/>
            </a:endParaRP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Tree>
    <p:extLst>
      <p:ext uri="{BB962C8B-B14F-4D97-AF65-F5344CB8AC3E}">
        <p14:creationId xmlns:p14="http://schemas.microsoft.com/office/powerpoint/2010/main" val="89310231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3332DF3F-3225-4B64-B4B6-7FA27EF51FF7}"/>
              </a:ext>
            </a:extLst>
          </p:cNvPr>
          <p:cNvSpPr/>
          <p:nvPr/>
        </p:nvSpPr>
        <p:spPr>
          <a:xfrm>
            <a:off x="159433" y="1720840"/>
            <a:ext cx="11873133" cy="1200329"/>
          </a:xfrm>
          <a:prstGeom prst="rect">
            <a:avLst/>
          </a:prstGeom>
        </p:spPr>
        <p:txBody>
          <a:bodyPr wrap="square">
            <a:spAutoFit/>
          </a:bodyPr>
          <a:lstStyle/>
          <a:p>
            <a:pPr algn="ctr">
              <a:lnSpc>
                <a:spcPct val="90000"/>
              </a:lnSpc>
              <a:spcBef>
                <a:spcPct val="0"/>
              </a:spcBef>
              <a:defRPr/>
            </a:pPr>
            <a:r>
              <a:rPr lang="en-US" sz="8000" b="1" dirty="0">
                <a:solidFill>
                  <a:srgbClr val="002060"/>
                </a:solidFill>
                <a:latin typeface="Lava Std"/>
              </a:rPr>
              <a:t>Managing Test Objects</a:t>
            </a:r>
            <a:endParaRPr lang="he-IL" sz="8000" b="1" dirty="0">
              <a:solidFill>
                <a:srgbClr val="002060"/>
              </a:solidFill>
              <a:latin typeface="Lava Std"/>
            </a:endParaRPr>
          </a:p>
        </p:txBody>
      </p:sp>
      <p:pic>
        <p:nvPicPr>
          <p:cNvPr id="6" name="Picture 5">
            <a:extLst>
              <a:ext uri="{FF2B5EF4-FFF2-40B4-BE49-F238E27FC236}">
                <a16:creationId xmlns:a16="http://schemas.microsoft.com/office/drawing/2014/main" id="{948926A2-EDEA-4F79-9B44-BFFB8ED19ED5}"/>
              </a:ext>
            </a:extLst>
          </p:cNvPr>
          <p:cNvPicPr>
            <a:picLocks noChangeAspect="1"/>
          </p:cNvPicPr>
          <p:nvPr/>
        </p:nvPicPr>
        <p:blipFill>
          <a:blip r:embed="rId3"/>
          <a:stretch>
            <a:fillRect/>
          </a:stretch>
        </p:blipFill>
        <p:spPr>
          <a:xfrm>
            <a:off x="1874567" y="6258000"/>
            <a:ext cx="761905" cy="600000"/>
          </a:xfrm>
          <a:prstGeom prst="rect">
            <a:avLst/>
          </a:prstGeom>
        </p:spPr>
      </p:pic>
    </p:spTree>
    <p:extLst>
      <p:ext uri="{BB962C8B-B14F-4D97-AF65-F5344CB8AC3E}">
        <p14:creationId xmlns:p14="http://schemas.microsoft.com/office/powerpoint/2010/main" val="14250612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 Why test objects needs to be managed?</a:t>
            </a:r>
          </a:p>
          <a:p>
            <a:pPr marL="342900" indent="-342900" algn="l">
              <a:buFont typeface="Arial" panose="020B0604020202020204" pitchFamily="34" charset="0"/>
              <a:buChar char="•"/>
            </a:pPr>
            <a:r>
              <a:rPr lang="en-US" dirty="0"/>
              <a:t> Ways to manage test objects</a:t>
            </a:r>
          </a:p>
          <a:p>
            <a:pPr marL="800100" lvl="1" indent="-342900" algn="l">
              <a:buFont typeface="Arial" panose="020B0604020202020204" pitchFamily="34" charset="0"/>
              <a:buChar char="•"/>
            </a:pPr>
            <a:r>
              <a:rPr lang="en-US" dirty="0"/>
              <a:t>External file</a:t>
            </a:r>
          </a:p>
          <a:p>
            <a:pPr marL="1257300" lvl="2" indent="-342900" algn="l">
              <a:buFont typeface="Arial" panose="020B0604020202020204" pitchFamily="34" charset="0"/>
              <a:buChar char="•"/>
            </a:pPr>
            <a:r>
              <a:rPr lang="en-US" dirty="0"/>
              <a:t>Properties file</a:t>
            </a:r>
          </a:p>
          <a:p>
            <a:pPr marL="1257300" lvl="2" indent="-342900" algn="l">
              <a:buFont typeface="Arial" panose="020B0604020202020204" pitchFamily="34" charset="0"/>
              <a:buChar char="•"/>
            </a:pPr>
            <a:r>
              <a:rPr lang="en-US" dirty="0"/>
              <a:t>XML file</a:t>
            </a:r>
          </a:p>
          <a:p>
            <a:pPr marL="342900" indent="-342900" algn="l">
              <a:buFont typeface="Arial" panose="020B0604020202020204" pitchFamily="34" charset="0"/>
              <a:buChar char="•"/>
            </a:pPr>
            <a:r>
              <a:rPr lang="en-US" dirty="0"/>
              <a:t> Page object design pattern</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Objectives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394243585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algn="l"/>
            <a:r>
              <a:rPr lang="en-US" dirty="0"/>
              <a:t>When using web elements in our tests we use various types of locators, which uses DOM hierarchy and elements properties to uniquely identify the elements</a:t>
            </a:r>
          </a:p>
          <a:p>
            <a:pPr algn="l"/>
            <a:r>
              <a:rPr lang="en-US" dirty="0"/>
              <a:t>We may need to change element locator in case our locator is no longer valid in a new version. That can happen due to hierarchy or properties values changes</a:t>
            </a:r>
          </a:p>
        </p:txBody>
      </p:sp>
      <p:sp>
        <p:nvSpPr>
          <p:cNvPr id="5" name="Rectangle 4">
            <a:extLst>
              <a:ext uri="{FF2B5EF4-FFF2-40B4-BE49-F238E27FC236}">
                <a16:creationId xmlns:a16="http://schemas.microsoft.com/office/drawing/2014/main" id="{0846C511-DED7-4C58-96CE-3C400648DD92}"/>
              </a:ext>
            </a:extLst>
          </p:cNvPr>
          <p:cNvSpPr/>
          <p:nvPr/>
        </p:nvSpPr>
        <p:spPr>
          <a:xfrm>
            <a:off x="1397390" y="225866"/>
            <a:ext cx="939721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Why test objects needs to be managed?</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1901603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126536"/>
            <a:ext cx="943821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Test Automation Lifecycle – Scrips Creation</a:t>
            </a: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graphicFrame>
        <p:nvGraphicFramePr>
          <p:cNvPr id="7" name="Diagram 6">
            <a:extLst>
              <a:ext uri="{FF2B5EF4-FFF2-40B4-BE49-F238E27FC236}">
                <a16:creationId xmlns:a16="http://schemas.microsoft.com/office/drawing/2014/main" id="{D6360B85-C18A-4E4A-A842-94107FD52784}"/>
              </a:ext>
            </a:extLst>
          </p:cNvPr>
          <p:cNvGraphicFramePr/>
          <p:nvPr>
            <p:extLst>
              <p:ext uri="{D42A27DB-BD31-4B8C-83A1-F6EECF244321}">
                <p14:modId xmlns:p14="http://schemas.microsoft.com/office/powerpoint/2010/main" val="1050300503"/>
              </p:ext>
            </p:extLst>
          </p:nvPr>
        </p:nvGraphicFramePr>
        <p:xfrm>
          <a:off x="7076050" y="3193367"/>
          <a:ext cx="3083950" cy="2944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74956AB8-AD2B-41C7-BC35-9397E5099974}"/>
              </a:ext>
            </a:extLst>
          </p:cNvPr>
          <p:cNvSpPr txBox="1"/>
          <p:nvPr/>
        </p:nvSpPr>
        <p:spPr>
          <a:xfrm>
            <a:off x="1004564" y="926750"/>
            <a:ext cx="8890781" cy="5632311"/>
          </a:xfrm>
          <a:prstGeom prst="rect">
            <a:avLst/>
          </a:prstGeom>
          <a:noFill/>
        </p:spPr>
        <p:txBody>
          <a:bodyPr wrap="square">
            <a:spAutoFit/>
          </a:bodyPr>
          <a:lstStyle/>
          <a:p>
            <a:pPr lvl="1"/>
            <a:r>
              <a:rPr lang="en-US" sz="2400" dirty="0"/>
              <a:t>In order to create solid reliable scripts our scripts should consist of the following:</a:t>
            </a:r>
          </a:p>
          <a:p>
            <a:pPr marL="742950" lvl="1" indent="-285750">
              <a:buFont typeface="Arial" panose="020B0604020202020204" pitchFamily="34" charset="0"/>
              <a:buChar char="•"/>
            </a:pPr>
            <a:r>
              <a:rPr lang="en-US" sz="2400" dirty="0"/>
              <a:t>Record or write your script</a:t>
            </a:r>
          </a:p>
          <a:p>
            <a:pPr marL="742950" lvl="1" indent="-285750">
              <a:buFont typeface="Arial" panose="020B0604020202020204" pitchFamily="34" charset="0"/>
              <a:buChar char="•"/>
            </a:pPr>
            <a:r>
              <a:rPr lang="en-US" sz="2400" dirty="0"/>
              <a:t>Add synchronization points</a:t>
            </a:r>
          </a:p>
          <a:p>
            <a:pPr marL="742950" lvl="1" indent="-285750">
              <a:buFont typeface="Arial" panose="020B0604020202020204" pitchFamily="34" charset="0"/>
              <a:buChar char="•"/>
            </a:pPr>
            <a:r>
              <a:rPr lang="en-US" sz="2400" dirty="0"/>
              <a:t>Add verification points</a:t>
            </a:r>
          </a:p>
          <a:p>
            <a:pPr marL="742950" lvl="1" indent="-285750">
              <a:buFont typeface="Arial" panose="020B0604020202020204" pitchFamily="34" charset="0"/>
              <a:buChar char="•"/>
            </a:pPr>
            <a:r>
              <a:rPr lang="en-US" sz="2400" dirty="0"/>
              <a:t>Data drive your script</a:t>
            </a:r>
          </a:p>
          <a:p>
            <a:pPr marL="742950" lvl="1" indent="-285750">
              <a:buFont typeface="Arial" panose="020B0604020202020204" pitchFamily="34" charset="0"/>
              <a:buChar char="•"/>
            </a:pPr>
            <a:r>
              <a:rPr lang="en-US" sz="2400" dirty="0"/>
              <a:t>Error handling mechanism</a:t>
            </a:r>
          </a:p>
          <a:p>
            <a:pPr marL="742950" lvl="1" indent="-285750">
              <a:buFont typeface="Arial" panose="020B0604020202020204" pitchFamily="34" charset="0"/>
              <a:buChar char="•"/>
            </a:pPr>
            <a:r>
              <a:rPr lang="en-US" sz="2400" dirty="0"/>
              <a:t>Reporting mechanism</a:t>
            </a:r>
          </a:p>
          <a:p>
            <a:pPr marL="742950" lvl="1" indent="-285750">
              <a:buFont typeface="Arial" panose="020B0604020202020204" pitchFamily="34" charset="0"/>
              <a:buChar char="•"/>
            </a:pPr>
            <a:r>
              <a:rPr lang="en-US" sz="2400" dirty="0"/>
              <a:t>Use</a:t>
            </a:r>
          </a:p>
          <a:p>
            <a:pPr marL="1200150" lvl="2" indent="-285750">
              <a:buFont typeface="Arial" panose="020B0604020202020204" pitchFamily="34" charset="0"/>
              <a:buChar char="•"/>
            </a:pPr>
            <a:r>
              <a:rPr lang="en-US" sz="2400" dirty="0"/>
              <a:t>Coding standard</a:t>
            </a:r>
          </a:p>
          <a:p>
            <a:pPr marL="1200150" lvl="2" indent="-285750">
              <a:buFont typeface="Arial" panose="020B0604020202020204" pitchFamily="34" charset="0"/>
              <a:buChar char="•"/>
            </a:pPr>
            <a:r>
              <a:rPr lang="en-US" sz="2400" dirty="0"/>
              <a:t>Existing function libraries</a:t>
            </a:r>
          </a:p>
          <a:p>
            <a:pPr marL="1200150" lvl="2" indent="-285750">
              <a:buFont typeface="Arial" panose="020B0604020202020204" pitchFamily="34" charset="0"/>
              <a:buChar char="•"/>
            </a:pPr>
            <a:r>
              <a:rPr lang="en-US" sz="2400" dirty="0"/>
              <a:t>Reusable and maintainable code</a:t>
            </a:r>
          </a:p>
          <a:p>
            <a:pPr marL="742950" lvl="1" indent="-285750">
              <a:buFont typeface="Arial" panose="020B0604020202020204" pitchFamily="34" charset="0"/>
              <a:buChar char="•"/>
            </a:pPr>
            <a:r>
              <a:rPr lang="en-US" sz="2400" dirty="0"/>
              <a:t>Execute your script for success and failure conditions</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1481170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631680" cy="4937760"/>
          </a:xfrm>
        </p:spPr>
        <p:txBody>
          <a:bodyPr/>
          <a:lstStyle/>
          <a:p>
            <a:pPr marL="342900" indent="-342900" algn="l">
              <a:buFont typeface="Arial" panose="020B0604020202020204" pitchFamily="34" charset="0"/>
              <a:buChar char="•"/>
            </a:pPr>
            <a:r>
              <a:rPr lang="en-US" dirty="0"/>
              <a:t>In order to keep those changes centralized, it is a common practice to have the elements description (locators) in one place. That place can be:</a:t>
            </a:r>
          </a:p>
          <a:p>
            <a:pPr marL="800100" lvl="1" indent="-342900" algn="l">
              <a:buFont typeface="Arial" panose="020B0604020202020204" pitchFamily="34" charset="0"/>
              <a:buChar char="•"/>
            </a:pPr>
            <a:r>
              <a:rPr lang="en-US" dirty="0"/>
              <a:t>An external file (referred to as GUI Map \UI-Element File\Objects Repository)</a:t>
            </a:r>
          </a:p>
          <a:p>
            <a:pPr marL="800100" lvl="1" indent="-342900" algn="l">
              <a:buFont typeface="Arial" panose="020B0604020202020204" pitchFamily="34" charset="0"/>
              <a:buChar char="•"/>
            </a:pPr>
            <a:r>
              <a:rPr lang="en-US" dirty="0"/>
              <a:t>A centralized place or structure in the code</a:t>
            </a:r>
          </a:p>
          <a:p>
            <a:pPr marL="342900" indent="-342900" algn="l">
              <a:buFont typeface="Arial" panose="020B0604020202020204" pitchFamily="34" charset="0"/>
              <a:buChar char="•"/>
            </a:pPr>
            <a:r>
              <a:rPr lang="en-US" dirty="0"/>
              <a:t> By doing the above we gain:</a:t>
            </a:r>
          </a:p>
          <a:p>
            <a:pPr marL="800100" lvl="1" indent="-342900" algn="l">
              <a:buFont typeface="Arial" panose="020B0604020202020204" pitchFamily="34" charset="0"/>
              <a:buChar char="•"/>
            </a:pPr>
            <a:r>
              <a:rPr lang="en-US" dirty="0"/>
              <a:t>Maintainability – fast maintenance in one place</a:t>
            </a:r>
          </a:p>
          <a:p>
            <a:pPr marL="800100" lvl="1" indent="-342900" algn="l">
              <a:buFont typeface="Arial" panose="020B0604020202020204" pitchFamily="34" charset="0"/>
              <a:buChar char="•"/>
            </a:pPr>
            <a:r>
              <a:rPr lang="en-US" dirty="0"/>
              <a:t>Reusability – element needs to be learned one time and then reused</a:t>
            </a:r>
          </a:p>
          <a:p>
            <a:pPr marL="800100" lvl="1" indent="-342900" algn="l">
              <a:buFont typeface="Arial" panose="020B0604020202020204" pitchFamily="34" charset="0"/>
              <a:buChar char="•"/>
            </a:pPr>
            <a:r>
              <a:rPr lang="en-US" dirty="0"/>
              <a:t>Readability – a much readable code by using a logical, friendly name for the elements</a:t>
            </a:r>
          </a:p>
        </p:txBody>
      </p:sp>
      <p:sp>
        <p:nvSpPr>
          <p:cNvPr id="5" name="Rectangle 4">
            <a:extLst>
              <a:ext uri="{FF2B5EF4-FFF2-40B4-BE49-F238E27FC236}">
                <a16:creationId xmlns:a16="http://schemas.microsoft.com/office/drawing/2014/main" id="{0846C511-DED7-4C58-96CE-3C400648DD92}"/>
              </a:ext>
            </a:extLst>
          </p:cNvPr>
          <p:cNvSpPr/>
          <p:nvPr/>
        </p:nvSpPr>
        <p:spPr>
          <a:xfrm>
            <a:off x="1397390" y="225866"/>
            <a:ext cx="939721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Ways to manage test objects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28342392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631680" cy="4937760"/>
          </a:xfrm>
        </p:spPr>
        <p:txBody>
          <a:bodyPr>
            <a:normAutofit/>
          </a:bodyPr>
          <a:lstStyle/>
          <a:p>
            <a:pPr marL="342900" indent="-342900" algn="l">
              <a:buFont typeface="Arial" panose="020B0604020202020204" pitchFamily="34" charset="0"/>
              <a:buChar char="•"/>
            </a:pPr>
            <a:r>
              <a:rPr lang="en-US" dirty="0"/>
              <a:t> The external file can be of various types</a:t>
            </a:r>
          </a:p>
          <a:p>
            <a:pPr marL="800100" lvl="1" indent="-342900" algn="l">
              <a:buFont typeface="Arial" panose="020B0604020202020204" pitchFamily="34" charset="0"/>
              <a:buChar char="•"/>
            </a:pPr>
            <a:r>
              <a:rPr lang="en-US" dirty="0"/>
              <a:t>XML</a:t>
            </a:r>
          </a:p>
          <a:p>
            <a:pPr marL="800100" lvl="1" indent="-342900" algn="l">
              <a:buFont typeface="Arial" panose="020B0604020202020204" pitchFamily="34" charset="0"/>
              <a:buChar char="•"/>
            </a:pPr>
            <a:r>
              <a:rPr lang="en-US" dirty="0"/>
              <a:t>Properties file (text) </a:t>
            </a:r>
          </a:p>
          <a:p>
            <a:pPr marL="342900" indent="-342900" algn="l">
              <a:buFont typeface="Arial" panose="020B0604020202020204" pitchFamily="34" charset="0"/>
              <a:buChar char="•"/>
            </a:pPr>
            <a:r>
              <a:rPr lang="en-US" dirty="0"/>
              <a:t> Each element will consist of:</a:t>
            </a:r>
          </a:p>
          <a:p>
            <a:pPr marL="800100" lvl="1" indent="-342900" algn="l">
              <a:buFont typeface="Arial" panose="020B0604020202020204" pitchFamily="34" charset="0"/>
              <a:buChar char="•"/>
            </a:pPr>
            <a:r>
              <a:rPr lang="en-US" dirty="0"/>
              <a:t>Logical name – a meaningful name that we give the element </a:t>
            </a:r>
          </a:p>
          <a:p>
            <a:pPr marL="800100" lvl="1" indent="-342900" algn="l">
              <a:buFont typeface="Arial" panose="020B0604020202020204" pitchFamily="34" charset="0"/>
              <a:buChar char="•"/>
            </a:pPr>
            <a:r>
              <a:rPr lang="en-US" dirty="0"/>
              <a:t>Used for locating the object in the file from the Java code</a:t>
            </a:r>
          </a:p>
          <a:p>
            <a:pPr marL="342900" indent="-342900" algn="l">
              <a:buFont typeface="Arial" panose="020B0604020202020204" pitchFamily="34" charset="0"/>
              <a:buChar char="•"/>
            </a:pPr>
            <a:r>
              <a:rPr lang="en-US" dirty="0"/>
              <a:t> Physical description</a:t>
            </a:r>
          </a:p>
          <a:p>
            <a:pPr marL="800100" lvl="1" indent="-342900" algn="l">
              <a:buFont typeface="Arial" panose="020B0604020202020204" pitchFamily="34" charset="0"/>
              <a:buChar char="•"/>
            </a:pPr>
            <a:r>
              <a:rPr lang="en-US" dirty="0"/>
              <a:t>The actual description (locator) of the object in the web page</a:t>
            </a:r>
          </a:p>
          <a:p>
            <a:pPr marL="800100" lvl="1" indent="-342900" algn="l">
              <a:buFont typeface="Arial" panose="020B0604020202020204" pitchFamily="34" charset="0"/>
              <a:buChar char="•"/>
            </a:pPr>
            <a:r>
              <a:rPr lang="en-US" dirty="0"/>
              <a:t>Can include also a parent page description:</a:t>
            </a:r>
          </a:p>
          <a:p>
            <a:pPr marL="1257300" lvl="2" indent="-342900" algn="l">
              <a:buFont typeface="Arial" panose="020B0604020202020204" pitchFamily="34" charset="0"/>
              <a:buChar char="•"/>
            </a:pPr>
            <a:r>
              <a:rPr lang="en-US" dirty="0"/>
              <a:t>To make the file modular and easy to manage</a:t>
            </a:r>
          </a:p>
          <a:p>
            <a:pPr marL="1257300" lvl="2" indent="-342900" algn="l">
              <a:buFont typeface="Arial" panose="020B0604020202020204" pitchFamily="34" charset="0"/>
              <a:buChar char="•"/>
            </a:pPr>
            <a:r>
              <a:rPr lang="en-US" dirty="0"/>
              <a:t>Can be used to verify we are at the correct page before interacting with the elements</a:t>
            </a:r>
          </a:p>
        </p:txBody>
      </p:sp>
      <p:sp>
        <p:nvSpPr>
          <p:cNvPr id="5" name="Rectangle 4">
            <a:extLst>
              <a:ext uri="{FF2B5EF4-FFF2-40B4-BE49-F238E27FC236}">
                <a16:creationId xmlns:a16="http://schemas.microsoft.com/office/drawing/2014/main" id="{0846C511-DED7-4C58-96CE-3C400648DD92}"/>
              </a:ext>
            </a:extLst>
          </p:cNvPr>
          <p:cNvSpPr/>
          <p:nvPr/>
        </p:nvSpPr>
        <p:spPr>
          <a:xfrm>
            <a:off x="1397390" y="225866"/>
            <a:ext cx="939721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External File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15317624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631680" cy="4937760"/>
          </a:xfrm>
        </p:spPr>
        <p:txBody>
          <a:bodyPr>
            <a:normAutofit/>
          </a:bodyPr>
          <a:lstStyle/>
          <a:p>
            <a:pPr marL="342900" indent="-342900" algn="l">
              <a:buFont typeface="Arial" panose="020B0604020202020204" pitchFamily="34" charset="0"/>
              <a:buChar char="•"/>
            </a:pPr>
            <a:r>
              <a:rPr lang="en-US" dirty="0"/>
              <a:t> The structure of the file should be:</a:t>
            </a:r>
          </a:p>
          <a:p>
            <a:pPr marL="800100" lvl="1" indent="-342900" algn="l">
              <a:buFont typeface="Arial" panose="020B0604020202020204" pitchFamily="34" charset="0"/>
              <a:buChar char="•"/>
            </a:pPr>
            <a:r>
              <a:rPr lang="en-US" dirty="0"/>
              <a:t>Easy to manage</a:t>
            </a:r>
          </a:p>
          <a:p>
            <a:pPr marL="800100" lvl="1" indent="-342900" algn="l">
              <a:buFont typeface="Arial" panose="020B0604020202020204" pitchFamily="34" charset="0"/>
              <a:buChar char="•"/>
            </a:pPr>
            <a:r>
              <a:rPr lang="en-US" dirty="0"/>
              <a:t>Easy to parse</a:t>
            </a:r>
          </a:p>
          <a:p>
            <a:pPr marL="342900" indent="-342900" algn="l">
              <a:buFont typeface="Arial" panose="020B0604020202020204" pitchFamily="34" charset="0"/>
              <a:buChar char="•"/>
            </a:pPr>
            <a:r>
              <a:rPr lang="en-US" dirty="0"/>
              <a:t> A code should be written to retrieve and parse the data and search for the element in the page</a:t>
            </a:r>
          </a:p>
          <a:p>
            <a:pPr marL="342900" indent="-342900" algn="l">
              <a:buFont typeface="Arial" panose="020B0604020202020204" pitchFamily="34" charset="0"/>
              <a:buChar char="•"/>
            </a:pPr>
            <a:r>
              <a:rPr lang="en-US" dirty="0"/>
              <a:t> File examples: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1397390" y="225866"/>
            <a:ext cx="939721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External File - Properties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99B41BFC-1A2A-4B63-88A0-1F79D4D21FC6}"/>
              </a:ext>
            </a:extLst>
          </p:cNvPr>
          <p:cNvPicPr>
            <a:picLocks noChangeAspect="1"/>
          </p:cNvPicPr>
          <p:nvPr/>
        </p:nvPicPr>
        <p:blipFill>
          <a:blip r:embed="rId4"/>
          <a:stretch>
            <a:fillRect/>
          </a:stretch>
        </p:blipFill>
        <p:spPr>
          <a:xfrm>
            <a:off x="2452467" y="3896751"/>
            <a:ext cx="6276031" cy="1375953"/>
          </a:xfrm>
          <a:prstGeom prst="rect">
            <a:avLst/>
          </a:prstGeom>
        </p:spPr>
      </p:pic>
    </p:spTree>
    <p:extLst>
      <p:ext uri="{BB962C8B-B14F-4D97-AF65-F5344CB8AC3E}">
        <p14:creationId xmlns:p14="http://schemas.microsoft.com/office/powerpoint/2010/main" val="37432302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631680" cy="4937760"/>
          </a:xfrm>
        </p:spPr>
        <p:txBody>
          <a:bodyPr>
            <a:normAutofit/>
          </a:bodyPr>
          <a:lstStyle/>
          <a:p>
            <a:pPr marL="342900" indent="-342900" algn="l">
              <a:buFont typeface="Arial" panose="020B0604020202020204" pitchFamily="34" charset="0"/>
              <a:buChar char="•"/>
            </a:pPr>
            <a:r>
              <a:rPr lang="en-US" dirty="0"/>
              <a:t> Import </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Initiate the relevant objects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Load the file data into the “Properties” object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Retrieve parameter value</a:t>
            </a:r>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1397390" y="225866"/>
            <a:ext cx="939721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External File - Reading Properties File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76453E6F-8E92-40D3-B2EE-8AF18B2FA889}"/>
              </a:ext>
            </a:extLst>
          </p:cNvPr>
          <p:cNvPicPr>
            <a:picLocks noChangeAspect="1"/>
          </p:cNvPicPr>
          <p:nvPr/>
        </p:nvPicPr>
        <p:blipFill>
          <a:blip r:embed="rId4"/>
          <a:stretch>
            <a:fillRect/>
          </a:stretch>
        </p:blipFill>
        <p:spPr>
          <a:xfrm>
            <a:off x="2071515" y="1618090"/>
            <a:ext cx="3905250" cy="714375"/>
          </a:xfrm>
          <a:prstGeom prst="rect">
            <a:avLst/>
          </a:prstGeom>
        </p:spPr>
      </p:pic>
      <p:pic>
        <p:nvPicPr>
          <p:cNvPr id="9" name="Picture 8">
            <a:extLst>
              <a:ext uri="{FF2B5EF4-FFF2-40B4-BE49-F238E27FC236}">
                <a16:creationId xmlns:a16="http://schemas.microsoft.com/office/drawing/2014/main" id="{AA94F607-7537-4E2D-A30E-27DFE95269E4}"/>
              </a:ext>
            </a:extLst>
          </p:cNvPr>
          <p:cNvPicPr>
            <a:picLocks noChangeAspect="1"/>
          </p:cNvPicPr>
          <p:nvPr/>
        </p:nvPicPr>
        <p:blipFill>
          <a:blip r:embed="rId5"/>
          <a:stretch>
            <a:fillRect/>
          </a:stretch>
        </p:blipFill>
        <p:spPr>
          <a:xfrm>
            <a:off x="2071515" y="2880360"/>
            <a:ext cx="5534025" cy="457200"/>
          </a:xfrm>
          <a:prstGeom prst="rect">
            <a:avLst/>
          </a:prstGeom>
        </p:spPr>
      </p:pic>
      <p:pic>
        <p:nvPicPr>
          <p:cNvPr id="10" name="Picture 9">
            <a:extLst>
              <a:ext uri="{FF2B5EF4-FFF2-40B4-BE49-F238E27FC236}">
                <a16:creationId xmlns:a16="http://schemas.microsoft.com/office/drawing/2014/main" id="{A3DF93E0-65E7-4BAC-B061-B56FE36127C7}"/>
              </a:ext>
            </a:extLst>
          </p:cNvPr>
          <p:cNvPicPr>
            <a:picLocks noChangeAspect="1"/>
          </p:cNvPicPr>
          <p:nvPr/>
        </p:nvPicPr>
        <p:blipFill>
          <a:blip r:embed="rId6"/>
          <a:stretch>
            <a:fillRect/>
          </a:stretch>
        </p:blipFill>
        <p:spPr>
          <a:xfrm>
            <a:off x="2071515" y="3843882"/>
            <a:ext cx="6400800" cy="476250"/>
          </a:xfrm>
          <a:prstGeom prst="rect">
            <a:avLst/>
          </a:prstGeom>
        </p:spPr>
      </p:pic>
      <p:pic>
        <p:nvPicPr>
          <p:cNvPr id="11" name="Picture 10">
            <a:extLst>
              <a:ext uri="{FF2B5EF4-FFF2-40B4-BE49-F238E27FC236}">
                <a16:creationId xmlns:a16="http://schemas.microsoft.com/office/drawing/2014/main" id="{AAC7AD2D-FEB3-4A1A-9DB1-7A9D1755C823}"/>
              </a:ext>
            </a:extLst>
          </p:cNvPr>
          <p:cNvPicPr>
            <a:picLocks noChangeAspect="1"/>
          </p:cNvPicPr>
          <p:nvPr/>
        </p:nvPicPr>
        <p:blipFill>
          <a:blip r:embed="rId7"/>
          <a:stretch>
            <a:fillRect/>
          </a:stretch>
        </p:blipFill>
        <p:spPr>
          <a:xfrm>
            <a:off x="2114377" y="4823868"/>
            <a:ext cx="7724775" cy="228600"/>
          </a:xfrm>
          <a:prstGeom prst="rect">
            <a:avLst/>
          </a:prstGeom>
        </p:spPr>
      </p:pic>
      <p:pic>
        <p:nvPicPr>
          <p:cNvPr id="12" name="Picture 11">
            <a:extLst>
              <a:ext uri="{FF2B5EF4-FFF2-40B4-BE49-F238E27FC236}">
                <a16:creationId xmlns:a16="http://schemas.microsoft.com/office/drawing/2014/main" id="{17811DB0-1F04-47C9-B3D8-294E4CBDADD5}"/>
              </a:ext>
            </a:extLst>
          </p:cNvPr>
          <p:cNvPicPr>
            <a:picLocks noChangeAspect="1"/>
          </p:cNvPicPr>
          <p:nvPr/>
        </p:nvPicPr>
        <p:blipFill>
          <a:blip r:embed="rId8"/>
          <a:stretch>
            <a:fillRect/>
          </a:stretch>
        </p:blipFill>
        <p:spPr>
          <a:xfrm>
            <a:off x="6215237" y="1717051"/>
            <a:ext cx="5976763" cy="905240"/>
          </a:xfrm>
          <a:prstGeom prst="rect">
            <a:avLst/>
          </a:prstGeom>
        </p:spPr>
      </p:pic>
    </p:spTree>
    <p:extLst>
      <p:ext uri="{BB962C8B-B14F-4D97-AF65-F5344CB8AC3E}">
        <p14:creationId xmlns:p14="http://schemas.microsoft.com/office/powerpoint/2010/main" val="31389389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631680" cy="4937760"/>
          </a:xfrm>
        </p:spPr>
        <p:txBody>
          <a:bodyPr>
            <a:normAutofit/>
          </a:bodyPr>
          <a:lstStyle/>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1397390" y="225866"/>
            <a:ext cx="939721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UI Properties File – Function Example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13" name="Picture 12">
            <a:extLst>
              <a:ext uri="{FF2B5EF4-FFF2-40B4-BE49-F238E27FC236}">
                <a16:creationId xmlns:a16="http://schemas.microsoft.com/office/drawing/2014/main" id="{77ED3D57-B014-4878-9B6C-FCB24124B4EB}"/>
              </a:ext>
            </a:extLst>
          </p:cNvPr>
          <p:cNvPicPr>
            <a:picLocks noChangeAspect="1"/>
          </p:cNvPicPr>
          <p:nvPr/>
        </p:nvPicPr>
        <p:blipFill>
          <a:blip r:embed="rId4"/>
          <a:stretch>
            <a:fillRect/>
          </a:stretch>
        </p:blipFill>
        <p:spPr>
          <a:xfrm>
            <a:off x="1422008" y="1071400"/>
            <a:ext cx="10031065" cy="4963640"/>
          </a:xfrm>
          <a:prstGeom prst="rect">
            <a:avLst/>
          </a:prstGeom>
        </p:spPr>
      </p:pic>
    </p:spTree>
    <p:extLst>
      <p:ext uri="{BB962C8B-B14F-4D97-AF65-F5344CB8AC3E}">
        <p14:creationId xmlns:p14="http://schemas.microsoft.com/office/powerpoint/2010/main" val="34288795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97390" y="225866"/>
            <a:ext cx="939721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UI Properties File – Function Example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2B3466E2-51F2-490C-B5B6-B7AF5B6A2FBC}"/>
              </a:ext>
            </a:extLst>
          </p:cNvPr>
          <p:cNvPicPr>
            <a:picLocks noChangeAspect="1"/>
          </p:cNvPicPr>
          <p:nvPr/>
        </p:nvPicPr>
        <p:blipFill>
          <a:blip r:embed="rId4"/>
          <a:stretch>
            <a:fillRect/>
          </a:stretch>
        </p:blipFill>
        <p:spPr>
          <a:xfrm>
            <a:off x="2071514" y="1240821"/>
            <a:ext cx="7876997" cy="4118969"/>
          </a:xfrm>
          <a:prstGeom prst="rect">
            <a:avLst/>
          </a:prstGeom>
        </p:spPr>
      </p:pic>
    </p:spTree>
    <p:extLst>
      <p:ext uri="{BB962C8B-B14F-4D97-AF65-F5344CB8AC3E}">
        <p14:creationId xmlns:p14="http://schemas.microsoft.com/office/powerpoint/2010/main" val="394482645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97390" y="225866"/>
            <a:ext cx="939721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UI Properties File – Function Example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47D20D37-8DB4-42B4-B78A-CD59C6A3733B}"/>
              </a:ext>
            </a:extLst>
          </p:cNvPr>
          <p:cNvPicPr>
            <a:picLocks noChangeAspect="1"/>
          </p:cNvPicPr>
          <p:nvPr/>
        </p:nvPicPr>
        <p:blipFill>
          <a:blip r:embed="rId4"/>
          <a:stretch>
            <a:fillRect/>
          </a:stretch>
        </p:blipFill>
        <p:spPr>
          <a:xfrm>
            <a:off x="1863225" y="1392702"/>
            <a:ext cx="9588166" cy="3768759"/>
          </a:xfrm>
          <a:prstGeom prst="rect">
            <a:avLst/>
          </a:prstGeom>
        </p:spPr>
      </p:pic>
    </p:spTree>
    <p:extLst>
      <p:ext uri="{BB962C8B-B14F-4D97-AF65-F5344CB8AC3E}">
        <p14:creationId xmlns:p14="http://schemas.microsoft.com/office/powerpoint/2010/main" val="27384209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97390" y="225866"/>
            <a:ext cx="939721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UI Properties File – Function Example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3E1FD99B-62B4-49F9-A990-B1B0948674A3}"/>
              </a:ext>
            </a:extLst>
          </p:cNvPr>
          <p:cNvPicPr>
            <a:picLocks noChangeAspect="1"/>
          </p:cNvPicPr>
          <p:nvPr/>
        </p:nvPicPr>
        <p:blipFill>
          <a:blip r:embed="rId4"/>
          <a:stretch>
            <a:fillRect/>
          </a:stretch>
        </p:blipFill>
        <p:spPr>
          <a:xfrm>
            <a:off x="2424111" y="1125415"/>
            <a:ext cx="7583923" cy="4465760"/>
          </a:xfrm>
          <a:prstGeom prst="rect">
            <a:avLst/>
          </a:prstGeom>
        </p:spPr>
      </p:pic>
    </p:spTree>
    <p:extLst>
      <p:ext uri="{BB962C8B-B14F-4D97-AF65-F5344CB8AC3E}">
        <p14:creationId xmlns:p14="http://schemas.microsoft.com/office/powerpoint/2010/main" val="12825413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97390" y="225866"/>
            <a:ext cx="939721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External file - XML</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2" name="TextBox 1">
            <a:extLst>
              <a:ext uri="{FF2B5EF4-FFF2-40B4-BE49-F238E27FC236}">
                <a16:creationId xmlns:a16="http://schemas.microsoft.com/office/drawing/2014/main" id="{2F5E854D-7D6E-48A9-8F17-FECEBD15E3B7}"/>
              </a:ext>
            </a:extLst>
          </p:cNvPr>
          <p:cNvSpPr txBox="1"/>
          <p:nvPr/>
        </p:nvSpPr>
        <p:spPr>
          <a:xfrm>
            <a:off x="1919676" y="1152171"/>
            <a:ext cx="8352645"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structure of the file should be:</a:t>
            </a:r>
          </a:p>
          <a:p>
            <a:pPr marL="800100" lvl="1" indent="-342900">
              <a:buFont typeface="Arial" panose="020B0604020202020204" pitchFamily="34" charset="0"/>
              <a:buChar char="•"/>
            </a:pPr>
            <a:r>
              <a:rPr lang="en-US" sz="2400" dirty="0"/>
              <a:t>Easy to manage</a:t>
            </a:r>
          </a:p>
          <a:p>
            <a:pPr marL="800100" lvl="1" indent="-342900">
              <a:buFont typeface="Arial" panose="020B0604020202020204" pitchFamily="34" charset="0"/>
              <a:buChar char="•"/>
            </a:pPr>
            <a:r>
              <a:rPr lang="en-US" sz="2400" dirty="0"/>
              <a:t>Easy to parse</a:t>
            </a:r>
          </a:p>
          <a:p>
            <a:pPr marL="342900" indent="-342900">
              <a:buFont typeface="Arial" panose="020B0604020202020204" pitchFamily="34" charset="0"/>
              <a:buChar char="•"/>
            </a:pPr>
            <a:r>
              <a:rPr lang="en-US" sz="2400" dirty="0"/>
              <a:t> A code should be written to retrieve and parse the data and search for the element in the page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8999216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97390" y="225866"/>
            <a:ext cx="939721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External file - Reading XML File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2" name="TextBox 1">
            <a:extLst>
              <a:ext uri="{FF2B5EF4-FFF2-40B4-BE49-F238E27FC236}">
                <a16:creationId xmlns:a16="http://schemas.microsoft.com/office/drawing/2014/main" id="{2F5E854D-7D6E-48A9-8F17-FECEBD15E3B7}"/>
              </a:ext>
            </a:extLst>
          </p:cNvPr>
          <p:cNvSpPr txBox="1"/>
          <p:nvPr/>
        </p:nvSpPr>
        <p:spPr>
          <a:xfrm>
            <a:off x="1919676" y="1152171"/>
            <a:ext cx="8352645"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t> Import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 Initiate the relevant objects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Load the file data into the “Document” object</a:t>
            </a:r>
          </a:p>
          <a:p>
            <a:pPr marL="342900" indent="-342900">
              <a:buFont typeface="Arial" panose="020B0604020202020204" pitchFamily="34" charset="0"/>
              <a:buChar char="•"/>
            </a:pPr>
            <a:endParaRPr lang="en-US" sz="2400" dirty="0"/>
          </a:p>
        </p:txBody>
      </p:sp>
      <p:pic>
        <p:nvPicPr>
          <p:cNvPr id="7" name="Picture 6">
            <a:extLst>
              <a:ext uri="{FF2B5EF4-FFF2-40B4-BE49-F238E27FC236}">
                <a16:creationId xmlns:a16="http://schemas.microsoft.com/office/drawing/2014/main" id="{B7486F6E-8FD4-488F-830C-ED0E1894352B}"/>
              </a:ext>
            </a:extLst>
          </p:cNvPr>
          <p:cNvPicPr>
            <a:picLocks noChangeAspect="1"/>
          </p:cNvPicPr>
          <p:nvPr/>
        </p:nvPicPr>
        <p:blipFill>
          <a:blip r:embed="rId4"/>
          <a:stretch>
            <a:fillRect/>
          </a:stretch>
        </p:blipFill>
        <p:spPr>
          <a:xfrm>
            <a:off x="2421925" y="1563329"/>
            <a:ext cx="5981700" cy="1419225"/>
          </a:xfrm>
          <a:prstGeom prst="rect">
            <a:avLst/>
          </a:prstGeom>
        </p:spPr>
      </p:pic>
      <p:pic>
        <p:nvPicPr>
          <p:cNvPr id="8" name="Picture 7">
            <a:extLst>
              <a:ext uri="{FF2B5EF4-FFF2-40B4-BE49-F238E27FC236}">
                <a16:creationId xmlns:a16="http://schemas.microsoft.com/office/drawing/2014/main" id="{42FB83C4-AA0D-4C78-830F-804397CF18AC}"/>
              </a:ext>
            </a:extLst>
          </p:cNvPr>
          <p:cNvPicPr>
            <a:picLocks noChangeAspect="1"/>
          </p:cNvPicPr>
          <p:nvPr/>
        </p:nvPicPr>
        <p:blipFill>
          <a:blip r:embed="rId5"/>
          <a:stretch>
            <a:fillRect/>
          </a:stretch>
        </p:blipFill>
        <p:spPr>
          <a:xfrm>
            <a:off x="2421925" y="3490293"/>
            <a:ext cx="8229600" cy="704850"/>
          </a:xfrm>
          <a:prstGeom prst="rect">
            <a:avLst/>
          </a:prstGeom>
        </p:spPr>
      </p:pic>
      <p:pic>
        <p:nvPicPr>
          <p:cNvPr id="9" name="Picture 8">
            <a:extLst>
              <a:ext uri="{FF2B5EF4-FFF2-40B4-BE49-F238E27FC236}">
                <a16:creationId xmlns:a16="http://schemas.microsoft.com/office/drawing/2014/main" id="{D0239851-C932-4F19-A2A1-27DF28662009}"/>
              </a:ext>
            </a:extLst>
          </p:cNvPr>
          <p:cNvPicPr>
            <a:picLocks noChangeAspect="1"/>
          </p:cNvPicPr>
          <p:nvPr/>
        </p:nvPicPr>
        <p:blipFill>
          <a:blip r:embed="rId6"/>
          <a:stretch>
            <a:fillRect/>
          </a:stretch>
        </p:blipFill>
        <p:spPr>
          <a:xfrm>
            <a:off x="2421925" y="5011112"/>
            <a:ext cx="3914775" cy="466725"/>
          </a:xfrm>
          <a:prstGeom prst="rect">
            <a:avLst/>
          </a:prstGeom>
        </p:spPr>
      </p:pic>
    </p:spTree>
    <p:extLst>
      <p:ext uri="{BB962C8B-B14F-4D97-AF65-F5344CB8AC3E}">
        <p14:creationId xmlns:p14="http://schemas.microsoft.com/office/powerpoint/2010/main" val="3896681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126536"/>
            <a:ext cx="943821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Test Automation Lifecycle – Unit Test</a:t>
            </a: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graphicFrame>
        <p:nvGraphicFramePr>
          <p:cNvPr id="7" name="Diagram 6">
            <a:extLst>
              <a:ext uri="{FF2B5EF4-FFF2-40B4-BE49-F238E27FC236}">
                <a16:creationId xmlns:a16="http://schemas.microsoft.com/office/drawing/2014/main" id="{D6360B85-C18A-4E4A-A842-94107FD52784}"/>
              </a:ext>
            </a:extLst>
          </p:cNvPr>
          <p:cNvGraphicFramePr/>
          <p:nvPr>
            <p:extLst>
              <p:ext uri="{D42A27DB-BD31-4B8C-83A1-F6EECF244321}">
                <p14:modId xmlns:p14="http://schemas.microsoft.com/office/powerpoint/2010/main" val="1492910827"/>
              </p:ext>
            </p:extLst>
          </p:nvPr>
        </p:nvGraphicFramePr>
        <p:xfrm>
          <a:off x="7076050" y="3193367"/>
          <a:ext cx="3083950" cy="2944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74956AB8-AD2B-41C7-BC35-9397E5099974}"/>
              </a:ext>
            </a:extLst>
          </p:cNvPr>
          <p:cNvSpPr txBox="1"/>
          <p:nvPr/>
        </p:nvSpPr>
        <p:spPr>
          <a:xfrm>
            <a:off x="829993" y="1447358"/>
            <a:ext cx="8890781" cy="1938992"/>
          </a:xfrm>
          <a:prstGeom prst="rect">
            <a:avLst/>
          </a:prstGeom>
          <a:noFill/>
        </p:spPr>
        <p:txBody>
          <a:bodyPr wrap="square">
            <a:spAutoFit/>
          </a:bodyPr>
          <a:lstStyle/>
          <a:p>
            <a:pPr lvl="1"/>
            <a:r>
              <a:rPr lang="en-US" sz="2400" dirty="0"/>
              <a:t>Verify Script Execution:</a:t>
            </a:r>
          </a:p>
          <a:p>
            <a:pPr marL="742950" lvl="1" indent="-285750">
              <a:buFont typeface="Arial" panose="020B0604020202020204" pitchFamily="34" charset="0"/>
              <a:buChar char="•"/>
            </a:pPr>
            <a:r>
              <a:rPr lang="en-US" sz="2400" dirty="0"/>
              <a:t>Execute your script as many times as you can to verify stability:</a:t>
            </a:r>
          </a:p>
          <a:p>
            <a:pPr marL="742950" lvl="1" indent="-285750">
              <a:buFont typeface="Arial" panose="020B0604020202020204" pitchFamily="34" charset="0"/>
              <a:buChar char="•"/>
            </a:pPr>
            <a:r>
              <a:rPr lang="en-US" sz="2400" dirty="0"/>
              <a:t>Execute with success and failure conditions</a:t>
            </a:r>
          </a:p>
          <a:p>
            <a:pPr marL="742950" lvl="1" indent="-285750">
              <a:buFont typeface="Arial" panose="020B0604020202020204" pitchFamily="34" charset="0"/>
              <a:buChar char="•"/>
            </a:pPr>
            <a:r>
              <a:rPr lang="en-US" sz="2400" dirty="0"/>
              <a:t>Execute with different sets of data, positive and negative</a:t>
            </a:r>
          </a:p>
          <a:p>
            <a:pPr marL="742950" lvl="1" indent="-285750">
              <a:buFont typeface="Arial" panose="020B0604020202020204" pitchFamily="34" charset="0"/>
              <a:buChar char="•"/>
            </a:pPr>
            <a:r>
              <a:rPr lang="en-US" sz="2400" dirty="0"/>
              <a:t>Review report</a:t>
            </a:r>
          </a:p>
        </p:txBody>
      </p:sp>
    </p:spTree>
    <p:extLst>
      <p:ext uri="{BB962C8B-B14F-4D97-AF65-F5344CB8AC3E}">
        <p14:creationId xmlns:p14="http://schemas.microsoft.com/office/powerpoint/2010/main" val="8242357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97390" y="225866"/>
            <a:ext cx="939721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External file - Reading XML File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2" name="TextBox 1">
            <a:extLst>
              <a:ext uri="{FF2B5EF4-FFF2-40B4-BE49-F238E27FC236}">
                <a16:creationId xmlns:a16="http://schemas.microsoft.com/office/drawing/2014/main" id="{2F5E854D-7D6E-48A9-8F17-FECEBD15E3B7}"/>
              </a:ext>
            </a:extLst>
          </p:cNvPr>
          <p:cNvSpPr txBox="1"/>
          <p:nvPr/>
        </p:nvSpPr>
        <p:spPr>
          <a:xfrm>
            <a:off x="1919676" y="1152171"/>
            <a:ext cx="8352645"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Retrieve parameter value</a:t>
            </a:r>
          </a:p>
          <a:p>
            <a:pPr marL="342900" indent="-342900">
              <a:buFont typeface="Arial" panose="020B0604020202020204" pitchFamily="34" charset="0"/>
              <a:buChar char="•"/>
            </a:pPr>
            <a:endParaRPr lang="en-US" sz="2400" dirty="0"/>
          </a:p>
        </p:txBody>
      </p:sp>
      <p:pic>
        <p:nvPicPr>
          <p:cNvPr id="10" name="Picture 9">
            <a:extLst>
              <a:ext uri="{FF2B5EF4-FFF2-40B4-BE49-F238E27FC236}">
                <a16:creationId xmlns:a16="http://schemas.microsoft.com/office/drawing/2014/main" id="{A3E3349E-114B-4A28-93A2-EC6C8B9B8384}"/>
              </a:ext>
            </a:extLst>
          </p:cNvPr>
          <p:cNvPicPr>
            <a:picLocks noChangeAspect="1"/>
          </p:cNvPicPr>
          <p:nvPr/>
        </p:nvPicPr>
        <p:blipFill>
          <a:blip r:embed="rId4"/>
          <a:stretch>
            <a:fillRect/>
          </a:stretch>
        </p:blipFill>
        <p:spPr>
          <a:xfrm>
            <a:off x="2290760" y="1764093"/>
            <a:ext cx="7610475" cy="438150"/>
          </a:xfrm>
          <a:prstGeom prst="rect">
            <a:avLst/>
          </a:prstGeom>
        </p:spPr>
      </p:pic>
    </p:spTree>
    <p:extLst>
      <p:ext uri="{BB962C8B-B14F-4D97-AF65-F5344CB8AC3E}">
        <p14:creationId xmlns:p14="http://schemas.microsoft.com/office/powerpoint/2010/main" val="121482701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97390" y="225866"/>
            <a:ext cx="939721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UI XML File – Example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CCD3F8E1-4194-453E-8C3B-9E37AEF3CA23}"/>
              </a:ext>
            </a:extLst>
          </p:cNvPr>
          <p:cNvPicPr>
            <a:picLocks noChangeAspect="1"/>
          </p:cNvPicPr>
          <p:nvPr/>
        </p:nvPicPr>
        <p:blipFill>
          <a:blip r:embed="rId4"/>
          <a:stretch>
            <a:fillRect/>
          </a:stretch>
        </p:blipFill>
        <p:spPr>
          <a:xfrm>
            <a:off x="2379707" y="1152171"/>
            <a:ext cx="7432582" cy="4576393"/>
          </a:xfrm>
          <a:prstGeom prst="rect">
            <a:avLst/>
          </a:prstGeom>
        </p:spPr>
      </p:pic>
    </p:spTree>
    <p:extLst>
      <p:ext uri="{BB962C8B-B14F-4D97-AF65-F5344CB8AC3E}">
        <p14:creationId xmlns:p14="http://schemas.microsoft.com/office/powerpoint/2010/main" val="373052195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97390" y="225866"/>
            <a:ext cx="939721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UI XML File – Example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07CD32C5-95BC-4D0E-B599-BFED69C849AE}"/>
              </a:ext>
            </a:extLst>
          </p:cNvPr>
          <p:cNvPicPr>
            <a:picLocks noChangeAspect="1"/>
          </p:cNvPicPr>
          <p:nvPr/>
        </p:nvPicPr>
        <p:blipFill>
          <a:blip r:embed="rId4"/>
          <a:stretch>
            <a:fillRect/>
          </a:stretch>
        </p:blipFill>
        <p:spPr>
          <a:xfrm>
            <a:off x="2415575" y="1190678"/>
            <a:ext cx="7360847" cy="4725085"/>
          </a:xfrm>
          <a:prstGeom prst="rect">
            <a:avLst/>
          </a:prstGeom>
        </p:spPr>
      </p:pic>
    </p:spTree>
    <p:extLst>
      <p:ext uri="{BB962C8B-B14F-4D97-AF65-F5344CB8AC3E}">
        <p14:creationId xmlns:p14="http://schemas.microsoft.com/office/powerpoint/2010/main" val="41217623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97390" y="225866"/>
            <a:ext cx="939721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UI XML File – Function Example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0DC556C6-75EB-4053-A265-4254F6CDD1C3}"/>
              </a:ext>
            </a:extLst>
          </p:cNvPr>
          <p:cNvPicPr>
            <a:picLocks noChangeAspect="1"/>
          </p:cNvPicPr>
          <p:nvPr/>
        </p:nvPicPr>
        <p:blipFill>
          <a:blip r:embed="rId4"/>
          <a:stretch>
            <a:fillRect/>
          </a:stretch>
        </p:blipFill>
        <p:spPr>
          <a:xfrm>
            <a:off x="855736" y="1361888"/>
            <a:ext cx="10480526" cy="4134224"/>
          </a:xfrm>
          <a:prstGeom prst="rect">
            <a:avLst/>
          </a:prstGeom>
        </p:spPr>
      </p:pic>
    </p:spTree>
    <p:extLst>
      <p:ext uri="{BB962C8B-B14F-4D97-AF65-F5344CB8AC3E}">
        <p14:creationId xmlns:p14="http://schemas.microsoft.com/office/powerpoint/2010/main" val="385961530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97390" y="225866"/>
            <a:ext cx="939721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UI XML File – Function Example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0F2BB96D-2299-4016-8F66-ACD6CCD7B671}"/>
              </a:ext>
            </a:extLst>
          </p:cNvPr>
          <p:cNvPicPr>
            <a:picLocks noChangeAspect="1"/>
          </p:cNvPicPr>
          <p:nvPr/>
        </p:nvPicPr>
        <p:blipFill>
          <a:blip r:embed="rId4"/>
          <a:stretch>
            <a:fillRect/>
          </a:stretch>
        </p:blipFill>
        <p:spPr>
          <a:xfrm>
            <a:off x="880368" y="1603717"/>
            <a:ext cx="10697342" cy="2142034"/>
          </a:xfrm>
          <a:prstGeom prst="rect">
            <a:avLst/>
          </a:prstGeom>
        </p:spPr>
      </p:pic>
    </p:spTree>
    <p:extLst>
      <p:ext uri="{BB962C8B-B14F-4D97-AF65-F5344CB8AC3E}">
        <p14:creationId xmlns:p14="http://schemas.microsoft.com/office/powerpoint/2010/main" val="364484409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97390" y="225866"/>
            <a:ext cx="939721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UI XML File – Function Example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5E8C785A-E64E-4956-8125-4D2BEBF6AB36}"/>
              </a:ext>
            </a:extLst>
          </p:cNvPr>
          <p:cNvPicPr>
            <a:picLocks noChangeAspect="1"/>
          </p:cNvPicPr>
          <p:nvPr/>
        </p:nvPicPr>
        <p:blipFill>
          <a:blip r:embed="rId4"/>
          <a:stretch>
            <a:fillRect/>
          </a:stretch>
        </p:blipFill>
        <p:spPr>
          <a:xfrm>
            <a:off x="2071515" y="1403001"/>
            <a:ext cx="7609093" cy="4051997"/>
          </a:xfrm>
          <a:prstGeom prst="rect">
            <a:avLst/>
          </a:prstGeom>
        </p:spPr>
      </p:pic>
    </p:spTree>
    <p:extLst>
      <p:ext uri="{BB962C8B-B14F-4D97-AF65-F5344CB8AC3E}">
        <p14:creationId xmlns:p14="http://schemas.microsoft.com/office/powerpoint/2010/main" val="5736380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97390" y="225866"/>
            <a:ext cx="939721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UI XML File – Function Example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C64A49BA-50EA-475B-8DD5-A292C931BB18}"/>
              </a:ext>
            </a:extLst>
          </p:cNvPr>
          <p:cNvPicPr>
            <a:picLocks noChangeAspect="1"/>
          </p:cNvPicPr>
          <p:nvPr/>
        </p:nvPicPr>
        <p:blipFill>
          <a:blip r:embed="rId4"/>
          <a:stretch>
            <a:fillRect/>
          </a:stretch>
        </p:blipFill>
        <p:spPr>
          <a:xfrm>
            <a:off x="1722725" y="1613710"/>
            <a:ext cx="8267700" cy="2143125"/>
          </a:xfrm>
          <a:prstGeom prst="rect">
            <a:avLst/>
          </a:prstGeom>
        </p:spPr>
      </p:pic>
    </p:spTree>
    <p:extLst>
      <p:ext uri="{BB962C8B-B14F-4D97-AF65-F5344CB8AC3E}">
        <p14:creationId xmlns:p14="http://schemas.microsoft.com/office/powerpoint/2010/main" val="349042315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97390" y="225866"/>
            <a:ext cx="939721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UI XML File – Function Example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0C257882-19F0-415F-B9AA-EDFA8095AB92}"/>
              </a:ext>
            </a:extLst>
          </p:cNvPr>
          <p:cNvPicPr>
            <a:picLocks noChangeAspect="1"/>
          </p:cNvPicPr>
          <p:nvPr/>
        </p:nvPicPr>
        <p:blipFill>
          <a:blip r:embed="rId4"/>
          <a:stretch>
            <a:fillRect/>
          </a:stretch>
        </p:blipFill>
        <p:spPr>
          <a:xfrm>
            <a:off x="1722725" y="1341299"/>
            <a:ext cx="9348825" cy="4175401"/>
          </a:xfrm>
          <a:prstGeom prst="rect">
            <a:avLst/>
          </a:prstGeom>
        </p:spPr>
      </p:pic>
    </p:spTree>
    <p:extLst>
      <p:ext uri="{BB962C8B-B14F-4D97-AF65-F5344CB8AC3E}">
        <p14:creationId xmlns:p14="http://schemas.microsoft.com/office/powerpoint/2010/main" val="272218987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97390" y="225866"/>
            <a:ext cx="939721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Page Object Pattern Design</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2" name="TextBox 1">
            <a:extLst>
              <a:ext uri="{FF2B5EF4-FFF2-40B4-BE49-F238E27FC236}">
                <a16:creationId xmlns:a16="http://schemas.microsoft.com/office/drawing/2014/main" id="{2F5E854D-7D6E-48A9-8F17-FECEBD15E3B7}"/>
              </a:ext>
            </a:extLst>
          </p:cNvPr>
          <p:cNvSpPr txBox="1"/>
          <p:nvPr/>
        </p:nvSpPr>
        <p:spPr>
          <a:xfrm>
            <a:off x="970671" y="1152171"/>
            <a:ext cx="10480431"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t> A common way to handle web pages and elements locators is “Page Object Design Pattern”</a:t>
            </a:r>
          </a:p>
          <a:p>
            <a:pPr marL="342900" indent="-342900">
              <a:buFont typeface="Arial" panose="020B0604020202020204" pitchFamily="34" charset="0"/>
              <a:buChar char="•"/>
            </a:pPr>
            <a:r>
              <a:rPr lang="en-US" sz="2400" dirty="0"/>
              <a:t> Advantages</a:t>
            </a:r>
          </a:p>
          <a:p>
            <a:pPr marL="800100" lvl="1" indent="-342900">
              <a:buFont typeface="Arial" panose="020B0604020202020204" pitchFamily="34" charset="0"/>
              <a:buChar char="•"/>
            </a:pPr>
            <a:r>
              <a:rPr lang="en-US" sz="2400" dirty="0"/>
              <a:t>Manage all page functionality and elements in one place </a:t>
            </a:r>
          </a:p>
          <a:p>
            <a:pPr marL="342900" indent="-342900">
              <a:buFont typeface="Arial" panose="020B0604020202020204" pitchFamily="34" charset="0"/>
              <a:buChar char="•"/>
            </a:pPr>
            <a:r>
              <a:rPr lang="en-US" sz="2400" dirty="0"/>
              <a:t> It’s main features</a:t>
            </a:r>
          </a:p>
          <a:p>
            <a:pPr marL="800100" lvl="1" indent="-342900">
              <a:buFont typeface="Arial" panose="020B0604020202020204" pitchFamily="34" charset="0"/>
              <a:buChar char="•"/>
            </a:pPr>
            <a:r>
              <a:rPr lang="en-US" sz="2400" dirty="0"/>
              <a:t>A Java class per web page</a:t>
            </a:r>
          </a:p>
          <a:p>
            <a:pPr marL="800100" lvl="1" indent="-342900">
              <a:buFont typeface="Arial" panose="020B0604020202020204" pitchFamily="34" charset="0"/>
              <a:buChar char="•"/>
            </a:pPr>
            <a:r>
              <a:rPr lang="en-US" sz="2400" dirty="0"/>
              <a:t>Initializing all page elements in the class constructor or top</a:t>
            </a:r>
          </a:p>
          <a:p>
            <a:pPr marL="800100" lvl="1" indent="-342900">
              <a:buFont typeface="Arial" panose="020B0604020202020204" pitchFamily="34" charset="0"/>
              <a:buChar char="•"/>
            </a:pPr>
            <a:r>
              <a:rPr lang="en-US" sz="2400" dirty="0"/>
              <a:t>The class includes all the page test functions</a:t>
            </a:r>
          </a:p>
          <a:p>
            <a:pPr marL="800100" lvl="1" indent="-342900">
              <a:buFont typeface="Arial" panose="020B0604020202020204" pitchFamily="34" charset="0"/>
              <a:buChar char="•"/>
            </a:pPr>
            <a:r>
              <a:rPr lang="en-US" sz="2400" dirty="0"/>
              <a:t>Functions that navigates away from the page, returns the next page object</a:t>
            </a:r>
          </a:p>
        </p:txBody>
      </p:sp>
    </p:spTree>
    <p:extLst>
      <p:ext uri="{BB962C8B-B14F-4D97-AF65-F5344CB8AC3E}">
        <p14:creationId xmlns:p14="http://schemas.microsoft.com/office/powerpoint/2010/main" val="293723643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97390" y="225866"/>
            <a:ext cx="939721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Page Object Pattern Design – New Class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2" name="TextBox 1">
            <a:extLst>
              <a:ext uri="{FF2B5EF4-FFF2-40B4-BE49-F238E27FC236}">
                <a16:creationId xmlns:a16="http://schemas.microsoft.com/office/drawing/2014/main" id="{2F5E854D-7D6E-48A9-8F17-FECEBD15E3B7}"/>
              </a:ext>
            </a:extLst>
          </p:cNvPr>
          <p:cNvSpPr txBox="1"/>
          <p:nvPr/>
        </p:nvSpPr>
        <p:spPr>
          <a:xfrm>
            <a:off x="970671" y="1152171"/>
            <a:ext cx="10480431"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To start a new class</a:t>
            </a:r>
          </a:p>
          <a:p>
            <a:pPr marL="342900" indent="-342900">
              <a:buFont typeface="Arial" panose="020B0604020202020204" pitchFamily="34" charset="0"/>
              <a:buChar char="•"/>
            </a:pPr>
            <a:r>
              <a:rPr lang="en-US" sz="2400" dirty="0"/>
              <a:t>Right click your package and select “New -&gt; Class”</a:t>
            </a:r>
          </a:p>
          <a:p>
            <a:pPr marL="342900" indent="-342900">
              <a:buFont typeface="Arial" panose="020B0604020202020204" pitchFamily="34" charset="0"/>
              <a:buChar char="•"/>
            </a:pPr>
            <a:r>
              <a:rPr lang="en-US" sz="2400" dirty="0"/>
              <a:t>Enter name and check “Constructors from superclass”</a:t>
            </a:r>
          </a:p>
          <a:p>
            <a:pPr marL="342900" indent="-342900">
              <a:buFont typeface="Arial" panose="020B0604020202020204" pitchFamily="34" charset="0"/>
              <a:buChar char="•"/>
            </a:pPr>
            <a:r>
              <a:rPr lang="en-US" sz="2400" dirty="0"/>
              <a:t>Press “Finish”</a:t>
            </a:r>
          </a:p>
        </p:txBody>
      </p:sp>
      <p:pic>
        <p:nvPicPr>
          <p:cNvPr id="7" name="Picture 6">
            <a:extLst>
              <a:ext uri="{FF2B5EF4-FFF2-40B4-BE49-F238E27FC236}">
                <a16:creationId xmlns:a16="http://schemas.microsoft.com/office/drawing/2014/main" id="{D9B675B7-3DEF-4C10-96C9-370F7FF1EB2C}"/>
              </a:ext>
            </a:extLst>
          </p:cNvPr>
          <p:cNvPicPr>
            <a:picLocks noChangeAspect="1"/>
          </p:cNvPicPr>
          <p:nvPr/>
        </p:nvPicPr>
        <p:blipFill>
          <a:blip r:embed="rId4"/>
          <a:stretch>
            <a:fillRect/>
          </a:stretch>
        </p:blipFill>
        <p:spPr>
          <a:xfrm>
            <a:off x="6500110" y="2496892"/>
            <a:ext cx="4613366" cy="4337352"/>
          </a:xfrm>
          <a:prstGeom prst="rect">
            <a:avLst/>
          </a:prstGeom>
        </p:spPr>
      </p:pic>
    </p:spTree>
    <p:extLst>
      <p:ext uri="{BB962C8B-B14F-4D97-AF65-F5344CB8AC3E}">
        <p14:creationId xmlns:p14="http://schemas.microsoft.com/office/powerpoint/2010/main" val="1648000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126536"/>
            <a:ext cx="943821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Test Automation Lifecycle – Integration Test</a:t>
            </a: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graphicFrame>
        <p:nvGraphicFramePr>
          <p:cNvPr id="7" name="Diagram 6">
            <a:extLst>
              <a:ext uri="{FF2B5EF4-FFF2-40B4-BE49-F238E27FC236}">
                <a16:creationId xmlns:a16="http://schemas.microsoft.com/office/drawing/2014/main" id="{D6360B85-C18A-4E4A-A842-94107FD52784}"/>
              </a:ext>
            </a:extLst>
          </p:cNvPr>
          <p:cNvGraphicFramePr/>
          <p:nvPr>
            <p:extLst>
              <p:ext uri="{D42A27DB-BD31-4B8C-83A1-F6EECF244321}">
                <p14:modId xmlns:p14="http://schemas.microsoft.com/office/powerpoint/2010/main" val="4017129447"/>
              </p:ext>
            </p:extLst>
          </p:nvPr>
        </p:nvGraphicFramePr>
        <p:xfrm>
          <a:off x="7076050" y="3193367"/>
          <a:ext cx="3083950" cy="2944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74956AB8-AD2B-41C7-BC35-9397E5099974}"/>
              </a:ext>
            </a:extLst>
          </p:cNvPr>
          <p:cNvSpPr txBox="1"/>
          <p:nvPr/>
        </p:nvSpPr>
        <p:spPr>
          <a:xfrm>
            <a:off x="1004564" y="931209"/>
            <a:ext cx="8890781" cy="4524315"/>
          </a:xfrm>
          <a:prstGeom prst="rect">
            <a:avLst/>
          </a:prstGeom>
          <a:noFill/>
        </p:spPr>
        <p:txBody>
          <a:bodyPr wrap="square">
            <a:spAutoFit/>
          </a:bodyPr>
          <a:lstStyle/>
          <a:p>
            <a:pPr lvl="1"/>
            <a:r>
              <a:rPr lang="en-US" sz="2400" dirty="0"/>
              <a:t>Verify Test Suite Execution:</a:t>
            </a:r>
          </a:p>
          <a:p>
            <a:pPr marL="742950" lvl="1" indent="-285750">
              <a:buFont typeface="Arial" panose="020B0604020202020204" pitchFamily="34" charset="0"/>
              <a:buChar char="•"/>
            </a:pPr>
            <a:r>
              <a:rPr lang="en-US" sz="2400" dirty="0"/>
              <a:t>Execute your tests suite as many times as you can to verify stability:</a:t>
            </a:r>
          </a:p>
          <a:p>
            <a:pPr marL="742950" lvl="1" indent="-285750">
              <a:buFont typeface="Arial" panose="020B0604020202020204" pitchFamily="34" charset="0"/>
              <a:buChar char="•"/>
            </a:pPr>
            <a:r>
              <a:rPr lang="en-US" sz="2400" dirty="0"/>
              <a:t>The fact that a script ran successfully alone, doesn’t necessarily guarantees it will run successfully in a set</a:t>
            </a:r>
          </a:p>
          <a:p>
            <a:pPr marL="1200150" lvl="2" indent="-285750">
              <a:buFont typeface="Arial" panose="020B0604020202020204" pitchFamily="34" charset="0"/>
              <a:buChar char="•"/>
            </a:pPr>
            <a:r>
              <a:rPr lang="en-US" sz="2400" dirty="0"/>
              <a:t>End condition of previous test doesn’t match initial condition of current test </a:t>
            </a:r>
          </a:p>
          <a:p>
            <a:pPr marL="1200150" lvl="2" indent="-285750">
              <a:buFont typeface="Arial" panose="020B0604020202020204" pitchFamily="34" charset="0"/>
              <a:buChar char="•"/>
            </a:pPr>
            <a:r>
              <a:rPr lang="en-US" sz="2400" dirty="0"/>
              <a:t>Data transfer from previous test is wrong</a:t>
            </a:r>
          </a:p>
          <a:p>
            <a:pPr marL="742950" lvl="1" indent="-285750">
              <a:buFont typeface="Arial" panose="020B0604020202020204" pitchFamily="34" charset="0"/>
              <a:buChar char="•"/>
            </a:pPr>
            <a:r>
              <a:rPr lang="en-US" sz="2400" dirty="0"/>
              <a:t>Consider full execution time</a:t>
            </a:r>
          </a:p>
          <a:p>
            <a:pPr marL="1200150" lvl="2" indent="-285750">
              <a:buFont typeface="Arial" panose="020B0604020202020204" pitchFamily="34" charset="0"/>
              <a:buChar char="•"/>
            </a:pPr>
            <a:r>
              <a:rPr lang="en-US" sz="2400" dirty="0"/>
              <a:t>Divide into subsets</a:t>
            </a:r>
          </a:p>
          <a:p>
            <a:pPr marL="1200150" lvl="2" indent="-285750">
              <a:buFont typeface="Arial" panose="020B0604020202020204" pitchFamily="34" charset="0"/>
              <a:buChar char="•"/>
            </a:pPr>
            <a:r>
              <a:rPr lang="en-US" sz="2400" dirty="0"/>
              <a:t>Execute at night</a:t>
            </a:r>
          </a:p>
          <a:p>
            <a:pPr marL="742950" lvl="1" indent="-285750">
              <a:buFont typeface="Arial" panose="020B0604020202020204" pitchFamily="34" charset="0"/>
              <a:buChar char="•"/>
            </a:pPr>
            <a:r>
              <a:rPr lang="en-US" sz="2400" dirty="0"/>
              <a:t>Review full execution report</a:t>
            </a:r>
          </a:p>
        </p:txBody>
      </p:sp>
    </p:spTree>
    <p:extLst>
      <p:ext uri="{BB962C8B-B14F-4D97-AF65-F5344CB8AC3E}">
        <p14:creationId xmlns:p14="http://schemas.microsoft.com/office/powerpoint/2010/main" val="427104511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97390" y="225866"/>
            <a:ext cx="939721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Page Object Pattern Design – 1st Method</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2" name="TextBox 1">
            <a:extLst>
              <a:ext uri="{FF2B5EF4-FFF2-40B4-BE49-F238E27FC236}">
                <a16:creationId xmlns:a16="http://schemas.microsoft.com/office/drawing/2014/main" id="{2F5E854D-7D6E-48A9-8F17-FECEBD15E3B7}"/>
              </a:ext>
            </a:extLst>
          </p:cNvPr>
          <p:cNvSpPr txBox="1"/>
          <p:nvPr/>
        </p:nvSpPr>
        <p:spPr>
          <a:xfrm>
            <a:off x="970671" y="1152171"/>
            <a:ext cx="10480431"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Declare objects description</a:t>
            </a:r>
          </a:p>
          <a:p>
            <a:pPr marL="800100" lvl="1" indent="-342900">
              <a:buFont typeface="Arial" panose="020B0604020202020204" pitchFamily="34" charset="0"/>
              <a:buChar char="•"/>
            </a:pPr>
            <a:r>
              <a:rPr lang="en-US" sz="2400" dirty="0"/>
              <a:t>By </a:t>
            </a:r>
            <a:r>
              <a:rPr lang="en-US" sz="2400" dirty="0" err="1"/>
              <a:t>logoImage</a:t>
            </a:r>
            <a:r>
              <a:rPr lang="en-US" sz="2400" dirty="0"/>
              <a:t> = By.id("logo");</a:t>
            </a:r>
          </a:p>
          <a:p>
            <a:pPr marL="800100" lvl="1" indent="-342900">
              <a:buFont typeface="Arial" panose="020B0604020202020204" pitchFamily="34" charset="0"/>
              <a:buChar char="•"/>
            </a:pPr>
            <a:r>
              <a:rPr lang="en-US" sz="2400" dirty="0"/>
              <a:t>By links = </a:t>
            </a:r>
            <a:r>
              <a:rPr lang="en-US" sz="2400" dirty="0" err="1"/>
              <a:t>By.tagName</a:t>
            </a:r>
            <a:r>
              <a:rPr lang="en-US" sz="2400" dirty="0"/>
              <a:t>("a");</a:t>
            </a:r>
          </a:p>
          <a:p>
            <a:pPr marL="800100" lvl="1" indent="-342900">
              <a:buFont typeface="Arial" panose="020B0604020202020204" pitchFamily="34" charset="0"/>
              <a:buChar char="•"/>
            </a:pPr>
            <a:r>
              <a:rPr lang="en-US" sz="2400" dirty="0"/>
              <a:t>By </a:t>
            </a:r>
            <a:r>
              <a:rPr lang="en-US" sz="2400" dirty="0" err="1"/>
              <a:t>firstLink</a:t>
            </a:r>
            <a:r>
              <a:rPr lang="en-US" sz="2400" dirty="0"/>
              <a:t> = </a:t>
            </a:r>
            <a:r>
              <a:rPr lang="en-US" sz="2400" dirty="0" err="1"/>
              <a:t>By.tagName</a:t>
            </a:r>
            <a:r>
              <a:rPr lang="en-US" sz="2400" dirty="0"/>
              <a:t>("a");</a:t>
            </a:r>
          </a:p>
          <a:p>
            <a:pPr marL="342900" indent="-342900">
              <a:buFont typeface="Arial" panose="020B0604020202020204" pitchFamily="34" charset="0"/>
              <a:buChar char="•"/>
            </a:pPr>
            <a:r>
              <a:rPr lang="en-US" sz="2400" dirty="0"/>
              <a:t> Use elements</a:t>
            </a:r>
          </a:p>
          <a:p>
            <a:pPr marL="800100" lvl="1" indent="-342900">
              <a:buFont typeface="Arial" panose="020B0604020202020204" pitchFamily="34" charset="0"/>
              <a:buChar char="•"/>
            </a:pPr>
            <a:r>
              <a:rPr lang="en-US" sz="2400" dirty="0"/>
              <a:t>Driver. </a:t>
            </a:r>
            <a:r>
              <a:rPr lang="en-US" sz="2400" dirty="0" err="1"/>
              <a:t>findElement</a:t>
            </a:r>
            <a:r>
              <a:rPr lang="en-US" sz="2400" dirty="0"/>
              <a:t>(</a:t>
            </a:r>
            <a:r>
              <a:rPr lang="en-US" sz="2400" dirty="0" err="1"/>
              <a:t>logoImage</a:t>
            </a:r>
            <a:r>
              <a:rPr lang="en-US" sz="2400" dirty="0"/>
              <a:t>).click()</a:t>
            </a:r>
          </a:p>
          <a:p>
            <a:pPr marL="342900" indent="-342900">
              <a:buFont typeface="Arial" panose="020B0604020202020204" pitchFamily="34" charset="0"/>
              <a:buChar char="•"/>
            </a:pPr>
            <a:r>
              <a:rPr lang="en-US" sz="2400" dirty="0"/>
              <a:t> Return next Page Object</a:t>
            </a:r>
          </a:p>
          <a:p>
            <a:pPr marL="800100" lvl="1" indent="-342900">
              <a:buFont typeface="Arial" panose="020B0604020202020204" pitchFamily="34" charset="0"/>
              <a:buChar char="•"/>
            </a:pPr>
            <a:r>
              <a:rPr lang="en-US" sz="2400" dirty="0"/>
              <a:t>return new </a:t>
            </a:r>
            <a:r>
              <a:rPr lang="en-US" sz="2400" dirty="0" err="1"/>
              <a:t>YahooSearch</a:t>
            </a:r>
            <a:r>
              <a:rPr lang="en-US" sz="2400" dirty="0"/>
              <a:t>(driver)</a:t>
            </a:r>
          </a:p>
        </p:txBody>
      </p:sp>
    </p:spTree>
    <p:extLst>
      <p:ext uri="{BB962C8B-B14F-4D97-AF65-F5344CB8AC3E}">
        <p14:creationId xmlns:p14="http://schemas.microsoft.com/office/powerpoint/2010/main" val="37138835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534572" y="225866"/>
            <a:ext cx="1118381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Page Object Pattern Design – Page Objects Example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713EE19F-0861-42E9-A7E8-995EB434D26C}"/>
              </a:ext>
            </a:extLst>
          </p:cNvPr>
          <p:cNvPicPr>
            <a:picLocks noChangeAspect="1"/>
          </p:cNvPicPr>
          <p:nvPr/>
        </p:nvPicPr>
        <p:blipFill>
          <a:blip r:embed="rId4"/>
          <a:stretch>
            <a:fillRect/>
          </a:stretch>
        </p:blipFill>
        <p:spPr>
          <a:xfrm>
            <a:off x="1210354" y="1056167"/>
            <a:ext cx="8144661" cy="5108273"/>
          </a:xfrm>
          <a:prstGeom prst="rect">
            <a:avLst/>
          </a:prstGeom>
        </p:spPr>
      </p:pic>
    </p:spTree>
    <p:extLst>
      <p:ext uri="{BB962C8B-B14F-4D97-AF65-F5344CB8AC3E}">
        <p14:creationId xmlns:p14="http://schemas.microsoft.com/office/powerpoint/2010/main" val="324406522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534572" y="225866"/>
            <a:ext cx="1118381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Page Object Pattern Design – Page Objects Example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4EDF248D-B263-4A7C-AAB0-0650030FF500}"/>
              </a:ext>
            </a:extLst>
          </p:cNvPr>
          <p:cNvPicPr>
            <a:picLocks noChangeAspect="1"/>
          </p:cNvPicPr>
          <p:nvPr/>
        </p:nvPicPr>
        <p:blipFill>
          <a:blip r:embed="rId4"/>
          <a:stretch>
            <a:fillRect/>
          </a:stretch>
        </p:blipFill>
        <p:spPr>
          <a:xfrm>
            <a:off x="1250938" y="1215411"/>
            <a:ext cx="8357295" cy="4906715"/>
          </a:xfrm>
          <a:prstGeom prst="rect">
            <a:avLst/>
          </a:prstGeom>
        </p:spPr>
      </p:pic>
    </p:spTree>
    <p:extLst>
      <p:ext uri="{BB962C8B-B14F-4D97-AF65-F5344CB8AC3E}">
        <p14:creationId xmlns:p14="http://schemas.microsoft.com/office/powerpoint/2010/main" val="10432775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534572" y="225866"/>
            <a:ext cx="1118381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Page Object Pattern Design – Page Objects Example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845386AF-10A3-43B0-8854-1A0701A69F20}"/>
              </a:ext>
            </a:extLst>
          </p:cNvPr>
          <p:cNvPicPr>
            <a:picLocks noChangeAspect="1"/>
          </p:cNvPicPr>
          <p:nvPr/>
        </p:nvPicPr>
        <p:blipFill>
          <a:blip r:embed="rId4"/>
          <a:stretch>
            <a:fillRect/>
          </a:stretch>
        </p:blipFill>
        <p:spPr>
          <a:xfrm>
            <a:off x="1283017" y="1213088"/>
            <a:ext cx="7509291" cy="4042596"/>
          </a:xfrm>
          <a:prstGeom prst="rect">
            <a:avLst/>
          </a:prstGeom>
        </p:spPr>
      </p:pic>
    </p:spTree>
    <p:extLst>
      <p:ext uri="{BB962C8B-B14F-4D97-AF65-F5344CB8AC3E}">
        <p14:creationId xmlns:p14="http://schemas.microsoft.com/office/powerpoint/2010/main" val="3597956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534572" y="225866"/>
            <a:ext cx="1118381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Page Object Pattern Design – Page Objects Example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E761C0D0-B307-4F90-AF4C-734072ADCA0F}"/>
              </a:ext>
            </a:extLst>
          </p:cNvPr>
          <p:cNvPicPr>
            <a:picLocks noChangeAspect="1"/>
          </p:cNvPicPr>
          <p:nvPr/>
        </p:nvPicPr>
        <p:blipFill>
          <a:blip r:embed="rId4"/>
          <a:stretch>
            <a:fillRect/>
          </a:stretch>
        </p:blipFill>
        <p:spPr>
          <a:xfrm>
            <a:off x="1158586" y="1465906"/>
            <a:ext cx="9935788" cy="3467100"/>
          </a:xfrm>
          <a:prstGeom prst="rect">
            <a:avLst/>
          </a:prstGeom>
        </p:spPr>
      </p:pic>
    </p:spTree>
    <p:extLst>
      <p:ext uri="{BB962C8B-B14F-4D97-AF65-F5344CB8AC3E}">
        <p14:creationId xmlns:p14="http://schemas.microsoft.com/office/powerpoint/2010/main" val="26020896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2208555"/>
            <a:ext cx="9438216" cy="1975926"/>
          </a:xfrm>
          <a:prstGeom prst="rect">
            <a:avLst/>
          </a:prstGeom>
        </p:spPr>
        <p:txBody>
          <a:bodyPr wrap="square">
            <a:spAutoFit/>
          </a:bodyPr>
          <a:lstStyle/>
          <a:p>
            <a:pPr algn="ctr">
              <a:lnSpc>
                <a:spcPct val="90000"/>
              </a:lnSpc>
              <a:spcBef>
                <a:spcPct val="0"/>
              </a:spcBef>
              <a:defRPr/>
            </a:pPr>
            <a:r>
              <a:rPr lang="en-US" sz="9600" dirty="0"/>
              <a:t>Exercise!</a:t>
            </a:r>
            <a:endParaRPr lang="en-US" sz="4000" b="1" dirty="0">
              <a:solidFill>
                <a:srgbClr val="002060"/>
              </a:solidFill>
              <a:latin typeface="Lava Std"/>
            </a:endParaRPr>
          </a:p>
          <a:p>
            <a:pPr algn="ctr">
              <a:lnSpc>
                <a:spcPct val="90000"/>
              </a:lnSpc>
              <a:spcBef>
                <a:spcPct val="0"/>
              </a:spcBef>
              <a:defRPr/>
            </a:pPr>
            <a:endParaRPr lang="en-US" sz="4000" b="1" dirty="0">
              <a:solidFill>
                <a:srgbClr val="002060"/>
              </a:solidFill>
              <a:latin typeface="Lava Std"/>
            </a:endParaRP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Tree>
    <p:extLst>
      <p:ext uri="{BB962C8B-B14F-4D97-AF65-F5344CB8AC3E}">
        <p14:creationId xmlns:p14="http://schemas.microsoft.com/office/powerpoint/2010/main" val="215919016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3332DF3F-3225-4B64-B4B6-7FA27EF51FF7}"/>
              </a:ext>
            </a:extLst>
          </p:cNvPr>
          <p:cNvSpPr/>
          <p:nvPr/>
        </p:nvSpPr>
        <p:spPr>
          <a:xfrm>
            <a:off x="159433" y="1720840"/>
            <a:ext cx="11873133" cy="2308324"/>
          </a:xfrm>
          <a:prstGeom prst="rect">
            <a:avLst/>
          </a:prstGeom>
        </p:spPr>
        <p:txBody>
          <a:bodyPr wrap="square">
            <a:spAutoFit/>
          </a:bodyPr>
          <a:lstStyle/>
          <a:p>
            <a:pPr algn="ctr">
              <a:lnSpc>
                <a:spcPct val="90000"/>
              </a:lnSpc>
              <a:spcBef>
                <a:spcPct val="0"/>
              </a:spcBef>
              <a:defRPr/>
            </a:pPr>
            <a:r>
              <a:rPr lang="en-US" sz="8000" b="1" dirty="0">
                <a:solidFill>
                  <a:srgbClr val="002060"/>
                </a:solidFill>
                <a:latin typeface="Lava Std"/>
              </a:rPr>
              <a:t>Multiple Windows And Frames</a:t>
            </a:r>
            <a:endParaRPr lang="he-IL" sz="8000" b="1" dirty="0">
              <a:solidFill>
                <a:srgbClr val="002060"/>
              </a:solidFill>
              <a:latin typeface="Lava Std"/>
            </a:endParaRPr>
          </a:p>
        </p:txBody>
      </p:sp>
      <p:pic>
        <p:nvPicPr>
          <p:cNvPr id="6" name="Picture 5">
            <a:extLst>
              <a:ext uri="{FF2B5EF4-FFF2-40B4-BE49-F238E27FC236}">
                <a16:creationId xmlns:a16="http://schemas.microsoft.com/office/drawing/2014/main" id="{948926A2-EDEA-4F79-9B44-BFFB8ED19ED5}"/>
              </a:ext>
            </a:extLst>
          </p:cNvPr>
          <p:cNvPicPr>
            <a:picLocks noChangeAspect="1"/>
          </p:cNvPicPr>
          <p:nvPr/>
        </p:nvPicPr>
        <p:blipFill>
          <a:blip r:embed="rId3"/>
          <a:stretch>
            <a:fillRect/>
          </a:stretch>
        </p:blipFill>
        <p:spPr>
          <a:xfrm>
            <a:off x="1874567" y="6258000"/>
            <a:ext cx="761905" cy="600000"/>
          </a:xfrm>
          <a:prstGeom prst="rect">
            <a:avLst/>
          </a:prstGeom>
        </p:spPr>
      </p:pic>
    </p:spTree>
    <p:extLst>
      <p:ext uri="{BB962C8B-B14F-4D97-AF65-F5344CB8AC3E}">
        <p14:creationId xmlns:p14="http://schemas.microsoft.com/office/powerpoint/2010/main" val="37667819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 Multiple Windows</a:t>
            </a:r>
          </a:p>
          <a:p>
            <a:pPr marL="342900" indent="-342900" algn="l">
              <a:buFont typeface="Arial" panose="020B0604020202020204" pitchFamily="34" charset="0"/>
              <a:buChar char="•"/>
            </a:pPr>
            <a:r>
              <a:rPr lang="en-US" dirty="0"/>
              <a:t> Multiple Frames</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Objectives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20810109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 Selenium WebDriver can connect to a single window at a given moment, so when an action in a page opens an additional page, we need to explicitly move between the windows in order to perform actions on its elements</a:t>
            </a:r>
          </a:p>
          <a:p>
            <a:pPr marL="342900" indent="-342900" algn="l">
              <a:buFont typeface="Arial" panose="020B0604020202020204" pitchFamily="34" charset="0"/>
              <a:buChar char="•"/>
            </a:pPr>
            <a:r>
              <a:rPr lang="en-US" dirty="0"/>
              <a:t> Import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Switch to new window</a:t>
            </a:r>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1200329"/>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Multiple Windows</a:t>
            </a:r>
          </a:p>
          <a:p>
            <a:pPr algn="ctr">
              <a:lnSpc>
                <a:spcPct val="90000"/>
              </a:lnSpc>
              <a:spcBef>
                <a:spcPct val="0"/>
              </a:spcBef>
              <a:defRPr/>
            </a:pP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4C51FB22-1BA5-487C-8D6B-1A4B79A7A1AA}"/>
              </a:ext>
            </a:extLst>
          </p:cNvPr>
          <p:cNvPicPr>
            <a:picLocks noChangeAspect="1"/>
          </p:cNvPicPr>
          <p:nvPr/>
        </p:nvPicPr>
        <p:blipFill>
          <a:blip r:embed="rId4"/>
          <a:stretch>
            <a:fillRect/>
          </a:stretch>
        </p:blipFill>
        <p:spPr>
          <a:xfrm>
            <a:off x="1937980" y="2962275"/>
            <a:ext cx="3257550" cy="466725"/>
          </a:xfrm>
          <a:prstGeom prst="rect">
            <a:avLst/>
          </a:prstGeom>
        </p:spPr>
      </p:pic>
      <p:pic>
        <p:nvPicPr>
          <p:cNvPr id="8" name="Picture 7">
            <a:extLst>
              <a:ext uri="{FF2B5EF4-FFF2-40B4-BE49-F238E27FC236}">
                <a16:creationId xmlns:a16="http://schemas.microsoft.com/office/drawing/2014/main" id="{F032B8B1-76B6-4962-B5A5-38A5F00FA581}"/>
              </a:ext>
            </a:extLst>
          </p:cNvPr>
          <p:cNvPicPr>
            <a:picLocks noChangeAspect="1"/>
          </p:cNvPicPr>
          <p:nvPr/>
        </p:nvPicPr>
        <p:blipFill>
          <a:blip r:embed="rId5"/>
          <a:stretch>
            <a:fillRect/>
          </a:stretch>
        </p:blipFill>
        <p:spPr>
          <a:xfrm>
            <a:off x="1937980" y="3894838"/>
            <a:ext cx="6419850" cy="2137539"/>
          </a:xfrm>
          <a:prstGeom prst="rect">
            <a:avLst/>
          </a:prstGeom>
        </p:spPr>
      </p:pic>
    </p:spTree>
    <p:extLst>
      <p:ext uri="{BB962C8B-B14F-4D97-AF65-F5344CB8AC3E}">
        <p14:creationId xmlns:p14="http://schemas.microsoft.com/office/powerpoint/2010/main" val="39198490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 Switch back to main window</a:t>
            </a:r>
          </a:p>
          <a:p>
            <a:pPr marL="800100" lvl="1" indent="-342900" algn="l">
              <a:buFont typeface="Arial" panose="020B0604020202020204" pitchFamily="34" charset="0"/>
              <a:buChar char="•"/>
            </a:pPr>
            <a:r>
              <a:rPr lang="en-US" dirty="0"/>
              <a:t>driver.switchTo().window(parent);</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1200329"/>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Multiple Windows</a:t>
            </a:r>
          </a:p>
          <a:p>
            <a:pPr algn="ctr">
              <a:lnSpc>
                <a:spcPct val="90000"/>
              </a:lnSpc>
              <a:spcBef>
                <a:spcPct val="0"/>
              </a:spcBef>
              <a:defRPr/>
            </a:pP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4146714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126536"/>
            <a:ext cx="943821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Test Automation Lifecycle – Execution</a:t>
            </a: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graphicFrame>
        <p:nvGraphicFramePr>
          <p:cNvPr id="7" name="Diagram 6">
            <a:extLst>
              <a:ext uri="{FF2B5EF4-FFF2-40B4-BE49-F238E27FC236}">
                <a16:creationId xmlns:a16="http://schemas.microsoft.com/office/drawing/2014/main" id="{D6360B85-C18A-4E4A-A842-94107FD52784}"/>
              </a:ext>
            </a:extLst>
          </p:cNvPr>
          <p:cNvGraphicFramePr/>
          <p:nvPr>
            <p:extLst>
              <p:ext uri="{D42A27DB-BD31-4B8C-83A1-F6EECF244321}">
                <p14:modId xmlns:p14="http://schemas.microsoft.com/office/powerpoint/2010/main" val="1810959199"/>
              </p:ext>
            </p:extLst>
          </p:nvPr>
        </p:nvGraphicFramePr>
        <p:xfrm>
          <a:off x="7076050" y="3193367"/>
          <a:ext cx="3083950" cy="2944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74956AB8-AD2B-41C7-BC35-9397E5099974}"/>
              </a:ext>
            </a:extLst>
          </p:cNvPr>
          <p:cNvSpPr txBox="1"/>
          <p:nvPr/>
        </p:nvSpPr>
        <p:spPr>
          <a:xfrm>
            <a:off x="1004564" y="931209"/>
            <a:ext cx="8890781" cy="4893647"/>
          </a:xfrm>
          <a:prstGeom prst="rect">
            <a:avLst/>
          </a:prstGeom>
          <a:noFill/>
        </p:spPr>
        <p:txBody>
          <a:bodyPr wrap="square">
            <a:spAutoFit/>
          </a:bodyPr>
          <a:lstStyle/>
          <a:p>
            <a:pPr lvl="1"/>
            <a:r>
              <a:rPr lang="en-US" sz="2400" dirty="0"/>
              <a:t>Preparations </a:t>
            </a:r>
          </a:p>
          <a:p>
            <a:pPr marL="800100" lvl="1" indent="-342900">
              <a:buFont typeface="Arial" panose="020B0604020202020204" pitchFamily="34" charset="0"/>
              <a:buChar char="•"/>
            </a:pPr>
            <a:r>
              <a:rPr lang="en-US" sz="2400" dirty="0"/>
              <a:t>Prepare application test environment</a:t>
            </a:r>
          </a:p>
          <a:p>
            <a:pPr marL="800100" lvl="1" indent="-342900">
              <a:buFont typeface="Arial" panose="020B0604020202020204" pitchFamily="34" charset="0"/>
              <a:buChar char="•"/>
            </a:pPr>
            <a:r>
              <a:rPr lang="en-US" sz="2400" dirty="0"/>
              <a:t>Prepare test automation execution</a:t>
            </a:r>
          </a:p>
          <a:p>
            <a:pPr lvl="1"/>
            <a:endParaRPr lang="en-US" sz="2400" dirty="0"/>
          </a:p>
          <a:p>
            <a:pPr lvl="1"/>
            <a:r>
              <a:rPr lang="en-US" sz="2400" dirty="0"/>
              <a:t>Set the Test</a:t>
            </a:r>
          </a:p>
          <a:p>
            <a:pPr marL="800100" lvl="1" indent="-342900">
              <a:buFont typeface="Arial" panose="020B0604020202020204" pitchFamily="34" charset="0"/>
              <a:buChar char="•"/>
            </a:pPr>
            <a:r>
              <a:rPr lang="en-US" sz="2400" dirty="0"/>
              <a:t>Configuration</a:t>
            </a:r>
          </a:p>
          <a:p>
            <a:pPr marL="800100" lvl="1" indent="-342900">
              <a:buFont typeface="Arial" panose="020B0604020202020204" pitchFamily="34" charset="0"/>
              <a:buChar char="•"/>
            </a:pPr>
            <a:r>
              <a:rPr lang="en-US" sz="2400" dirty="0"/>
              <a:t>Data</a:t>
            </a:r>
          </a:p>
          <a:p>
            <a:pPr lvl="1"/>
            <a:endParaRPr lang="en-US" sz="2400" dirty="0"/>
          </a:p>
          <a:p>
            <a:pPr lvl="1"/>
            <a:r>
              <a:rPr lang="en-US" sz="2400" dirty="0"/>
              <a:t>Execute</a:t>
            </a:r>
          </a:p>
          <a:p>
            <a:pPr marL="800100" lvl="1" indent="-342900">
              <a:buFont typeface="Arial" panose="020B0604020202020204" pitchFamily="34" charset="0"/>
              <a:buChar char="•"/>
            </a:pPr>
            <a:r>
              <a:rPr lang="en-US" sz="2400" dirty="0"/>
              <a:t>Analyze execution report</a:t>
            </a:r>
          </a:p>
          <a:p>
            <a:pPr marL="800100" lvl="1" indent="-342900">
              <a:buFont typeface="Arial" panose="020B0604020202020204" pitchFamily="34" charset="0"/>
              <a:buChar char="•"/>
            </a:pPr>
            <a:r>
              <a:rPr lang="en-US" sz="2400" dirty="0"/>
              <a:t>Open defects</a:t>
            </a:r>
          </a:p>
          <a:p>
            <a:pPr marL="800100" lvl="1" indent="-342900">
              <a:buFont typeface="Arial" panose="020B0604020202020204" pitchFamily="34" charset="0"/>
              <a:buChar char="•"/>
            </a:pPr>
            <a:r>
              <a:rPr lang="en-US" sz="2400" dirty="0"/>
              <a:t>Produce execution summary report</a:t>
            </a:r>
          </a:p>
          <a:p>
            <a:pPr lvl="1"/>
            <a:endParaRPr lang="en-US" sz="2400" dirty="0"/>
          </a:p>
        </p:txBody>
      </p:sp>
    </p:spTree>
    <p:extLst>
      <p:ext uri="{BB962C8B-B14F-4D97-AF65-F5344CB8AC3E}">
        <p14:creationId xmlns:p14="http://schemas.microsoft.com/office/powerpoint/2010/main" val="259705819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10109982" cy="4937760"/>
          </a:xfrm>
        </p:spPr>
        <p:txBody>
          <a:bodyPr/>
          <a:lstStyle/>
          <a:p>
            <a:pPr marL="342900" indent="-342900" algn="l">
              <a:buFont typeface="Arial" panose="020B0604020202020204" pitchFamily="34" charset="0"/>
              <a:buChar char="•"/>
            </a:pPr>
            <a:r>
              <a:rPr lang="en-US" dirty="0"/>
              <a:t> When we want to access elements in a frame in a page, we must first move the driver control to the frame</a:t>
            </a:r>
          </a:p>
          <a:p>
            <a:pPr marL="342900" indent="-342900" algn="l">
              <a:buFont typeface="Arial" panose="020B0604020202020204" pitchFamily="34" charset="0"/>
              <a:buChar char="•"/>
            </a:pPr>
            <a:r>
              <a:rPr lang="en-US" dirty="0"/>
              <a:t> We can switch to frame by 3 ways</a:t>
            </a:r>
          </a:p>
          <a:p>
            <a:pPr marL="342900" indent="-342900" algn="l">
              <a:buFont typeface="Arial" panose="020B0604020202020204" pitchFamily="34" charset="0"/>
              <a:buChar char="•"/>
            </a:pPr>
            <a:r>
              <a:rPr lang="en-US" dirty="0"/>
              <a:t>By index</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By name</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By </a:t>
            </a:r>
            <a:r>
              <a:rPr lang="en-US" dirty="0" err="1"/>
              <a:t>WebElement</a:t>
            </a:r>
            <a:endParaRPr lang="en-US" dirty="0"/>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1200329"/>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Multiple Frames</a:t>
            </a:r>
          </a:p>
          <a:p>
            <a:pPr algn="ctr">
              <a:lnSpc>
                <a:spcPct val="90000"/>
              </a:lnSpc>
              <a:spcBef>
                <a:spcPct val="0"/>
              </a:spcBef>
              <a:defRPr/>
            </a:pP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F972D2D8-AB10-46EB-B8E6-80C961E5ECCB}"/>
              </a:ext>
            </a:extLst>
          </p:cNvPr>
          <p:cNvPicPr>
            <a:picLocks noChangeAspect="1"/>
          </p:cNvPicPr>
          <p:nvPr/>
        </p:nvPicPr>
        <p:blipFill>
          <a:blip r:embed="rId4"/>
          <a:stretch>
            <a:fillRect/>
          </a:stretch>
        </p:blipFill>
        <p:spPr>
          <a:xfrm>
            <a:off x="1970512" y="2942557"/>
            <a:ext cx="3429000" cy="228600"/>
          </a:xfrm>
          <a:prstGeom prst="rect">
            <a:avLst/>
          </a:prstGeom>
        </p:spPr>
      </p:pic>
      <p:pic>
        <p:nvPicPr>
          <p:cNvPr id="8" name="Picture 7">
            <a:extLst>
              <a:ext uri="{FF2B5EF4-FFF2-40B4-BE49-F238E27FC236}">
                <a16:creationId xmlns:a16="http://schemas.microsoft.com/office/drawing/2014/main" id="{A25FAF2B-6F6F-47B1-8BFE-631B01DC1B64}"/>
              </a:ext>
            </a:extLst>
          </p:cNvPr>
          <p:cNvPicPr>
            <a:picLocks noChangeAspect="1"/>
          </p:cNvPicPr>
          <p:nvPr/>
        </p:nvPicPr>
        <p:blipFill>
          <a:blip r:embed="rId5"/>
          <a:stretch>
            <a:fillRect/>
          </a:stretch>
        </p:blipFill>
        <p:spPr>
          <a:xfrm>
            <a:off x="1970512" y="3719260"/>
            <a:ext cx="4667250" cy="228600"/>
          </a:xfrm>
          <a:prstGeom prst="rect">
            <a:avLst/>
          </a:prstGeom>
        </p:spPr>
      </p:pic>
      <p:pic>
        <p:nvPicPr>
          <p:cNvPr id="9" name="Picture 8">
            <a:extLst>
              <a:ext uri="{FF2B5EF4-FFF2-40B4-BE49-F238E27FC236}">
                <a16:creationId xmlns:a16="http://schemas.microsoft.com/office/drawing/2014/main" id="{EA8E616F-E6D3-4604-A4F9-4C7F3DC59FBA}"/>
              </a:ext>
            </a:extLst>
          </p:cNvPr>
          <p:cNvPicPr>
            <a:picLocks noChangeAspect="1"/>
          </p:cNvPicPr>
          <p:nvPr/>
        </p:nvPicPr>
        <p:blipFill>
          <a:blip r:embed="rId6"/>
          <a:stretch>
            <a:fillRect/>
          </a:stretch>
        </p:blipFill>
        <p:spPr>
          <a:xfrm>
            <a:off x="1855264" y="4661641"/>
            <a:ext cx="9564995" cy="485775"/>
          </a:xfrm>
          <a:prstGeom prst="rect">
            <a:avLst/>
          </a:prstGeom>
        </p:spPr>
      </p:pic>
    </p:spTree>
    <p:extLst>
      <p:ext uri="{BB962C8B-B14F-4D97-AF65-F5344CB8AC3E}">
        <p14:creationId xmlns:p14="http://schemas.microsoft.com/office/powerpoint/2010/main" val="405499998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 Switch back to main window</a:t>
            </a:r>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1200329"/>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Multiple Frames</a:t>
            </a:r>
          </a:p>
          <a:p>
            <a:pPr algn="ctr">
              <a:lnSpc>
                <a:spcPct val="90000"/>
              </a:lnSpc>
              <a:spcBef>
                <a:spcPct val="0"/>
              </a:spcBef>
              <a:defRPr/>
            </a:pP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7" name="Content Placeholder 2">
            <a:extLst>
              <a:ext uri="{FF2B5EF4-FFF2-40B4-BE49-F238E27FC236}">
                <a16:creationId xmlns:a16="http://schemas.microsoft.com/office/drawing/2014/main" id="{228E3FBF-41F4-4038-BFC1-936CDCCBE654}"/>
              </a:ext>
            </a:extLst>
          </p:cNvPr>
          <p:cNvSpPr txBox="1">
            <a:spLocks/>
          </p:cNvSpPr>
          <p:nvPr/>
        </p:nvSpPr>
        <p:spPr>
          <a:xfrm>
            <a:off x="1097280" y="1845733"/>
            <a:ext cx="10058400" cy="4328643"/>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01168" lvl="1" algn="l"/>
            <a:r>
              <a:rPr lang="en-US" dirty="0"/>
              <a:t>    Or</a:t>
            </a:r>
          </a:p>
          <a:p>
            <a:pPr marL="201168" lvl="1"/>
            <a:endParaRPr lang="en-US" dirty="0">
              <a:solidFill>
                <a:schemeClr val="tx1">
                  <a:lumMod val="75000"/>
                  <a:lumOff val="25000"/>
                </a:schemeClr>
              </a:solidFill>
            </a:endParaRPr>
          </a:p>
          <a:p>
            <a:pPr marL="384048" lvl="2"/>
            <a:endParaRPr lang="en-US" dirty="0">
              <a:solidFill>
                <a:schemeClr val="tx1">
                  <a:lumMod val="75000"/>
                  <a:lumOff val="25000"/>
                </a:schemeClr>
              </a:solidFill>
            </a:endParaRPr>
          </a:p>
        </p:txBody>
      </p:sp>
      <p:pic>
        <p:nvPicPr>
          <p:cNvPr id="8" name="Picture 7">
            <a:extLst>
              <a:ext uri="{FF2B5EF4-FFF2-40B4-BE49-F238E27FC236}">
                <a16:creationId xmlns:a16="http://schemas.microsoft.com/office/drawing/2014/main" id="{F1440B90-5240-4A08-A1BC-5F717FFEE87C}"/>
              </a:ext>
            </a:extLst>
          </p:cNvPr>
          <p:cNvPicPr>
            <a:picLocks noChangeAspect="1"/>
          </p:cNvPicPr>
          <p:nvPr/>
        </p:nvPicPr>
        <p:blipFill>
          <a:blip r:embed="rId4"/>
          <a:stretch>
            <a:fillRect/>
          </a:stretch>
        </p:blipFill>
        <p:spPr>
          <a:xfrm>
            <a:off x="1524000" y="1526962"/>
            <a:ext cx="4419600" cy="228600"/>
          </a:xfrm>
          <a:prstGeom prst="rect">
            <a:avLst/>
          </a:prstGeom>
        </p:spPr>
      </p:pic>
      <p:pic>
        <p:nvPicPr>
          <p:cNvPr id="9" name="Picture 8">
            <a:extLst>
              <a:ext uri="{FF2B5EF4-FFF2-40B4-BE49-F238E27FC236}">
                <a16:creationId xmlns:a16="http://schemas.microsoft.com/office/drawing/2014/main" id="{582F9BCA-270C-4759-80A3-1FE1CCD8D290}"/>
              </a:ext>
            </a:extLst>
          </p:cNvPr>
          <p:cNvPicPr>
            <a:picLocks noChangeAspect="1"/>
          </p:cNvPicPr>
          <p:nvPr/>
        </p:nvPicPr>
        <p:blipFill>
          <a:blip r:embed="rId5"/>
          <a:stretch>
            <a:fillRect/>
          </a:stretch>
        </p:blipFill>
        <p:spPr>
          <a:xfrm>
            <a:off x="1524000" y="2206495"/>
            <a:ext cx="4010025" cy="247650"/>
          </a:xfrm>
          <a:prstGeom prst="rect">
            <a:avLst/>
          </a:prstGeom>
        </p:spPr>
      </p:pic>
    </p:spTree>
    <p:extLst>
      <p:ext uri="{BB962C8B-B14F-4D97-AF65-F5344CB8AC3E}">
        <p14:creationId xmlns:p14="http://schemas.microsoft.com/office/powerpoint/2010/main" val="411047428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2208555"/>
            <a:ext cx="9438216" cy="1975926"/>
          </a:xfrm>
          <a:prstGeom prst="rect">
            <a:avLst/>
          </a:prstGeom>
        </p:spPr>
        <p:txBody>
          <a:bodyPr wrap="square">
            <a:spAutoFit/>
          </a:bodyPr>
          <a:lstStyle/>
          <a:p>
            <a:pPr algn="ctr">
              <a:lnSpc>
                <a:spcPct val="90000"/>
              </a:lnSpc>
              <a:spcBef>
                <a:spcPct val="0"/>
              </a:spcBef>
              <a:defRPr/>
            </a:pPr>
            <a:r>
              <a:rPr lang="en-US" sz="9600" dirty="0"/>
              <a:t>Exercise!</a:t>
            </a:r>
            <a:endParaRPr lang="en-US" sz="4000" b="1" dirty="0">
              <a:solidFill>
                <a:srgbClr val="002060"/>
              </a:solidFill>
              <a:latin typeface="Lava Std"/>
            </a:endParaRPr>
          </a:p>
          <a:p>
            <a:pPr algn="ctr">
              <a:lnSpc>
                <a:spcPct val="90000"/>
              </a:lnSpc>
              <a:spcBef>
                <a:spcPct val="0"/>
              </a:spcBef>
              <a:defRPr/>
            </a:pPr>
            <a:endParaRPr lang="en-US" sz="4000" b="1" dirty="0">
              <a:solidFill>
                <a:srgbClr val="002060"/>
              </a:solidFill>
              <a:latin typeface="Lava Std"/>
            </a:endParaRP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Tree>
    <p:extLst>
      <p:ext uri="{BB962C8B-B14F-4D97-AF65-F5344CB8AC3E}">
        <p14:creationId xmlns:p14="http://schemas.microsoft.com/office/powerpoint/2010/main" val="4071588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3332DF3F-3225-4B64-B4B6-7FA27EF51FF7}"/>
              </a:ext>
            </a:extLst>
          </p:cNvPr>
          <p:cNvSpPr/>
          <p:nvPr/>
        </p:nvSpPr>
        <p:spPr>
          <a:xfrm>
            <a:off x="159433" y="1720840"/>
            <a:ext cx="11873133" cy="1200329"/>
          </a:xfrm>
          <a:prstGeom prst="rect">
            <a:avLst/>
          </a:prstGeom>
        </p:spPr>
        <p:txBody>
          <a:bodyPr wrap="square">
            <a:spAutoFit/>
          </a:bodyPr>
          <a:lstStyle/>
          <a:p>
            <a:pPr algn="ctr">
              <a:lnSpc>
                <a:spcPct val="90000"/>
              </a:lnSpc>
              <a:spcBef>
                <a:spcPct val="0"/>
              </a:spcBef>
              <a:defRPr/>
            </a:pPr>
            <a:r>
              <a:rPr lang="en-US" sz="8000" b="1" dirty="0">
                <a:solidFill>
                  <a:srgbClr val="002060"/>
                </a:solidFill>
                <a:latin typeface="Lava Std"/>
              </a:rPr>
              <a:t>Selenium IDE</a:t>
            </a:r>
            <a:endParaRPr lang="he-IL" sz="8000" b="1" dirty="0">
              <a:solidFill>
                <a:srgbClr val="002060"/>
              </a:solidFill>
              <a:latin typeface="Lava Std"/>
            </a:endParaRPr>
          </a:p>
        </p:txBody>
      </p:sp>
      <p:pic>
        <p:nvPicPr>
          <p:cNvPr id="6" name="Picture 5">
            <a:extLst>
              <a:ext uri="{FF2B5EF4-FFF2-40B4-BE49-F238E27FC236}">
                <a16:creationId xmlns:a16="http://schemas.microsoft.com/office/drawing/2014/main" id="{948926A2-EDEA-4F79-9B44-BFFB8ED19ED5}"/>
              </a:ext>
            </a:extLst>
          </p:cNvPr>
          <p:cNvPicPr>
            <a:picLocks noChangeAspect="1"/>
          </p:cNvPicPr>
          <p:nvPr/>
        </p:nvPicPr>
        <p:blipFill>
          <a:blip r:embed="rId3"/>
          <a:stretch>
            <a:fillRect/>
          </a:stretch>
        </p:blipFill>
        <p:spPr>
          <a:xfrm>
            <a:off x="1874567" y="6258000"/>
            <a:ext cx="761905" cy="600000"/>
          </a:xfrm>
          <a:prstGeom prst="rect">
            <a:avLst/>
          </a:prstGeom>
        </p:spPr>
      </p:pic>
    </p:spTree>
    <p:extLst>
      <p:ext uri="{BB962C8B-B14F-4D97-AF65-F5344CB8AC3E}">
        <p14:creationId xmlns:p14="http://schemas.microsoft.com/office/powerpoint/2010/main" val="22529945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4937760"/>
          </a:xfrm>
        </p:spPr>
        <p:txBody>
          <a:bodyPr/>
          <a:lstStyle/>
          <a:p>
            <a:pPr marL="342900" indent="-342900" algn="l">
              <a:buFont typeface="Arial" panose="020B0604020202020204" pitchFamily="34" charset="0"/>
              <a:buChar char="•"/>
            </a:pPr>
            <a:r>
              <a:rPr lang="en-US" dirty="0"/>
              <a:t>Selenium IDE (Integrated Development Environment) is primarily a record/run tool that a test case developer uses to develop Selenium Test cases.</a:t>
            </a:r>
          </a:p>
          <a:p>
            <a:pPr marL="342900" indent="-342900" algn="l">
              <a:buFont typeface="Arial" panose="020B0604020202020204" pitchFamily="34" charset="0"/>
              <a:buChar char="•"/>
            </a:pPr>
            <a:r>
              <a:rPr lang="en-US" dirty="0"/>
              <a:t>Provides you the capability of automatically recording your test cases based upon the interactions with the browser</a:t>
            </a:r>
          </a:p>
          <a:p>
            <a:pPr marL="342900" indent="-342900" algn="l">
              <a:buFont typeface="Arial" panose="020B0604020202020204" pitchFamily="34" charset="0"/>
              <a:buChar char="•"/>
            </a:pPr>
            <a:r>
              <a:rPr lang="en-US" dirty="0"/>
              <a:t>Developer can run the entire test suite consisting of multiple test cases or execute a single test case</a:t>
            </a:r>
          </a:p>
          <a:p>
            <a:pPr marL="342900" indent="-342900" algn="l">
              <a:buFont typeface="Arial" panose="020B0604020202020204" pitchFamily="34" charset="0"/>
              <a:buChar char="•"/>
            </a:pPr>
            <a:r>
              <a:rPr lang="en-US" dirty="0"/>
              <a:t>Run </a:t>
            </a:r>
            <a:r>
              <a:rPr lang="en-US" dirty="0">
                <a:solidFill>
                  <a:srgbClr val="FF0000"/>
                </a:solidFill>
              </a:rPr>
              <a:t>Selenese</a:t>
            </a:r>
            <a:r>
              <a:rPr lang="en-US" dirty="0"/>
              <a:t> commands, which helps the IDE understand what needs to be done</a:t>
            </a:r>
          </a:p>
          <a:p>
            <a:pPr marL="342900" indent="-342900" algn="l">
              <a:buFont typeface="Arial" panose="020B0604020202020204" pitchFamily="34" charset="0"/>
              <a:buChar char="•"/>
            </a:pPr>
            <a:r>
              <a:rPr lang="en-US" dirty="0"/>
              <a:t>Allows the test developers to set breakpoints for the purpose of debugging particular test cases</a:t>
            </a:r>
          </a:p>
          <a:p>
            <a:pPr marL="342900" indent="-342900" algn="l">
              <a:buFont typeface="Arial" panose="020B0604020202020204" pitchFamily="34" charset="0"/>
              <a:buChar char="•"/>
            </a:pPr>
            <a:r>
              <a:rPr lang="en-US" dirty="0"/>
              <a:t>Test cases can be re-used using the run command. </a:t>
            </a:r>
          </a:p>
          <a:p>
            <a:pPr marL="342900" indent="-342900" algn="l">
              <a:buFont typeface="Arial" panose="020B0604020202020204" pitchFamily="34" charset="0"/>
              <a:buChar char="•"/>
            </a:pPr>
            <a:r>
              <a:rPr lang="en-US" dirty="0"/>
              <a:t>Use of multiple-locators for each element in the IDE.</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Objectives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38810012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4937760"/>
          </a:xfrm>
        </p:spPr>
        <p:txBody>
          <a:bodyPr/>
          <a:lstStyle/>
          <a:p>
            <a:pPr marL="342900" indent="-342900" algn="l">
              <a:buFont typeface="Arial" panose="020B0604020202020204" pitchFamily="34" charset="0"/>
              <a:buChar char="•"/>
            </a:pPr>
            <a:r>
              <a:rPr lang="en-US" dirty="0"/>
              <a:t>Not suitable for testing extensive data</a:t>
            </a:r>
          </a:p>
          <a:p>
            <a:pPr marL="342900" indent="-342900" algn="l">
              <a:buFont typeface="Arial" panose="020B0604020202020204" pitchFamily="34" charset="0"/>
              <a:buChar char="•"/>
            </a:pPr>
            <a:r>
              <a:rPr lang="en-US" dirty="0"/>
              <a:t>Connections with the database can not be tested</a:t>
            </a:r>
          </a:p>
          <a:p>
            <a:pPr marL="342900" indent="-342900" algn="l">
              <a:buFont typeface="Arial" panose="020B0604020202020204" pitchFamily="34" charset="0"/>
              <a:buChar char="•"/>
            </a:pPr>
            <a:r>
              <a:rPr lang="en-US" dirty="0"/>
              <a:t>Cannot handle the dynamic part of web-based applications</a:t>
            </a:r>
          </a:p>
          <a:p>
            <a:pPr marL="342900" indent="-342900" algn="l">
              <a:buFont typeface="Arial" panose="020B0604020202020204" pitchFamily="34" charset="0"/>
              <a:buChar char="•"/>
            </a:pPr>
            <a:r>
              <a:rPr lang="en-US" dirty="0"/>
              <a:t>Does not support capturing of screenshots on test failures</a:t>
            </a:r>
          </a:p>
          <a:p>
            <a:pPr marL="342900" indent="-342900" algn="l">
              <a:buFont typeface="Arial" panose="020B0604020202020204" pitchFamily="34" charset="0"/>
              <a:buChar char="•"/>
            </a:pPr>
            <a:r>
              <a:rPr lang="en-US" dirty="0"/>
              <a:t>No feature available for generating result reports</a:t>
            </a:r>
          </a:p>
        </p:txBody>
      </p:sp>
      <p:sp>
        <p:nvSpPr>
          <p:cNvPr id="5" name="Rectangle 4">
            <a:extLst>
              <a:ext uri="{FF2B5EF4-FFF2-40B4-BE49-F238E27FC236}">
                <a16:creationId xmlns:a16="http://schemas.microsoft.com/office/drawing/2014/main" id="{0846C511-DED7-4C58-96CE-3C400648DD92}"/>
              </a:ext>
            </a:extLst>
          </p:cNvPr>
          <p:cNvSpPr/>
          <p:nvPr/>
        </p:nvSpPr>
        <p:spPr>
          <a:xfrm>
            <a:off x="2870995" y="176629"/>
            <a:ext cx="645000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Limitations of Selenium IDE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346209252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4937760"/>
          </a:xfrm>
        </p:spPr>
        <p:txBody>
          <a:bodyPr/>
          <a:lstStyle/>
          <a:p>
            <a:pPr marL="342900" indent="-342900" algn="l">
              <a:buFont typeface="Arial" panose="020B0604020202020204" pitchFamily="34" charset="0"/>
              <a:buChar char="•"/>
            </a:pPr>
            <a:r>
              <a:rPr lang="en-US" dirty="0"/>
              <a:t>After creating a new project, you will be prompted to name it and then asked to provide a base URL. The base URL is the URL of the application you are testing. It's something you set once, and it gets used across all of the tests in this project. You can change it later if need-be.</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After completing these settings, a new browser window will open, load the base URL, and start recording.</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Interact with the page and each of your actions will be recorded in the IDE. To stop recording, switch to the IDE window and click the recording icon.</a:t>
            </a:r>
          </a:p>
        </p:txBody>
      </p:sp>
      <p:sp>
        <p:nvSpPr>
          <p:cNvPr id="5" name="Rectangle 4">
            <a:extLst>
              <a:ext uri="{FF2B5EF4-FFF2-40B4-BE49-F238E27FC236}">
                <a16:creationId xmlns:a16="http://schemas.microsoft.com/office/drawing/2014/main" id="{0846C511-DED7-4C58-96CE-3C400648DD92}"/>
              </a:ext>
            </a:extLst>
          </p:cNvPr>
          <p:cNvSpPr/>
          <p:nvPr/>
        </p:nvSpPr>
        <p:spPr>
          <a:xfrm>
            <a:off x="2870995" y="176629"/>
            <a:ext cx="645000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Recording your first test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33082581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4937760"/>
          </a:xfrm>
        </p:spPr>
        <p:txBody>
          <a:bodyPr/>
          <a:lstStyle/>
          <a:p>
            <a:pPr marL="342900" indent="-342900" algn="l">
              <a:buFont typeface="Arial" panose="020B0604020202020204" pitchFamily="34" charset="0"/>
              <a:buChar char="•"/>
            </a:pPr>
            <a:r>
              <a:rPr lang="en-US" dirty="0"/>
              <a:t>You can add a new test by clicking the + symbol at the top of left side-bar menu (to the right of the Tests heading), naming it, and clicking ADD.</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Once added you can either input commands manually or click the record icon in the top-right of the IDE. </a:t>
            </a:r>
          </a:p>
        </p:txBody>
      </p:sp>
      <p:sp>
        <p:nvSpPr>
          <p:cNvPr id="5" name="Rectangle 4">
            <a:extLst>
              <a:ext uri="{FF2B5EF4-FFF2-40B4-BE49-F238E27FC236}">
                <a16:creationId xmlns:a16="http://schemas.microsoft.com/office/drawing/2014/main" id="{0846C511-DED7-4C58-96CE-3C400648DD92}"/>
              </a:ext>
            </a:extLst>
          </p:cNvPr>
          <p:cNvSpPr/>
          <p:nvPr/>
        </p:nvSpPr>
        <p:spPr>
          <a:xfrm>
            <a:off x="2722691" y="176629"/>
            <a:ext cx="763757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Organizing your tests – Add a test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214990682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4937760"/>
          </a:xfrm>
        </p:spPr>
        <p:txBody>
          <a:bodyPr/>
          <a:lstStyle/>
          <a:p>
            <a:pPr marL="342900" indent="-342900" algn="l">
              <a:buFont typeface="Arial" panose="020B0604020202020204" pitchFamily="34" charset="0"/>
              <a:buChar char="•"/>
            </a:pPr>
            <a:r>
              <a:rPr lang="en-US" dirty="0"/>
              <a:t>Tests can be grouped together into suites.</a:t>
            </a:r>
          </a:p>
          <a:p>
            <a:pPr marL="342900" indent="-342900" algn="l">
              <a:buFont typeface="Arial" panose="020B0604020202020204" pitchFamily="34" charset="0"/>
              <a:buChar char="•"/>
            </a:pPr>
            <a:r>
              <a:rPr lang="en-US" dirty="0"/>
              <a:t>On project creation, a Default Suite gets created and your first test gets added to it automatically.</a:t>
            </a:r>
          </a:p>
          <a:p>
            <a:pPr marL="342900" indent="-342900" algn="l">
              <a:buFont typeface="Arial" panose="020B0604020202020204" pitchFamily="34" charset="0"/>
              <a:buChar char="•"/>
            </a:pPr>
            <a:r>
              <a:rPr lang="en-US" dirty="0"/>
              <a:t>To create and manage suites go to the Test suites panel. You can get there by clicking the drop-down at the top of the left side-bar menu (e.g., click on the word Tests) and selecting Test suites.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Add a suite</a:t>
            </a:r>
          </a:p>
          <a:p>
            <a:pPr marL="342900" indent="-342900" algn="l">
              <a:buFont typeface="Arial" panose="020B0604020202020204" pitchFamily="34" charset="0"/>
              <a:buChar char="•"/>
            </a:pPr>
            <a:r>
              <a:rPr lang="en-US" dirty="0"/>
              <a:t>To add a suite, click the + symbol at the top of the left side-bar menu to the right of the Test Suites heading, provide a name, and click ADD.</a:t>
            </a:r>
          </a:p>
        </p:txBody>
      </p:sp>
      <p:sp>
        <p:nvSpPr>
          <p:cNvPr id="5" name="Rectangle 4">
            <a:extLst>
              <a:ext uri="{FF2B5EF4-FFF2-40B4-BE49-F238E27FC236}">
                <a16:creationId xmlns:a16="http://schemas.microsoft.com/office/drawing/2014/main" id="{0846C511-DED7-4C58-96CE-3C400648DD92}"/>
              </a:ext>
            </a:extLst>
          </p:cNvPr>
          <p:cNvSpPr/>
          <p:nvPr/>
        </p:nvSpPr>
        <p:spPr>
          <a:xfrm>
            <a:off x="2722691" y="176629"/>
            <a:ext cx="763757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Organizing your tests – Suites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100684938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4937760"/>
          </a:xfrm>
        </p:spPr>
        <p:txBody>
          <a:bodyPr>
            <a:noAutofit/>
          </a:bodyPr>
          <a:lstStyle/>
          <a:p>
            <a:pPr marL="342900" indent="-342900" algn="l">
              <a:buFont typeface="Arial" panose="020B0604020202020204" pitchFamily="34" charset="0"/>
              <a:buChar char="•"/>
            </a:pPr>
            <a:r>
              <a:rPr lang="en-US" dirty="0"/>
              <a:t>Add a test</a:t>
            </a:r>
          </a:p>
          <a:p>
            <a:pPr marL="800100" lvl="1" indent="-342900" algn="l">
              <a:buFont typeface="Arial" panose="020B0604020202020204" pitchFamily="34" charset="0"/>
              <a:buChar char="•"/>
            </a:pPr>
            <a:r>
              <a:rPr lang="en-US" dirty="0"/>
              <a:t>To add a test to a suite hover over the suite name, then do the following:</a:t>
            </a:r>
          </a:p>
          <a:p>
            <a:pPr marL="1257300" lvl="2" indent="-342900" algn="l">
              <a:buFont typeface="Arial" panose="020B0604020202020204" pitchFamily="34" charset="0"/>
              <a:buChar char="•"/>
            </a:pPr>
            <a:r>
              <a:rPr lang="en-US" dirty="0"/>
              <a:t>Click on the icon that appears to the right of the Test Suites heading</a:t>
            </a:r>
          </a:p>
          <a:p>
            <a:pPr marL="1257300" lvl="2" indent="-342900" algn="l">
              <a:buFont typeface="Arial" panose="020B0604020202020204" pitchFamily="34" charset="0"/>
              <a:buChar char="•"/>
            </a:pPr>
            <a:r>
              <a:rPr lang="en-US" dirty="0"/>
              <a:t>Click Add tests</a:t>
            </a:r>
          </a:p>
          <a:p>
            <a:pPr marL="1257300" lvl="2" indent="-342900" algn="l">
              <a:buFont typeface="Arial" panose="020B0604020202020204" pitchFamily="34" charset="0"/>
              <a:buChar char="•"/>
            </a:pPr>
            <a:r>
              <a:rPr lang="en-US" dirty="0"/>
              <a:t>Select the tests you want to add from the menu</a:t>
            </a:r>
          </a:p>
          <a:p>
            <a:pPr marL="1257300" lvl="2" indent="-342900" algn="l">
              <a:buFont typeface="Arial" panose="020B0604020202020204" pitchFamily="34" charset="0"/>
              <a:buChar char="•"/>
            </a:pPr>
            <a:r>
              <a:rPr lang="en-US" dirty="0"/>
              <a:t>Click Select</a:t>
            </a:r>
          </a:p>
          <a:p>
            <a:pPr marL="342900" indent="-342900" algn="l">
              <a:buFont typeface="Arial" panose="020B0604020202020204" pitchFamily="34" charset="0"/>
              <a:buChar char="•"/>
            </a:pPr>
            <a:r>
              <a:rPr lang="en-US" dirty="0"/>
              <a:t>Remove a test</a:t>
            </a:r>
          </a:p>
          <a:p>
            <a:pPr marL="800100" lvl="1" indent="-342900" algn="l">
              <a:buFont typeface="Arial" panose="020B0604020202020204" pitchFamily="34" charset="0"/>
              <a:buChar char="•"/>
            </a:pPr>
            <a:r>
              <a:rPr lang="en-US" dirty="0"/>
              <a:t>To remove a test, hover your mouse over the test and click the X that appears to the right of the name.</a:t>
            </a:r>
          </a:p>
          <a:p>
            <a:pPr marL="342900" indent="-342900" algn="l">
              <a:buFont typeface="Arial" panose="020B0604020202020204" pitchFamily="34" charset="0"/>
              <a:buChar char="•"/>
            </a:pPr>
            <a:r>
              <a:rPr lang="en-US" dirty="0"/>
              <a:t>Remove or rename a suite</a:t>
            </a:r>
          </a:p>
          <a:p>
            <a:pPr marL="800100" lvl="1" indent="-342900" algn="l">
              <a:buFont typeface="Arial" panose="020B0604020202020204" pitchFamily="34" charset="0"/>
              <a:buChar char="•"/>
            </a:pPr>
            <a:r>
              <a:rPr lang="en-US" dirty="0"/>
              <a:t>To remove a suite, click the icon that appears to the right of its name, click Delete, and click Delete again when prompted.</a:t>
            </a:r>
          </a:p>
          <a:p>
            <a:pPr marL="800100" lvl="1" indent="-342900" algn="l">
              <a:buFont typeface="Arial" panose="020B0604020202020204" pitchFamily="34" charset="0"/>
              <a:buChar char="•"/>
            </a:pPr>
            <a:r>
              <a:rPr lang="en-US" dirty="0"/>
              <a:t>To rename a suite hover over the suite name, click the icon that appears to the right of the name, click Rename, update the name, and click RENAME.</a:t>
            </a:r>
          </a:p>
        </p:txBody>
      </p:sp>
      <p:sp>
        <p:nvSpPr>
          <p:cNvPr id="5" name="Rectangle 4">
            <a:extLst>
              <a:ext uri="{FF2B5EF4-FFF2-40B4-BE49-F238E27FC236}">
                <a16:creationId xmlns:a16="http://schemas.microsoft.com/office/drawing/2014/main" id="{0846C511-DED7-4C58-96CE-3C400648DD92}"/>
              </a:ext>
            </a:extLst>
          </p:cNvPr>
          <p:cNvSpPr/>
          <p:nvPr/>
        </p:nvSpPr>
        <p:spPr>
          <a:xfrm>
            <a:off x="2722691" y="176629"/>
            <a:ext cx="763757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Organizing your tests – Suites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844476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126536"/>
            <a:ext cx="943821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Test Automation Lifecycle – Maintenance</a:t>
            </a: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graphicFrame>
        <p:nvGraphicFramePr>
          <p:cNvPr id="7" name="Diagram 6">
            <a:extLst>
              <a:ext uri="{FF2B5EF4-FFF2-40B4-BE49-F238E27FC236}">
                <a16:creationId xmlns:a16="http://schemas.microsoft.com/office/drawing/2014/main" id="{D6360B85-C18A-4E4A-A842-94107FD52784}"/>
              </a:ext>
            </a:extLst>
          </p:cNvPr>
          <p:cNvGraphicFramePr/>
          <p:nvPr>
            <p:extLst>
              <p:ext uri="{D42A27DB-BD31-4B8C-83A1-F6EECF244321}">
                <p14:modId xmlns:p14="http://schemas.microsoft.com/office/powerpoint/2010/main" val="2234323315"/>
              </p:ext>
            </p:extLst>
          </p:nvPr>
        </p:nvGraphicFramePr>
        <p:xfrm>
          <a:off x="7076050" y="3193367"/>
          <a:ext cx="3083950" cy="2944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74956AB8-AD2B-41C7-BC35-9397E5099974}"/>
              </a:ext>
            </a:extLst>
          </p:cNvPr>
          <p:cNvSpPr txBox="1"/>
          <p:nvPr/>
        </p:nvSpPr>
        <p:spPr>
          <a:xfrm>
            <a:off x="1004564" y="931209"/>
            <a:ext cx="8890781" cy="3416320"/>
          </a:xfrm>
          <a:prstGeom prst="rect">
            <a:avLst/>
          </a:prstGeom>
          <a:noFill/>
        </p:spPr>
        <p:txBody>
          <a:bodyPr wrap="square">
            <a:spAutoFit/>
          </a:bodyPr>
          <a:lstStyle/>
          <a:p>
            <a:pPr lvl="1"/>
            <a:r>
              <a:rPr lang="en-US" sz="2400" dirty="0"/>
              <a:t>Maintenance means adjusting the package for next version. </a:t>
            </a:r>
          </a:p>
          <a:p>
            <a:pPr lvl="1"/>
            <a:r>
              <a:rPr lang="en-US" sz="2400" dirty="0"/>
              <a:t>It is doing the all-life cycle again. </a:t>
            </a:r>
          </a:p>
          <a:p>
            <a:pPr marL="800100" lvl="1" indent="-342900">
              <a:buFont typeface="Arial" panose="020B0604020202020204" pitchFamily="34" charset="0"/>
              <a:buChar char="•"/>
            </a:pPr>
            <a:r>
              <a:rPr lang="en-US" sz="2400" dirty="0"/>
              <a:t>Updating existing scripts with application changes</a:t>
            </a:r>
          </a:p>
          <a:p>
            <a:pPr marL="800100" lvl="1" indent="-342900">
              <a:buFont typeface="Arial" panose="020B0604020202020204" pitchFamily="34" charset="0"/>
              <a:buChar char="•"/>
            </a:pPr>
            <a:r>
              <a:rPr lang="en-US" sz="2400" dirty="0"/>
              <a:t>Flow changes</a:t>
            </a:r>
          </a:p>
          <a:p>
            <a:pPr marL="800100" lvl="1" indent="-342900">
              <a:buFont typeface="Arial" panose="020B0604020202020204" pitchFamily="34" charset="0"/>
              <a:buChar char="•"/>
            </a:pPr>
            <a:r>
              <a:rPr lang="en-US" sz="2400" dirty="0"/>
              <a:t>New objects</a:t>
            </a:r>
          </a:p>
          <a:p>
            <a:pPr marL="800100" lvl="1" indent="-342900">
              <a:buFont typeface="Arial" panose="020B0604020202020204" pitchFamily="34" charset="0"/>
              <a:buChar char="•"/>
            </a:pPr>
            <a:r>
              <a:rPr lang="en-US" sz="2400" dirty="0"/>
              <a:t>Identification changes in existing objects</a:t>
            </a:r>
          </a:p>
          <a:p>
            <a:pPr marL="800100" lvl="1" indent="-342900">
              <a:buFont typeface="Arial" panose="020B0604020202020204" pitchFamily="34" charset="0"/>
              <a:buChar char="•"/>
            </a:pPr>
            <a:r>
              <a:rPr lang="en-US" sz="2400" dirty="0"/>
              <a:t>Generate additional scripts</a:t>
            </a:r>
          </a:p>
          <a:p>
            <a:pPr lvl="1"/>
            <a:endParaRPr lang="en-US" sz="2400" dirty="0"/>
          </a:p>
          <a:p>
            <a:pPr lvl="1"/>
            <a:endParaRPr lang="en-US" sz="2400" dirty="0"/>
          </a:p>
        </p:txBody>
      </p:sp>
    </p:spTree>
    <p:extLst>
      <p:ext uri="{BB962C8B-B14F-4D97-AF65-F5344CB8AC3E}">
        <p14:creationId xmlns:p14="http://schemas.microsoft.com/office/powerpoint/2010/main" val="387335550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4937760"/>
          </a:xfrm>
        </p:spPr>
        <p:txBody>
          <a:bodyPr>
            <a:noAutofit/>
          </a:bodyPr>
          <a:lstStyle/>
          <a:p>
            <a:pPr marL="342900" indent="-342900" algn="l">
              <a:buFont typeface="Arial" panose="020B0604020202020204" pitchFamily="34" charset="0"/>
              <a:buChar char="•"/>
            </a:pPr>
            <a:r>
              <a:rPr lang="en-US" dirty="0"/>
              <a:t>You can play tests back in the IDE by selecting the test or suite you'd like to play and clicking the play button in the menu bar above the test editor.</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The test(s) will play back in the browser. If a window is still open from recording, it will be used for playback. Otherwise, a new window will be opened and used.</a:t>
            </a:r>
          </a:p>
        </p:txBody>
      </p:sp>
      <p:sp>
        <p:nvSpPr>
          <p:cNvPr id="5" name="Rectangle 4">
            <a:extLst>
              <a:ext uri="{FF2B5EF4-FFF2-40B4-BE49-F238E27FC236}">
                <a16:creationId xmlns:a16="http://schemas.microsoft.com/office/drawing/2014/main" id="{0846C511-DED7-4C58-96CE-3C400648DD92}"/>
              </a:ext>
            </a:extLst>
          </p:cNvPr>
          <p:cNvSpPr/>
          <p:nvPr/>
        </p:nvSpPr>
        <p:spPr>
          <a:xfrm>
            <a:off x="2722691" y="176629"/>
            <a:ext cx="763757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Playback</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405821016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3"/>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2722691" y="176629"/>
            <a:ext cx="763757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Adding new command</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4"/>
          <a:stretch>
            <a:fillRect/>
          </a:stretch>
        </p:blipFill>
        <p:spPr>
          <a:xfrm>
            <a:off x="2071515" y="6234244"/>
            <a:ext cx="761905" cy="600000"/>
          </a:xfrm>
          <a:prstGeom prst="rect">
            <a:avLst/>
          </a:prstGeom>
        </p:spPr>
      </p:pic>
      <p:pic>
        <p:nvPicPr>
          <p:cNvPr id="8" name="Online Media 7" title="3. Adding and editing test steps in the new Selenium IDE">
            <a:hlinkClick r:id="" action="ppaction://media"/>
            <a:extLst>
              <a:ext uri="{FF2B5EF4-FFF2-40B4-BE49-F238E27FC236}">
                <a16:creationId xmlns:a16="http://schemas.microsoft.com/office/drawing/2014/main" id="{9F0C18CD-F630-47D9-8FE8-128B4A79ADE5}"/>
              </a:ext>
            </a:extLst>
          </p:cNvPr>
          <p:cNvPicPr>
            <a:picLocks noRot="1" noChangeAspect="1"/>
          </p:cNvPicPr>
          <p:nvPr>
            <a:videoFile r:link="rId1"/>
          </p:nvPr>
        </p:nvPicPr>
        <p:blipFill>
          <a:blip r:embed="rId5"/>
          <a:stretch>
            <a:fillRect/>
          </a:stretch>
        </p:blipFill>
        <p:spPr>
          <a:xfrm>
            <a:off x="2071515" y="1579708"/>
            <a:ext cx="7297568" cy="4123126"/>
          </a:xfrm>
          <a:prstGeom prst="rect">
            <a:avLst/>
          </a:prstGeom>
        </p:spPr>
      </p:pic>
    </p:spTree>
    <p:extLst>
      <p:ext uri="{BB962C8B-B14F-4D97-AF65-F5344CB8AC3E}">
        <p14:creationId xmlns:p14="http://schemas.microsoft.com/office/powerpoint/2010/main" val="219259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2208555"/>
            <a:ext cx="9438216" cy="1975926"/>
          </a:xfrm>
          <a:prstGeom prst="rect">
            <a:avLst/>
          </a:prstGeom>
        </p:spPr>
        <p:txBody>
          <a:bodyPr wrap="square">
            <a:spAutoFit/>
          </a:bodyPr>
          <a:lstStyle/>
          <a:p>
            <a:pPr algn="ctr">
              <a:lnSpc>
                <a:spcPct val="90000"/>
              </a:lnSpc>
              <a:spcBef>
                <a:spcPct val="0"/>
              </a:spcBef>
              <a:defRPr/>
            </a:pPr>
            <a:r>
              <a:rPr lang="en-US" sz="9600" dirty="0"/>
              <a:t>Exercise!</a:t>
            </a:r>
            <a:endParaRPr lang="en-US" sz="4000" b="1" dirty="0">
              <a:solidFill>
                <a:srgbClr val="002060"/>
              </a:solidFill>
              <a:latin typeface="Lava Std"/>
            </a:endParaRPr>
          </a:p>
          <a:p>
            <a:pPr algn="ctr">
              <a:lnSpc>
                <a:spcPct val="90000"/>
              </a:lnSpc>
              <a:spcBef>
                <a:spcPct val="0"/>
              </a:spcBef>
              <a:defRPr/>
            </a:pPr>
            <a:endParaRPr lang="en-US" sz="4000" b="1" dirty="0">
              <a:solidFill>
                <a:srgbClr val="002060"/>
              </a:solidFill>
              <a:latin typeface="Lava Std"/>
            </a:endParaRP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Tree>
    <p:extLst>
      <p:ext uri="{BB962C8B-B14F-4D97-AF65-F5344CB8AC3E}">
        <p14:creationId xmlns:p14="http://schemas.microsoft.com/office/powerpoint/2010/main" val="216488447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3332DF3F-3225-4B64-B4B6-7FA27EF51FF7}"/>
              </a:ext>
            </a:extLst>
          </p:cNvPr>
          <p:cNvSpPr/>
          <p:nvPr/>
        </p:nvSpPr>
        <p:spPr>
          <a:xfrm>
            <a:off x="159433" y="1720840"/>
            <a:ext cx="11873133" cy="1200329"/>
          </a:xfrm>
          <a:prstGeom prst="rect">
            <a:avLst/>
          </a:prstGeom>
        </p:spPr>
        <p:txBody>
          <a:bodyPr wrap="square">
            <a:spAutoFit/>
          </a:bodyPr>
          <a:lstStyle/>
          <a:p>
            <a:pPr algn="ctr">
              <a:lnSpc>
                <a:spcPct val="90000"/>
              </a:lnSpc>
              <a:spcBef>
                <a:spcPct val="0"/>
              </a:spcBef>
              <a:defRPr/>
            </a:pPr>
            <a:r>
              <a:rPr lang="en-US" sz="8000" b="1" dirty="0">
                <a:solidFill>
                  <a:srgbClr val="002060"/>
                </a:solidFill>
                <a:latin typeface="Lava Std"/>
              </a:rPr>
              <a:t>Remote Execution</a:t>
            </a:r>
            <a:endParaRPr lang="he-IL" sz="8000" b="1" dirty="0">
              <a:solidFill>
                <a:srgbClr val="002060"/>
              </a:solidFill>
              <a:latin typeface="Lava Std"/>
            </a:endParaRPr>
          </a:p>
        </p:txBody>
      </p:sp>
      <p:pic>
        <p:nvPicPr>
          <p:cNvPr id="6" name="Picture 5">
            <a:extLst>
              <a:ext uri="{FF2B5EF4-FFF2-40B4-BE49-F238E27FC236}">
                <a16:creationId xmlns:a16="http://schemas.microsoft.com/office/drawing/2014/main" id="{948926A2-EDEA-4F79-9B44-BFFB8ED19ED5}"/>
              </a:ext>
            </a:extLst>
          </p:cNvPr>
          <p:cNvPicPr>
            <a:picLocks noChangeAspect="1"/>
          </p:cNvPicPr>
          <p:nvPr/>
        </p:nvPicPr>
        <p:blipFill>
          <a:blip r:embed="rId3"/>
          <a:stretch>
            <a:fillRect/>
          </a:stretch>
        </p:blipFill>
        <p:spPr>
          <a:xfrm>
            <a:off x="1874567" y="6258000"/>
            <a:ext cx="761905" cy="600000"/>
          </a:xfrm>
          <a:prstGeom prst="rect">
            <a:avLst/>
          </a:prstGeom>
        </p:spPr>
      </p:pic>
    </p:spTree>
    <p:extLst>
      <p:ext uri="{BB962C8B-B14F-4D97-AF65-F5344CB8AC3E}">
        <p14:creationId xmlns:p14="http://schemas.microsoft.com/office/powerpoint/2010/main" val="57883636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4937760"/>
          </a:xfrm>
        </p:spPr>
        <p:txBody>
          <a:bodyPr/>
          <a:lstStyle/>
          <a:p>
            <a:pPr marL="342900" indent="-342900" algn="l">
              <a:buFont typeface="Arial" panose="020B0604020202020204" pitchFamily="34" charset="0"/>
              <a:buChar char="•"/>
            </a:pPr>
            <a:r>
              <a:rPr lang="en-US" dirty="0"/>
              <a:t> Benefits Of Remote Execution </a:t>
            </a:r>
          </a:p>
          <a:p>
            <a:pPr marL="342900" indent="-342900" algn="l">
              <a:buFont typeface="Arial" panose="020B0604020202020204" pitchFamily="34" charset="0"/>
              <a:buChar char="•"/>
            </a:pPr>
            <a:r>
              <a:rPr lang="en-US" dirty="0"/>
              <a:t> Remote Web Driver</a:t>
            </a:r>
          </a:p>
          <a:p>
            <a:pPr marL="800100" lvl="1" indent="-342900" algn="l">
              <a:buFont typeface="Arial" panose="020B0604020202020204" pitchFamily="34" charset="0"/>
              <a:buChar char="•"/>
            </a:pPr>
            <a:r>
              <a:rPr lang="en-US" dirty="0"/>
              <a:t>Setting remote execution machines</a:t>
            </a:r>
          </a:p>
          <a:p>
            <a:pPr marL="800100" lvl="1" indent="-342900" algn="l">
              <a:buFont typeface="Arial" panose="020B0604020202020204" pitchFamily="34" charset="0"/>
              <a:buChar char="•"/>
            </a:pPr>
            <a:r>
              <a:rPr lang="en-US" dirty="0"/>
              <a:t>Setting test for Remote Execution</a:t>
            </a:r>
          </a:p>
          <a:p>
            <a:pPr marL="342900" indent="-342900" algn="l">
              <a:buFont typeface="Arial" panose="020B0604020202020204" pitchFamily="34" charset="0"/>
              <a:buChar char="•"/>
            </a:pPr>
            <a:r>
              <a:rPr lang="en-US" dirty="0"/>
              <a:t> Selenium Grid</a:t>
            </a:r>
          </a:p>
          <a:p>
            <a:pPr marL="800100" lvl="1" indent="-342900" algn="l">
              <a:buFont typeface="Arial" panose="020B0604020202020204" pitchFamily="34" charset="0"/>
              <a:buChar char="•"/>
            </a:pPr>
            <a:r>
              <a:rPr lang="en-US" dirty="0"/>
              <a:t>Setting Hub</a:t>
            </a:r>
          </a:p>
          <a:p>
            <a:pPr marL="800100" lvl="1" indent="-342900" algn="l">
              <a:buFont typeface="Arial" panose="020B0604020202020204" pitchFamily="34" charset="0"/>
              <a:buChar char="•"/>
            </a:pPr>
            <a:r>
              <a:rPr lang="en-US" dirty="0"/>
              <a:t>Setting Nodes</a:t>
            </a:r>
          </a:p>
          <a:p>
            <a:pPr marL="800100" lvl="1" indent="-342900" algn="l">
              <a:buFont typeface="Arial" panose="020B0604020202020204" pitchFamily="34" charset="0"/>
              <a:buChar char="•"/>
            </a:pPr>
            <a:r>
              <a:rPr lang="en-US" dirty="0"/>
              <a:t>Setting test for Remote Execution Using Grid</a:t>
            </a:r>
          </a:p>
          <a:p>
            <a:pPr marL="1257300" lvl="2" indent="-342900" algn="l">
              <a:buFont typeface="Arial" panose="020B0604020202020204" pitchFamily="34" charset="0"/>
              <a:buChar char="•"/>
            </a:pPr>
            <a:r>
              <a:rPr lang="en-US" dirty="0"/>
              <a:t>Desired Capabilities</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Objectives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100892895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Selenium GRID</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1028" name="Picture 4" descr="Docker Selenium Tutorial for Parallel Testing on Selenium Grid">
            <a:extLst>
              <a:ext uri="{FF2B5EF4-FFF2-40B4-BE49-F238E27FC236}">
                <a16:creationId xmlns:a16="http://schemas.microsoft.com/office/drawing/2014/main" id="{9A7D2ADA-3A24-48C1-9B77-53D292070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6419" y="1433658"/>
            <a:ext cx="5992836" cy="4813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2452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4937760"/>
          </a:xfrm>
        </p:spPr>
        <p:txBody>
          <a:bodyPr/>
          <a:lstStyle/>
          <a:p>
            <a:pPr marL="342900" indent="-342900" algn="l">
              <a:buFont typeface="Arial" panose="020B0604020202020204" pitchFamily="34" charset="0"/>
              <a:buChar char="•"/>
            </a:pPr>
            <a:r>
              <a:rPr lang="en-US" dirty="0"/>
              <a:t> Running on different combinations of Device\OS\Browser</a:t>
            </a:r>
          </a:p>
          <a:p>
            <a:pPr marL="342900" indent="-342900" algn="l">
              <a:buFont typeface="Arial" panose="020B0604020202020204" pitchFamily="34" charset="0"/>
              <a:buChar char="•"/>
            </a:pPr>
            <a:r>
              <a:rPr lang="en-US" dirty="0"/>
              <a:t> Running from different locations</a:t>
            </a:r>
          </a:p>
          <a:p>
            <a:pPr marL="342900" indent="-342900" algn="l">
              <a:buFont typeface="Arial" panose="020B0604020202020204" pitchFamily="34" charset="0"/>
              <a:buChar char="•"/>
            </a:pPr>
            <a:r>
              <a:rPr lang="en-US" dirty="0"/>
              <a:t> Parallel execution</a:t>
            </a:r>
          </a:p>
        </p:txBody>
      </p:sp>
      <p:sp>
        <p:nvSpPr>
          <p:cNvPr id="5" name="Rectangle 4">
            <a:extLst>
              <a:ext uri="{FF2B5EF4-FFF2-40B4-BE49-F238E27FC236}">
                <a16:creationId xmlns:a16="http://schemas.microsoft.com/office/drawing/2014/main" id="{0846C511-DED7-4C58-96CE-3C400648DD92}"/>
              </a:ext>
            </a:extLst>
          </p:cNvPr>
          <p:cNvSpPr/>
          <p:nvPr/>
        </p:nvSpPr>
        <p:spPr>
          <a:xfrm>
            <a:off x="2821758" y="225866"/>
            <a:ext cx="6548483"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Benefits Of Remote Execution </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182477217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970671" y="1097280"/>
            <a:ext cx="10663311" cy="4937760"/>
          </a:xfrm>
        </p:spPr>
        <p:txBody>
          <a:bodyPr/>
          <a:lstStyle/>
          <a:p>
            <a:pPr marL="342900" indent="-342900" algn="l">
              <a:buFont typeface="Arial" panose="020B0604020202020204" pitchFamily="34" charset="0"/>
              <a:buChar char="•"/>
            </a:pPr>
            <a:r>
              <a:rPr lang="en-US" dirty="0"/>
              <a:t>Hub is the central point in the Selenium Grid that routes the JSON test commands to the nodes. It receives test requests from the client and routes them to required nodes. To set up the Selenium Hub, open command prompt, and navigate to the directory where the Selenium Server Standalone jar file is stored</a:t>
            </a:r>
          </a:p>
          <a:p>
            <a:pPr marL="342900" indent="-342900" algn="l">
              <a:buFont typeface="Arial" panose="020B0604020202020204" pitchFamily="34" charset="0"/>
              <a:buChar char="•"/>
            </a:pPr>
            <a:r>
              <a:rPr lang="en-US" dirty="0"/>
              <a:t>Current Version - </a:t>
            </a:r>
            <a:r>
              <a:rPr lang="en-US" u="sng" dirty="0">
                <a:solidFill>
                  <a:srgbClr val="FF0000"/>
                </a:solidFill>
              </a:rPr>
              <a:t>selenium-server-standalone-3.141.59.jar</a:t>
            </a:r>
          </a:p>
          <a:p>
            <a:pPr marL="342900" indent="-342900" algn="l">
              <a:buFont typeface="Arial" panose="020B0604020202020204" pitchFamily="34" charset="0"/>
              <a:buChar char="•"/>
            </a:pPr>
            <a:r>
              <a:rPr lang="en-US" dirty="0"/>
              <a:t>Type the following command :</a:t>
            </a:r>
          </a:p>
          <a:p>
            <a:pPr marL="800100" lvl="1" indent="-342900" algn="l">
              <a:buFont typeface="Arial" panose="020B0604020202020204" pitchFamily="34" charset="0"/>
              <a:buChar char="•"/>
            </a:pPr>
            <a:r>
              <a:rPr lang="en-US" dirty="0"/>
              <a:t>java -jar selenium-server-standalone-&lt;version&gt;.jar -role hub</a:t>
            </a:r>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2821758" y="225866"/>
            <a:ext cx="6548483"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Start Hub</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D640BFE7-5781-4DC8-88F6-1537ADB3D92E}"/>
              </a:ext>
            </a:extLst>
          </p:cNvPr>
          <p:cNvPicPr>
            <a:picLocks noChangeAspect="1"/>
          </p:cNvPicPr>
          <p:nvPr/>
        </p:nvPicPr>
        <p:blipFill>
          <a:blip r:embed="rId4"/>
          <a:stretch>
            <a:fillRect/>
          </a:stretch>
        </p:blipFill>
        <p:spPr>
          <a:xfrm>
            <a:off x="3561236" y="3946704"/>
            <a:ext cx="7660093" cy="2587540"/>
          </a:xfrm>
          <a:prstGeom prst="rect">
            <a:avLst/>
          </a:prstGeom>
        </p:spPr>
      </p:pic>
    </p:spTree>
    <p:extLst>
      <p:ext uri="{BB962C8B-B14F-4D97-AF65-F5344CB8AC3E}">
        <p14:creationId xmlns:p14="http://schemas.microsoft.com/office/powerpoint/2010/main" val="31685106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4937760"/>
          </a:xfrm>
        </p:spPr>
        <p:txBody>
          <a:bodyPr/>
          <a:lstStyle/>
          <a:p>
            <a:pPr marL="342900" indent="-342900" algn="l">
              <a:buFont typeface="Arial" panose="020B0604020202020204" pitchFamily="34" charset="0"/>
              <a:buChar char="•"/>
            </a:pPr>
            <a:r>
              <a:rPr lang="en-US" dirty="0"/>
              <a:t>On the node machine</a:t>
            </a:r>
          </a:p>
          <a:p>
            <a:pPr marL="342900" indent="-342900" algn="l">
              <a:buFont typeface="Arial" panose="020B0604020202020204" pitchFamily="34" charset="0"/>
              <a:buChar char="•"/>
            </a:pPr>
            <a:r>
              <a:rPr lang="en-US" dirty="0"/>
              <a:t>From command line run: java –jar &lt;path to the Jar file&gt; -role node –hub http://&lt;hub </a:t>
            </a:r>
            <a:r>
              <a:rPr lang="en-US" dirty="0" err="1"/>
              <a:t>ip</a:t>
            </a:r>
            <a:r>
              <a:rPr lang="en-US" dirty="0"/>
              <a:t>&gt;:4444/grid/register</a:t>
            </a:r>
          </a:p>
          <a:p>
            <a:pPr marL="342900" indent="-342900" algn="l">
              <a:buFont typeface="Arial" panose="020B0604020202020204" pitchFamily="34" charset="0"/>
              <a:buChar char="•"/>
            </a:pPr>
            <a:r>
              <a:rPr lang="en-US" dirty="0"/>
              <a:t>For each node you can define the available browsers to use and other parameters</a:t>
            </a:r>
          </a:p>
          <a:p>
            <a:pPr marL="342900" indent="-342900" algn="l">
              <a:buFont typeface="Arial" panose="020B0604020202020204" pitchFamily="34" charset="0"/>
              <a:buChar char="•"/>
            </a:pPr>
            <a:r>
              <a:rPr lang="en-US" dirty="0"/>
              <a:t>The hub will later use it to determine on which machine to run</a:t>
            </a:r>
          </a:p>
          <a:p>
            <a:pPr marL="342900" indent="-342900" algn="l">
              <a:buFont typeface="Arial" panose="020B0604020202020204" pitchFamily="34" charset="0"/>
              <a:buChar char="•"/>
            </a:pPr>
            <a:r>
              <a:rPr lang="en-US" dirty="0"/>
              <a:t>From command line run: java –jar &lt;path to the Jar file&gt; -role node –hub http://&lt;hub </a:t>
            </a:r>
            <a:r>
              <a:rPr lang="en-US" dirty="0" err="1"/>
              <a:t>ip</a:t>
            </a:r>
            <a:r>
              <a:rPr lang="en-US" dirty="0"/>
              <a:t>&gt;:4444/grid/register –browser </a:t>
            </a:r>
            <a:r>
              <a:rPr lang="en-US" dirty="0" err="1"/>
              <a:t>browserName</a:t>
            </a:r>
            <a:r>
              <a:rPr lang="en-US" dirty="0"/>
              <a:t>=</a:t>
            </a:r>
            <a:r>
              <a:rPr lang="en-US" dirty="0" err="1"/>
              <a:t>firefox</a:t>
            </a:r>
            <a:r>
              <a:rPr lang="en-US" dirty="0"/>
              <a:t> –browser </a:t>
            </a:r>
            <a:r>
              <a:rPr lang="en-US" dirty="0" err="1"/>
              <a:t>browserName</a:t>
            </a:r>
            <a:r>
              <a:rPr lang="en-US" dirty="0"/>
              <a:t>=chrome</a:t>
            </a:r>
          </a:p>
          <a:p>
            <a:pPr marL="342900" indent="-342900" algn="l">
              <a:buFont typeface="Arial" panose="020B0604020202020204" pitchFamily="34" charset="0"/>
              <a:buChar char="•"/>
            </a:pPr>
            <a:r>
              <a:rPr lang="en-US" dirty="0"/>
              <a:t>You can define more specific details while setting a node</a:t>
            </a:r>
          </a:p>
          <a:p>
            <a:pPr marL="342900" indent="-342900" algn="l">
              <a:buFont typeface="Arial" panose="020B0604020202020204" pitchFamily="34" charset="0"/>
              <a:buChar char="•"/>
            </a:pPr>
            <a:r>
              <a:rPr lang="en-US" dirty="0"/>
              <a:t>E.g. –browser </a:t>
            </a:r>
            <a:r>
              <a:rPr lang="en-US" dirty="0" err="1"/>
              <a:t>browserName</a:t>
            </a:r>
            <a:r>
              <a:rPr lang="en-US" dirty="0"/>
              <a:t>=</a:t>
            </a:r>
            <a:r>
              <a:rPr lang="en-US" dirty="0" err="1"/>
              <a:t>firefox,version</a:t>
            </a:r>
            <a:r>
              <a:rPr lang="en-US" dirty="0"/>
              <a:t>=3.6,platform=LINUX</a:t>
            </a:r>
          </a:p>
          <a:p>
            <a:pPr marL="342900" indent="-342900" algn="l">
              <a:buFont typeface="Arial" panose="020B0604020202020204" pitchFamily="34" charset="0"/>
              <a:buChar char="•"/>
            </a:pPr>
            <a:r>
              <a:rPr lang="en-US" dirty="0"/>
              <a:t>You can also define the Desired Capabilities later on from your code</a:t>
            </a:r>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2821758" y="225866"/>
            <a:ext cx="6548483"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Setting a node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75822698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1111348"/>
          </a:xfrm>
        </p:spPr>
        <p:txBody>
          <a:bodyPr/>
          <a:lstStyle/>
          <a:p>
            <a:pPr marL="342900" indent="-342900" algn="l">
              <a:buFont typeface="Arial" panose="020B0604020202020204" pitchFamily="34" charset="0"/>
              <a:buChar char="•"/>
            </a:pPr>
            <a:r>
              <a:rPr lang="en-US" dirty="0"/>
              <a:t>You can view the hub and registered machine on </a:t>
            </a:r>
            <a:r>
              <a:rPr lang="en-US" dirty="0">
                <a:hlinkClick r:id="rId3"/>
              </a:rPr>
              <a:t>http://localhost:4444/grid/console</a:t>
            </a: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2821758" y="225866"/>
            <a:ext cx="6548483"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Setting a node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4"/>
          <a:stretch>
            <a:fillRect/>
          </a:stretch>
        </p:blipFill>
        <p:spPr>
          <a:xfrm>
            <a:off x="2071515" y="6234244"/>
            <a:ext cx="761905" cy="600000"/>
          </a:xfrm>
          <a:prstGeom prst="rect">
            <a:avLst/>
          </a:prstGeom>
        </p:spPr>
      </p:pic>
      <p:pic>
        <p:nvPicPr>
          <p:cNvPr id="2052" name="Picture 4" descr="Selenium Hub with four connected Chrome Nodes.">
            <a:extLst>
              <a:ext uri="{FF2B5EF4-FFF2-40B4-BE49-F238E27FC236}">
                <a16:creationId xmlns:a16="http://schemas.microsoft.com/office/drawing/2014/main" id="{CDD0A82F-1E4B-45B6-BA53-56E779AA9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8270" y="2478672"/>
            <a:ext cx="6763629" cy="4379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992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Introduction To Test automation</a:t>
            </a:r>
          </a:p>
          <a:p>
            <a:pPr marL="342900" indent="-342900" algn="l">
              <a:buFont typeface="Arial" panose="020B0604020202020204" pitchFamily="34" charset="0"/>
              <a:buChar char="•"/>
            </a:pPr>
            <a:r>
              <a:rPr lang="en-US" dirty="0"/>
              <a:t> Introduction To Web Pages</a:t>
            </a:r>
          </a:p>
          <a:p>
            <a:pPr marL="342900" indent="-342900" algn="l">
              <a:buFont typeface="Arial" panose="020B0604020202020204" pitchFamily="34" charset="0"/>
              <a:buChar char="•"/>
            </a:pPr>
            <a:r>
              <a:rPr lang="en-US" dirty="0"/>
              <a:t> Introduction To Eclipse And Junit/TestNG</a:t>
            </a:r>
          </a:p>
          <a:p>
            <a:pPr marL="342900" indent="-342900" algn="l">
              <a:buFont typeface="Arial" panose="020B0604020202020204" pitchFamily="34" charset="0"/>
              <a:buChar char="•"/>
            </a:pPr>
            <a:r>
              <a:rPr lang="en-US" dirty="0"/>
              <a:t> Objects Identification Locators</a:t>
            </a:r>
          </a:p>
          <a:p>
            <a:pPr marL="342900" indent="-342900" algn="l">
              <a:buFont typeface="Arial" panose="020B0604020202020204" pitchFamily="34" charset="0"/>
              <a:buChar char="•"/>
            </a:pPr>
            <a:r>
              <a:rPr lang="en-US" dirty="0"/>
              <a:t> WebDriver Main Objects And Basic Actions</a:t>
            </a:r>
          </a:p>
          <a:p>
            <a:pPr marL="342900" indent="-342900" algn="l">
              <a:buFont typeface="Arial" panose="020B0604020202020204" pitchFamily="34" charset="0"/>
              <a:buChar char="•"/>
            </a:pPr>
            <a:r>
              <a:rPr lang="en-US" dirty="0"/>
              <a:t> Synchronization</a:t>
            </a:r>
          </a:p>
          <a:p>
            <a:pPr marL="342900" indent="-342900" algn="l">
              <a:buFont typeface="Arial" panose="020B0604020202020204" pitchFamily="34" charset="0"/>
              <a:buChar char="•"/>
            </a:pPr>
            <a:r>
              <a:rPr lang="en-US" dirty="0"/>
              <a:t> Verifications</a:t>
            </a:r>
          </a:p>
          <a:p>
            <a:pPr marL="342900" indent="-342900" algn="l">
              <a:buFont typeface="Arial" panose="020B0604020202020204" pitchFamily="34" charset="0"/>
              <a:buChar char="•"/>
            </a:pPr>
            <a:r>
              <a:rPr lang="en-US" dirty="0"/>
              <a:t> Working With Multiple And Complexed Elements</a:t>
            </a:r>
          </a:p>
          <a:p>
            <a:pPr marL="342900" indent="-342900" algn="l">
              <a:buFont typeface="Arial" panose="020B0604020202020204" pitchFamily="34" charset="0"/>
              <a:buChar char="•"/>
            </a:pPr>
            <a:r>
              <a:rPr lang="en-US" dirty="0"/>
              <a:t> Working With Multiple Windows And Frames</a:t>
            </a:r>
          </a:p>
          <a:p>
            <a:pPr algn="l"/>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Objectives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783945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126536"/>
            <a:ext cx="943821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Test Automation Usage</a:t>
            </a: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
        <p:nvSpPr>
          <p:cNvPr id="8" name="TextBox 7">
            <a:extLst>
              <a:ext uri="{FF2B5EF4-FFF2-40B4-BE49-F238E27FC236}">
                <a16:creationId xmlns:a16="http://schemas.microsoft.com/office/drawing/2014/main" id="{74956AB8-AD2B-41C7-BC35-9397E5099974}"/>
              </a:ext>
            </a:extLst>
          </p:cNvPr>
          <p:cNvSpPr txBox="1"/>
          <p:nvPr/>
        </p:nvSpPr>
        <p:spPr>
          <a:xfrm>
            <a:off x="1004564" y="931209"/>
            <a:ext cx="8890781" cy="3046988"/>
          </a:xfrm>
          <a:prstGeom prst="rect">
            <a:avLst/>
          </a:prstGeom>
          <a:noFill/>
        </p:spPr>
        <p:txBody>
          <a:bodyPr wrap="square">
            <a:spAutoFit/>
          </a:bodyPr>
          <a:lstStyle/>
          <a:p>
            <a:pPr marL="800100" lvl="1" indent="-342900">
              <a:buFont typeface="Arial" panose="020B0604020202020204" pitchFamily="34" charset="0"/>
              <a:buChar char="•"/>
            </a:pPr>
            <a:r>
              <a:rPr lang="en-US" sz="2400" dirty="0"/>
              <a:t>Unit testing</a:t>
            </a:r>
          </a:p>
          <a:p>
            <a:pPr marL="800100" lvl="1" indent="-342900">
              <a:buFont typeface="Arial" panose="020B0604020202020204" pitchFamily="34" charset="0"/>
              <a:buChar char="•"/>
            </a:pPr>
            <a:r>
              <a:rPr lang="en-US" sz="2400" dirty="0"/>
              <a:t>Integration testing</a:t>
            </a:r>
          </a:p>
          <a:p>
            <a:pPr marL="800100" lvl="1" indent="-342900">
              <a:buFont typeface="Arial" panose="020B0604020202020204" pitchFamily="34" charset="0"/>
              <a:buChar char="•"/>
            </a:pPr>
            <a:r>
              <a:rPr lang="en-US" sz="2400" dirty="0"/>
              <a:t>Smoke testing</a:t>
            </a:r>
          </a:p>
          <a:p>
            <a:pPr marL="800100" lvl="1" indent="-342900">
              <a:buFont typeface="Arial" panose="020B0604020202020204" pitchFamily="34" charset="0"/>
              <a:buChar char="•"/>
            </a:pPr>
            <a:r>
              <a:rPr lang="en-US" sz="2400" dirty="0"/>
              <a:t>Sanity</a:t>
            </a:r>
          </a:p>
          <a:p>
            <a:pPr marL="800100" lvl="1" indent="-342900">
              <a:buFont typeface="Arial" panose="020B0604020202020204" pitchFamily="34" charset="0"/>
              <a:buChar char="•"/>
            </a:pPr>
            <a:r>
              <a:rPr lang="en-US" sz="2400" dirty="0"/>
              <a:t>Regression</a:t>
            </a:r>
          </a:p>
          <a:p>
            <a:pPr marL="800100" lvl="1" indent="-342900">
              <a:buFont typeface="Arial" panose="020B0604020202020204" pitchFamily="34" charset="0"/>
              <a:buChar char="•"/>
            </a:pPr>
            <a:r>
              <a:rPr lang="en-US" sz="2400" dirty="0"/>
              <a:t>Data driven testing</a:t>
            </a:r>
          </a:p>
          <a:p>
            <a:pPr marL="800100" lvl="1" indent="-342900">
              <a:buFont typeface="Arial" panose="020B0604020202020204" pitchFamily="34" charset="0"/>
              <a:buChar char="•"/>
            </a:pPr>
            <a:endParaRPr lang="en-US" sz="2400" dirty="0"/>
          </a:p>
          <a:p>
            <a:pPr lvl="1"/>
            <a:endParaRPr lang="en-US" sz="2400" dirty="0"/>
          </a:p>
        </p:txBody>
      </p:sp>
      <p:pic>
        <p:nvPicPr>
          <p:cNvPr id="3" name="Picture 2">
            <a:extLst>
              <a:ext uri="{FF2B5EF4-FFF2-40B4-BE49-F238E27FC236}">
                <a16:creationId xmlns:a16="http://schemas.microsoft.com/office/drawing/2014/main" id="{D541E95D-2760-47EA-BF57-8BBE95E4BA27}"/>
              </a:ext>
            </a:extLst>
          </p:cNvPr>
          <p:cNvPicPr>
            <a:picLocks noChangeAspect="1"/>
          </p:cNvPicPr>
          <p:nvPr/>
        </p:nvPicPr>
        <p:blipFill>
          <a:blip r:embed="rId4"/>
          <a:stretch>
            <a:fillRect/>
          </a:stretch>
        </p:blipFill>
        <p:spPr>
          <a:xfrm>
            <a:off x="7962679" y="3015761"/>
            <a:ext cx="3609975" cy="3543300"/>
          </a:xfrm>
          <a:prstGeom prst="rect">
            <a:avLst/>
          </a:prstGeom>
        </p:spPr>
      </p:pic>
    </p:spTree>
    <p:extLst>
      <p:ext uri="{BB962C8B-B14F-4D97-AF65-F5344CB8AC3E}">
        <p14:creationId xmlns:p14="http://schemas.microsoft.com/office/powerpoint/2010/main" val="43821008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4937760"/>
          </a:xfrm>
        </p:spPr>
        <p:txBody>
          <a:bodyPr>
            <a:normAutofit lnSpcReduction="10000"/>
          </a:bodyPr>
          <a:lstStyle/>
          <a:p>
            <a:pPr marL="342900" indent="-342900" algn="l">
              <a:buFont typeface="Arial" panose="020B0604020202020204" pitchFamily="34" charset="0"/>
              <a:buChar char="•"/>
            </a:pPr>
            <a:r>
              <a:rPr lang="en-US" dirty="0"/>
              <a:t>To execute your test through the hub</a:t>
            </a:r>
          </a:p>
          <a:p>
            <a:pPr marL="342900" indent="-342900" algn="l">
              <a:buFont typeface="Arial" panose="020B0604020202020204" pitchFamily="34" charset="0"/>
              <a:buChar char="•"/>
            </a:pPr>
            <a:r>
              <a:rPr lang="en-US" dirty="0"/>
              <a:t>Import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Invoke the required browser on the remote machine through the hub (The URL should contain the hub’s IP)</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The hub will launch the execution on one of the remote nodes by the desired capabilities definitions</a:t>
            </a:r>
          </a:p>
        </p:txBody>
      </p:sp>
      <p:sp>
        <p:nvSpPr>
          <p:cNvPr id="5" name="Rectangle 4">
            <a:extLst>
              <a:ext uri="{FF2B5EF4-FFF2-40B4-BE49-F238E27FC236}">
                <a16:creationId xmlns:a16="http://schemas.microsoft.com/office/drawing/2014/main" id="{0846C511-DED7-4C58-96CE-3C400648DD92}"/>
              </a:ext>
            </a:extLst>
          </p:cNvPr>
          <p:cNvSpPr/>
          <p:nvPr/>
        </p:nvSpPr>
        <p:spPr>
          <a:xfrm>
            <a:off x="2821758" y="225866"/>
            <a:ext cx="6548483"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Selenium Grid - Execution</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665793D5-90C3-4BC6-84DF-056E0C3AA7A2}"/>
              </a:ext>
            </a:extLst>
          </p:cNvPr>
          <p:cNvPicPr>
            <a:picLocks noChangeAspect="1"/>
          </p:cNvPicPr>
          <p:nvPr/>
        </p:nvPicPr>
        <p:blipFill>
          <a:blip r:embed="rId4"/>
          <a:stretch>
            <a:fillRect/>
          </a:stretch>
        </p:blipFill>
        <p:spPr>
          <a:xfrm>
            <a:off x="1826498" y="2176462"/>
            <a:ext cx="6743700" cy="676275"/>
          </a:xfrm>
          <a:prstGeom prst="rect">
            <a:avLst/>
          </a:prstGeom>
        </p:spPr>
      </p:pic>
      <p:pic>
        <p:nvPicPr>
          <p:cNvPr id="8" name="Picture 7">
            <a:extLst>
              <a:ext uri="{FF2B5EF4-FFF2-40B4-BE49-F238E27FC236}">
                <a16:creationId xmlns:a16="http://schemas.microsoft.com/office/drawing/2014/main" id="{72A76F3F-1561-44E9-AA77-DBC3C360EC49}"/>
              </a:ext>
            </a:extLst>
          </p:cNvPr>
          <p:cNvPicPr>
            <a:picLocks noChangeAspect="1"/>
          </p:cNvPicPr>
          <p:nvPr/>
        </p:nvPicPr>
        <p:blipFill>
          <a:blip r:embed="rId5"/>
          <a:stretch>
            <a:fillRect/>
          </a:stretch>
        </p:blipFill>
        <p:spPr>
          <a:xfrm>
            <a:off x="1826498" y="4100988"/>
            <a:ext cx="6267450" cy="685800"/>
          </a:xfrm>
          <a:prstGeom prst="rect">
            <a:avLst/>
          </a:prstGeom>
        </p:spPr>
      </p:pic>
    </p:spTree>
    <p:extLst>
      <p:ext uri="{BB962C8B-B14F-4D97-AF65-F5344CB8AC3E}">
        <p14:creationId xmlns:p14="http://schemas.microsoft.com/office/powerpoint/2010/main" val="31860239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4937760"/>
          </a:xfrm>
        </p:spPr>
        <p:txBody>
          <a:bodyPr>
            <a:normAutofit/>
          </a:bodyPr>
          <a:lstStyle/>
          <a:p>
            <a:pPr marL="342900" indent="-342900" algn="l">
              <a:buFont typeface="Arial" panose="020B0604020202020204" pitchFamily="34" charset="0"/>
              <a:buChar char="•"/>
            </a:pPr>
            <a:r>
              <a:rPr lang="en-US" dirty="0"/>
              <a:t>Desired Capabilities  let us define some environment and behavior parameters of our execution    </a:t>
            </a:r>
          </a:p>
          <a:p>
            <a:pPr marL="342900" indent="-342900" algn="l">
              <a:buFont typeface="Arial" panose="020B0604020202020204" pitchFamily="34" charset="0"/>
              <a:buChar char="•"/>
            </a:pPr>
            <a:r>
              <a:rPr lang="en-US" dirty="0"/>
              <a:t>such as:</a:t>
            </a:r>
          </a:p>
          <a:p>
            <a:pPr marL="800100" lvl="1" indent="-342900" algn="l">
              <a:buFont typeface="Arial" panose="020B0604020202020204" pitchFamily="34" charset="0"/>
              <a:buChar char="•"/>
            </a:pPr>
            <a:r>
              <a:rPr lang="en-US" dirty="0"/>
              <a:t>platform – Win10\Linux </a:t>
            </a:r>
            <a:r>
              <a:rPr lang="en-US" dirty="0" err="1"/>
              <a:t>etc</a:t>
            </a:r>
            <a:endParaRPr lang="en-US" dirty="0"/>
          </a:p>
          <a:p>
            <a:pPr marL="800100" lvl="1" indent="-342900" algn="l">
              <a:buFont typeface="Arial" panose="020B0604020202020204" pitchFamily="34" charset="0"/>
              <a:buChar char="•"/>
            </a:pPr>
            <a:r>
              <a:rPr lang="en-US" dirty="0" err="1"/>
              <a:t>browserName</a:t>
            </a:r>
            <a:r>
              <a:rPr lang="en-US" dirty="0"/>
              <a:t> - </a:t>
            </a:r>
            <a:r>
              <a:rPr lang="en-US" dirty="0" err="1"/>
              <a:t>firefox</a:t>
            </a:r>
            <a:r>
              <a:rPr lang="en-US" dirty="0"/>
              <a:t>\chrome\IE </a:t>
            </a:r>
            <a:r>
              <a:rPr lang="en-US" dirty="0" err="1"/>
              <a:t>etc</a:t>
            </a:r>
            <a:endParaRPr lang="en-US" dirty="0"/>
          </a:p>
          <a:p>
            <a:pPr marL="800100" lvl="1" indent="-342900" algn="l">
              <a:buFont typeface="Arial" panose="020B0604020202020204" pitchFamily="34" charset="0"/>
              <a:buChar char="•"/>
            </a:pPr>
            <a:r>
              <a:rPr lang="en-US" dirty="0"/>
              <a:t>version – Browser version</a:t>
            </a:r>
          </a:p>
          <a:p>
            <a:pPr marL="800100" lvl="1" indent="-342900" algn="l">
              <a:buFont typeface="Arial" panose="020B0604020202020204" pitchFamily="34" charset="0"/>
              <a:buChar char="•"/>
            </a:pPr>
            <a:r>
              <a:rPr lang="en-US" dirty="0" err="1"/>
              <a:t>maxInstances</a:t>
            </a:r>
            <a:r>
              <a:rPr lang="en-US" dirty="0"/>
              <a:t> - Maximum number of instances to allow to connect to grid</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2580842" y="149989"/>
            <a:ext cx="792127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Selenium Grid – Desired Capabilities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28762533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2580842" y="149989"/>
            <a:ext cx="792127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Selenium Grid – Desired Capabilities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C978FAD5-7C5E-4BFD-BE9D-E14B13B27C48}"/>
              </a:ext>
            </a:extLst>
          </p:cNvPr>
          <p:cNvPicPr>
            <a:picLocks noChangeAspect="1"/>
          </p:cNvPicPr>
          <p:nvPr/>
        </p:nvPicPr>
        <p:blipFill>
          <a:blip r:embed="rId4"/>
          <a:stretch>
            <a:fillRect/>
          </a:stretch>
        </p:blipFill>
        <p:spPr>
          <a:xfrm>
            <a:off x="1722725" y="1192559"/>
            <a:ext cx="7867650" cy="2085975"/>
          </a:xfrm>
          <a:prstGeom prst="rect">
            <a:avLst/>
          </a:prstGeom>
        </p:spPr>
      </p:pic>
      <p:pic>
        <p:nvPicPr>
          <p:cNvPr id="9" name="Picture 8">
            <a:extLst>
              <a:ext uri="{FF2B5EF4-FFF2-40B4-BE49-F238E27FC236}">
                <a16:creationId xmlns:a16="http://schemas.microsoft.com/office/drawing/2014/main" id="{751C7C3A-5A70-45C0-8C01-C98402DBB824}"/>
              </a:ext>
            </a:extLst>
          </p:cNvPr>
          <p:cNvPicPr>
            <a:picLocks noChangeAspect="1"/>
          </p:cNvPicPr>
          <p:nvPr/>
        </p:nvPicPr>
        <p:blipFill>
          <a:blip r:embed="rId5"/>
          <a:stretch>
            <a:fillRect/>
          </a:stretch>
        </p:blipFill>
        <p:spPr>
          <a:xfrm>
            <a:off x="1722725" y="3509111"/>
            <a:ext cx="7867650" cy="2076450"/>
          </a:xfrm>
          <a:prstGeom prst="rect">
            <a:avLst/>
          </a:prstGeom>
        </p:spPr>
      </p:pic>
    </p:spTree>
    <p:extLst>
      <p:ext uri="{BB962C8B-B14F-4D97-AF65-F5344CB8AC3E}">
        <p14:creationId xmlns:p14="http://schemas.microsoft.com/office/powerpoint/2010/main" val="25882142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2208555"/>
            <a:ext cx="9438216" cy="1975926"/>
          </a:xfrm>
          <a:prstGeom prst="rect">
            <a:avLst/>
          </a:prstGeom>
        </p:spPr>
        <p:txBody>
          <a:bodyPr wrap="square">
            <a:spAutoFit/>
          </a:bodyPr>
          <a:lstStyle/>
          <a:p>
            <a:pPr algn="ctr">
              <a:lnSpc>
                <a:spcPct val="90000"/>
              </a:lnSpc>
              <a:spcBef>
                <a:spcPct val="0"/>
              </a:spcBef>
              <a:defRPr/>
            </a:pPr>
            <a:r>
              <a:rPr lang="en-US" sz="9600" dirty="0"/>
              <a:t>Exercise?</a:t>
            </a:r>
            <a:endParaRPr lang="en-US" sz="4000" b="1" dirty="0">
              <a:solidFill>
                <a:srgbClr val="002060"/>
              </a:solidFill>
              <a:latin typeface="Lava Std"/>
            </a:endParaRPr>
          </a:p>
          <a:p>
            <a:pPr algn="ctr">
              <a:lnSpc>
                <a:spcPct val="90000"/>
              </a:lnSpc>
              <a:spcBef>
                <a:spcPct val="0"/>
              </a:spcBef>
              <a:defRPr/>
            </a:pPr>
            <a:endParaRPr lang="en-US" sz="4000" b="1" dirty="0">
              <a:solidFill>
                <a:srgbClr val="002060"/>
              </a:solidFill>
              <a:latin typeface="Lava Std"/>
            </a:endParaRP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Tree>
    <p:extLst>
      <p:ext uri="{BB962C8B-B14F-4D97-AF65-F5344CB8AC3E}">
        <p14:creationId xmlns:p14="http://schemas.microsoft.com/office/powerpoint/2010/main" val="30191136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3332DF3F-3225-4B64-B4B6-7FA27EF51FF7}"/>
              </a:ext>
            </a:extLst>
          </p:cNvPr>
          <p:cNvSpPr/>
          <p:nvPr/>
        </p:nvSpPr>
        <p:spPr>
          <a:xfrm>
            <a:off x="159433" y="1720840"/>
            <a:ext cx="11873133" cy="1200329"/>
          </a:xfrm>
          <a:prstGeom prst="rect">
            <a:avLst/>
          </a:prstGeom>
        </p:spPr>
        <p:txBody>
          <a:bodyPr wrap="square">
            <a:spAutoFit/>
          </a:bodyPr>
          <a:lstStyle/>
          <a:p>
            <a:pPr algn="ctr">
              <a:lnSpc>
                <a:spcPct val="90000"/>
              </a:lnSpc>
              <a:spcBef>
                <a:spcPct val="0"/>
              </a:spcBef>
              <a:defRPr/>
            </a:pPr>
            <a:r>
              <a:rPr lang="en-US" sz="8000" b="1" dirty="0">
                <a:solidFill>
                  <a:srgbClr val="002060"/>
                </a:solidFill>
                <a:latin typeface="Lava Std"/>
              </a:rPr>
              <a:t>Postman</a:t>
            </a:r>
            <a:endParaRPr lang="he-IL" sz="8000" b="1" dirty="0">
              <a:solidFill>
                <a:srgbClr val="002060"/>
              </a:solidFill>
              <a:latin typeface="Lava Std"/>
            </a:endParaRPr>
          </a:p>
        </p:txBody>
      </p:sp>
      <p:pic>
        <p:nvPicPr>
          <p:cNvPr id="6" name="Picture 5">
            <a:extLst>
              <a:ext uri="{FF2B5EF4-FFF2-40B4-BE49-F238E27FC236}">
                <a16:creationId xmlns:a16="http://schemas.microsoft.com/office/drawing/2014/main" id="{948926A2-EDEA-4F79-9B44-BFFB8ED19ED5}"/>
              </a:ext>
            </a:extLst>
          </p:cNvPr>
          <p:cNvPicPr>
            <a:picLocks noChangeAspect="1"/>
          </p:cNvPicPr>
          <p:nvPr/>
        </p:nvPicPr>
        <p:blipFill>
          <a:blip r:embed="rId3"/>
          <a:stretch>
            <a:fillRect/>
          </a:stretch>
        </p:blipFill>
        <p:spPr>
          <a:xfrm>
            <a:off x="1874567" y="6258000"/>
            <a:ext cx="761905" cy="600000"/>
          </a:xfrm>
          <a:prstGeom prst="rect">
            <a:avLst/>
          </a:prstGeom>
        </p:spPr>
      </p:pic>
    </p:spTree>
    <p:extLst>
      <p:ext uri="{BB962C8B-B14F-4D97-AF65-F5344CB8AC3E}">
        <p14:creationId xmlns:p14="http://schemas.microsoft.com/office/powerpoint/2010/main" val="124021569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4937760"/>
          </a:xfrm>
        </p:spPr>
        <p:txBody>
          <a:bodyPr/>
          <a:lstStyle/>
          <a:p>
            <a:pPr marL="342900" indent="-342900" algn="l">
              <a:buFont typeface="Arial" panose="020B0604020202020204" pitchFamily="34" charset="0"/>
              <a:buChar char="•"/>
            </a:pPr>
            <a:r>
              <a:rPr lang="en-US" dirty="0"/>
              <a:t>What is Postman</a:t>
            </a:r>
          </a:p>
          <a:p>
            <a:pPr marL="342900" indent="-342900" algn="l">
              <a:buFont typeface="Arial" panose="020B0604020202020204" pitchFamily="34" charset="0"/>
              <a:buChar char="•"/>
            </a:pPr>
            <a:r>
              <a:rPr lang="en-US" dirty="0"/>
              <a:t>Download Postman</a:t>
            </a:r>
          </a:p>
          <a:p>
            <a:pPr marL="342900" indent="-342900" algn="l">
              <a:buFont typeface="Arial" panose="020B0604020202020204" pitchFamily="34" charset="0"/>
              <a:buChar char="•"/>
            </a:pPr>
            <a:r>
              <a:rPr lang="en-US" dirty="0"/>
              <a:t>Send Request</a:t>
            </a:r>
          </a:p>
          <a:p>
            <a:pPr marL="342900" indent="-342900" algn="l">
              <a:buFont typeface="Arial" panose="020B0604020202020204" pitchFamily="34" charset="0"/>
              <a:buChar char="•"/>
            </a:pPr>
            <a:r>
              <a:rPr lang="en-US" dirty="0"/>
              <a:t>Analyze the Response</a:t>
            </a:r>
          </a:p>
          <a:p>
            <a:pPr marL="342900" indent="-342900" algn="l">
              <a:buFont typeface="Arial" panose="020B0604020202020204" pitchFamily="34" charset="0"/>
              <a:buChar char="•"/>
            </a:pPr>
            <a:r>
              <a:rPr lang="en-US" dirty="0"/>
              <a:t>JavaScript test</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Objectives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14644899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1997612"/>
          </a:xfrm>
        </p:spPr>
        <p:txBody>
          <a:bodyPr/>
          <a:lstStyle/>
          <a:p>
            <a:pPr marL="342900" indent="-342900" algn="l">
              <a:buFont typeface="Arial" panose="020B0604020202020204" pitchFamily="34" charset="0"/>
              <a:buChar char="•"/>
            </a:pPr>
            <a:r>
              <a:rPr lang="en-US" dirty="0"/>
              <a:t>Postman is a popular API client for testing APIs by allowing users to create and save simple and complex HTTP requests as well as read their responses.</a:t>
            </a:r>
          </a:p>
          <a:p>
            <a:pPr marL="342900" indent="-342900" algn="l">
              <a:buFont typeface="Arial" panose="020B0604020202020204" pitchFamily="34" charset="0"/>
              <a:buChar char="•"/>
            </a:pPr>
            <a:r>
              <a:rPr lang="en-US" dirty="0"/>
              <a:t>Postman offers a simple user-friendly interface.</a:t>
            </a:r>
          </a:p>
          <a:p>
            <a:pPr marL="342900" indent="-342900" algn="l">
              <a:buFont typeface="Arial" panose="020B0604020202020204" pitchFamily="34" charset="0"/>
              <a:buChar char="•"/>
            </a:pPr>
            <a:r>
              <a:rPr lang="en-US" dirty="0"/>
              <a:t>Postman allows creating individual JavaScript test scripts.</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What is Postman?</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1026" name="Picture 2">
            <a:extLst>
              <a:ext uri="{FF2B5EF4-FFF2-40B4-BE49-F238E27FC236}">
                <a16:creationId xmlns:a16="http://schemas.microsoft.com/office/drawing/2014/main" id="{E0E99F03-5B43-48BE-8301-5B9670408B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4874" y="3109904"/>
            <a:ext cx="5994351" cy="3748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38553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Send a request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9" name="Picture 8">
            <a:extLst>
              <a:ext uri="{FF2B5EF4-FFF2-40B4-BE49-F238E27FC236}">
                <a16:creationId xmlns:a16="http://schemas.microsoft.com/office/drawing/2014/main" id="{846E78E9-FA0F-42FE-8FFD-0102546BB95D}"/>
              </a:ext>
            </a:extLst>
          </p:cNvPr>
          <p:cNvPicPr>
            <a:picLocks noChangeAspect="1"/>
          </p:cNvPicPr>
          <p:nvPr/>
        </p:nvPicPr>
        <p:blipFill>
          <a:blip r:embed="rId4"/>
          <a:stretch>
            <a:fillRect/>
          </a:stretch>
        </p:blipFill>
        <p:spPr>
          <a:xfrm>
            <a:off x="2105025" y="952500"/>
            <a:ext cx="7981950" cy="4953000"/>
          </a:xfrm>
          <a:prstGeom prst="rect">
            <a:avLst/>
          </a:prstGeom>
        </p:spPr>
      </p:pic>
    </p:spTree>
    <p:extLst>
      <p:ext uri="{BB962C8B-B14F-4D97-AF65-F5344CB8AC3E}">
        <p14:creationId xmlns:p14="http://schemas.microsoft.com/office/powerpoint/2010/main" val="276448890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3136023" y="251745"/>
            <a:ext cx="5919954"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Send a request – Test site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7" name="TextBox 6">
            <a:extLst>
              <a:ext uri="{FF2B5EF4-FFF2-40B4-BE49-F238E27FC236}">
                <a16:creationId xmlns:a16="http://schemas.microsoft.com/office/drawing/2014/main" id="{FC8CAB30-14FC-4F67-96E4-277BE1BA8705}"/>
              </a:ext>
            </a:extLst>
          </p:cNvPr>
          <p:cNvSpPr txBox="1"/>
          <p:nvPr/>
        </p:nvSpPr>
        <p:spPr>
          <a:xfrm>
            <a:off x="1012873" y="898076"/>
            <a:ext cx="10199077" cy="2677656"/>
          </a:xfrm>
          <a:prstGeom prst="rect">
            <a:avLst/>
          </a:prstGeom>
          <a:noFill/>
        </p:spPr>
        <p:txBody>
          <a:bodyPr wrap="square">
            <a:spAutoFit/>
          </a:bodyPr>
          <a:lstStyle/>
          <a:p>
            <a:pPr marL="342900" indent="-342900">
              <a:buFont typeface="Arial" panose="020B0604020202020204" pitchFamily="34" charset="0"/>
              <a:buChar char="•"/>
            </a:pPr>
            <a:r>
              <a:rPr lang="en-US" sz="2400" dirty="0"/>
              <a:t>Postman Echo is service you can use to test your REST clients and make sample API calls. It provides endpoints for GET, POST, PUT, various auth mechanisms and other utility endpoints.</a:t>
            </a:r>
          </a:p>
          <a:p>
            <a:endParaRPr lang="en-US" sz="2400" dirty="0"/>
          </a:p>
          <a:p>
            <a:pPr marL="342900" indent="-342900">
              <a:buFont typeface="Arial" panose="020B0604020202020204" pitchFamily="34" charset="0"/>
              <a:buChar char="•"/>
            </a:pPr>
            <a:r>
              <a:rPr lang="en-US" sz="2400" dirty="0"/>
              <a:t>The documentation for the endpoints as well as example responses can be found at:</a:t>
            </a:r>
          </a:p>
          <a:p>
            <a:r>
              <a:rPr lang="en-US" sz="2400" dirty="0"/>
              <a:t>    https://postman-echo.com</a:t>
            </a:r>
          </a:p>
        </p:txBody>
      </p:sp>
    </p:spTree>
    <p:extLst>
      <p:ext uri="{BB962C8B-B14F-4D97-AF65-F5344CB8AC3E}">
        <p14:creationId xmlns:p14="http://schemas.microsoft.com/office/powerpoint/2010/main" val="4152009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3136023" y="251745"/>
            <a:ext cx="5919954"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Request Method</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7" name="TextBox 6">
            <a:extLst>
              <a:ext uri="{FF2B5EF4-FFF2-40B4-BE49-F238E27FC236}">
                <a16:creationId xmlns:a16="http://schemas.microsoft.com/office/drawing/2014/main" id="{FC8CAB30-14FC-4F67-96E4-277BE1BA8705}"/>
              </a:ext>
            </a:extLst>
          </p:cNvPr>
          <p:cNvSpPr txBox="1"/>
          <p:nvPr/>
        </p:nvSpPr>
        <p:spPr>
          <a:xfrm>
            <a:off x="1012873" y="898076"/>
            <a:ext cx="10199077" cy="4154984"/>
          </a:xfrm>
          <a:prstGeom prst="rect">
            <a:avLst/>
          </a:prstGeom>
          <a:noFill/>
        </p:spPr>
        <p:txBody>
          <a:bodyPr wrap="square">
            <a:spAutoFit/>
          </a:bodyPr>
          <a:lstStyle/>
          <a:p>
            <a:pPr marL="342900" indent="-342900">
              <a:buFont typeface="Arial" panose="020B0604020202020204" pitchFamily="34" charset="0"/>
              <a:buChar char="•"/>
            </a:pPr>
            <a:r>
              <a:rPr lang="en-US" sz="2400" dirty="0"/>
              <a:t>HTTP has multiple request "verbs", such as GET, PUT, POST, DELETE, PATCH, HEAD, etc.</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An HTTP Method (verb) defines how a request should be interpreted by a server. The endpoints in this section demonstrate various HTTP Verbs. Postman supports all the HTTP Verbs, including some rarely used ones, such as PROPFIND, UNLINK, etc.</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For details about HTTP Verbs, refer to RFC 2616</a:t>
            </a:r>
          </a:p>
          <a:p>
            <a:pPr marL="342900" indent="-342900">
              <a:buFont typeface="Arial" panose="020B0604020202020204" pitchFamily="34" charset="0"/>
              <a:buChar char="•"/>
            </a:pPr>
            <a:r>
              <a:rPr lang="en-US" sz="2400" dirty="0">
                <a:hlinkClick r:id="rId4"/>
              </a:rPr>
              <a:t>http://www.w3.org/Protocols/rfc2616/rfc2616-sec9.html#sec9</a:t>
            </a:r>
            <a:endParaRPr lang="en-US" sz="2400"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538646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126536"/>
            <a:ext cx="943821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Test Automation – Shift Left</a:t>
            </a: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
        <p:nvSpPr>
          <p:cNvPr id="8" name="TextBox 7">
            <a:extLst>
              <a:ext uri="{FF2B5EF4-FFF2-40B4-BE49-F238E27FC236}">
                <a16:creationId xmlns:a16="http://schemas.microsoft.com/office/drawing/2014/main" id="{74956AB8-AD2B-41C7-BC35-9397E5099974}"/>
              </a:ext>
            </a:extLst>
          </p:cNvPr>
          <p:cNvSpPr txBox="1"/>
          <p:nvPr/>
        </p:nvSpPr>
        <p:spPr>
          <a:xfrm>
            <a:off x="1004564" y="931209"/>
            <a:ext cx="3595571" cy="2308324"/>
          </a:xfrm>
          <a:prstGeom prst="rect">
            <a:avLst/>
          </a:prstGeom>
          <a:noFill/>
        </p:spPr>
        <p:txBody>
          <a:bodyPr wrap="square">
            <a:spAutoFit/>
          </a:bodyPr>
          <a:lstStyle/>
          <a:p>
            <a:pPr lvl="1"/>
            <a:r>
              <a:rPr lang="en-US" sz="2400" dirty="0"/>
              <a:t>Shift left testing approach to software and system testing, means testing is performed earlier in the lifecycle</a:t>
            </a:r>
          </a:p>
        </p:txBody>
      </p:sp>
      <p:pic>
        <p:nvPicPr>
          <p:cNvPr id="10" name="Picture 9">
            <a:extLst>
              <a:ext uri="{FF2B5EF4-FFF2-40B4-BE49-F238E27FC236}">
                <a16:creationId xmlns:a16="http://schemas.microsoft.com/office/drawing/2014/main" id="{944193CB-5D7C-4EF6-BE20-7C4661F09428}"/>
              </a:ext>
            </a:extLst>
          </p:cNvPr>
          <p:cNvPicPr>
            <a:picLocks noChangeAspect="1"/>
          </p:cNvPicPr>
          <p:nvPr/>
        </p:nvPicPr>
        <p:blipFill>
          <a:blip r:embed="rId4"/>
          <a:stretch>
            <a:fillRect/>
          </a:stretch>
        </p:blipFill>
        <p:spPr>
          <a:xfrm>
            <a:off x="6231983" y="607652"/>
            <a:ext cx="5650167" cy="5324866"/>
          </a:xfrm>
          <a:prstGeom prst="rect">
            <a:avLst/>
          </a:prstGeom>
        </p:spPr>
      </p:pic>
    </p:spTree>
    <p:extLst>
      <p:ext uri="{BB962C8B-B14F-4D97-AF65-F5344CB8AC3E}">
        <p14:creationId xmlns:p14="http://schemas.microsoft.com/office/powerpoint/2010/main" val="39486637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3136023" y="251745"/>
            <a:ext cx="5919954"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GET Request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7" name="TextBox 6">
            <a:extLst>
              <a:ext uri="{FF2B5EF4-FFF2-40B4-BE49-F238E27FC236}">
                <a16:creationId xmlns:a16="http://schemas.microsoft.com/office/drawing/2014/main" id="{FC8CAB30-14FC-4F67-96E4-277BE1BA8705}"/>
              </a:ext>
            </a:extLst>
          </p:cNvPr>
          <p:cNvSpPr txBox="1"/>
          <p:nvPr/>
        </p:nvSpPr>
        <p:spPr>
          <a:xfrm>
            <a:off x="1012873" y="898076"/>
            <a:ext cx="10199077" cy="4154984"/>
          </a:xfrm>
          <a:prstGeom prst="rect">
            <a:avLst/>
          </a:prstGeom>
          <a:noFill/>
        </p:spPr>
        <p:txBody>
          <a:bodyPr wrap="square">
            <a:spAutoFit/>
          </a:bodyPr>
          <a:lstStyle/>
          <a:p>
            <a:pPr marL="342900" indent="-342900">
              <a:buFont typeface="Arial" panose="020B0604020202020204" pitchFamily="34" charset="0"/>
              <a:buChar char="•"/>
            </a:pPr>
            <a:r>
              <a:rPr lang="en-US" sz="2400" dirty="0"/>
              <a:t>The HTTP GET request method is meant to retrieve data from a server. The data is identified by a unique URI (Uniform Resource Identifier).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 GET request can pass parameters to the server using "Query String Parameters". For example, in the following request,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hlinkClick r:id="rId4"/>
              </a:rPr>
              <a:t>https://postman-echo.com/get?id=1&amp;type=vip</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parameter “id" has the value “1“ and the parameter “type" has the value “</a:t>
            </a:r>
            <a:r>
              <a:rPr lang="en-US" sz="2400" dirty="0" err="1"/>
              <a:t>vip</a:t>
            </a:r>
            <a:r>
              <a:rPr lang="en-US" sz="2400" dirty="0"/>
              <a:t>“ </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94549483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3136023" y="251745"/>
            <a:ext cx="5919954"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GET Response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7" name="TextBox 6">
            <a:extLst>
              <a:ext uri="{FF2B5EF4-FFF2-40B4-BE49-F238E27FC236}">
                <a16:creationId xmlns:a16="http://schemas.microsoft.com/office/drawing/2014/main" id="{FC8CAB30-14FC-4F67-96E4-277BE1BA8705}"/>
              </a:ext>
            </a:extLst>
          </p:cNvPr>
          <p:cNvSpPr txBox="1"/>
          <p:nvPr/>
        </p:nvSpPr>
        <p:spPr>
          <a:xfrm>
            <a:off x="1012873" y="898076"/>
            <a:ext cx="10199077" cy="1200329"/>
          </a:xfrm>
          <a:prstGeom prst="rect">
            <a:avLst/>
          </a:prstGeom>
          <a:noFill/>
        </p:spPr>
        <p:txBody>
          <a:bodyPr wrap="square">
            <a:spAutoFit/>
          </a:bodyPr>
          <a:lstStyle/>
          <a:p>
            <a:pPr marL="342900" indent="-342900">
              <a:buFont typeface="Arial" panose="020B0604020202020204" pitchFamily="34" charset="0"/>
              <a:buChar char="•"/>
            </a:pPr>
            <a:r>
              <a:rPr lang="en-US" sz="2400" dirty="0"/>
              <a:t>The Postman Body tab gives you several tools to help you understand the response quickly. You can view the body in one of three views - pretty, raw, and preview.</a:t>
            </a:r>
          </a:p>
        </p:txBody>
      </p:sp>
      <p:pic>
        <p:nvPicPr>
          <p:cNvPr id="3" name="Picture 2">
            <a:extLst>
              <a:ext uri="{FF2B5EF4-FFF2-40B4-BE49-F238E27FC236}">
                <a16:creationId xmlns:a16="http://schemas.microsoft.com/office/drawing/2014/main" id="{0680DD05-2CA8-4D60-8490-00C779A8CFC2}"/>
              </a:ext>
            </a:extLst>
          </p:cNvPr>
          <p:cNvPicPr>
            <a:picLocks noChangeAspect="1"/>
          </p:cNvPicPr>
          <p:nvPr/>
        </p:nvPicPr>
        <p:blipFill>
          <a:blip r:embed="rId4"/>
          <a:stretch>
            <a:fillRect/>
          </a:stretch>
        </p:blipFill>
        <p:spPr>
          <a:xfrm>
            <a:off x="677344" y="2233611"/>
            <a:ext cx="10667840" cy="3210585"/>
          </a:xfrm>
          <a:prstGeom prst="rect">
            <a:avLst/>
          </a:prstGeom>
        </p:spPr>
      </p:pic>
    </p:spTree>
    <p:extLst>
      <p:ext uri="{BB962C8B-B14F-4D97-AF65-F5344CB8AC3E}">
        <p14:creationId xmlns:p14="http://schemas.microsoft.com/office/powerpoint/2010/main" val="6543470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3136023" y="251745"/>
            <a:ext cx="5919954"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Scripting in Postman</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7" name="TextBox 6">
            <a:extLst>
              <a:ext uri="{FF2B5EF4-FFF2-40B4-BE49-F238E27FC236}">
                <a16:creationId xmlns:a16="http://schemas.microsoft.com/office/drawing/2014/main" id="{FC8CAB30-14FC-4F67-96E4-277BE1BA8705}"/>
              </a:ext>
            </a:extLst>
          </p:cNvPr>
          <p:cNvSpPr txBox="1"/>
          <p:nvPr/>
        </p:nvSpPr>
        <p:spPr>
          <a:xfrm>
            <a:off x="1012873" y="898076"/>
            <a:ext cx="10199077" cy="3046988"/>
          </a:xfrm>
          <a:prstGeom prst="rect">
            <a:avLst/>
          </a:prstGeom>
          <a:noFill/>
        </p:spPr>
        <p:txBody>
          <a:bodyPr wrap="square">
            <a:spAutoFit/>
          </a:bodyPr>
          <a:lstStyle/>
          <a:p>
            <a:pPr marL="342900" indent="-342900">
              <a:buFont typeface="Arial" panose="020B0604020202020204" pitchFamily="34" charset="0"/>
              <a:buChar char="•"/>
            </a:pPr>
            <a:r>
              <a:rPr lang="en-US" sz="2400" dirty="0"/>
              <a:t>Postman contains a powerful runtime based on Node.js that allows you to add dynamic behavior to requests and collections. This allows you to write test suites, build requests that can contain dynamic parameters, pass data between requests, and a lot more. You can add JavaScript code to execute during 2 events in the flow:</a:t>
            </a:r>
          </a:p>
          <a:p>
            <a:pPr marL="800100" lvl="1" indent="-342900">
              <a:buFont typeface="Arial" panose="020B0604020202020204" pitchFamily="34" charset="0"/>
              <a:buChar char="•"/>
            </a:pPr>
            <a:r>
              <a:rPr lang="en-US" sz="2400" dirty="0"/>
              <a:t>Before a request is sent to the server, as a pre-request script under the Pre-request Script tab.</a:t>
            </a:r>
          </a:p>
          <a:p>
            <a:pPr marL="800100" lvl="1" indent="-342900">
              <a:buFont typeface="Arial" panose="020B0604020202020204" pitchFamily="34" charset="0"/>
              <a:buChar char="•"/>
            </a:pPr>
            <a:r>
              <a:rPr lang="en-US" sz="2400" dirty="0"/>
              <a:t>After a response is received, as a test script under the Tests tab.</a:t>
            </a:r>
          </a:p>
        </p:txBody>
      </p:sp>
      <p:pic>
        <p:nvPicPr>
          <p:cNvPr id="8" name="Picture 7">
            <a:extLst>
              <a:ext uri="{FF2B5EF4-FFF2-40B4-BE49-F238E27FC236}">
                <a16:creationId xmlns:a16="http://schemas.microsoft.com/office/drawing/2014/main" id="{65927F9D-A712-4F34-BB58-56E2B8B32582}"/>
              </a:ext>
            </a:extLst>
          </p:cNvPr>
          <p:cNvPicPr>
            <a:picLocks noChangeAspect="1"/>
          </p:cNvPicPr>
          <p:nvPr/>
        </p:nvPicPr>
        <p:blipFill>
          <a:blip r:embed="rId4"/>
          <a:stretch>
            <a:fillRect/>
          </a:stretch>
        </p:blipFill>
        <p:spPr>
          <a:xfrm>
            <a:off x="1844497" y="3945063"/>
            <a:ext cx="8227971" cy="2190475"/>
          </a:xfrm>
          <a:prstGeom prst="rect">
            <a:avLst/>
          </a:prstGeom>
        </p:spPr>
      </p:pic>
    </p:spTree>
    <p:extLst>
      <p:ext uri="{BB962C8B-B14F-4D97-AF65-F5344CB8AC3E}">
        <p14:creationId xmlns:p14="http://schemas.microsoft.com/office/powerpoint/2010/main" val="115231844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3136023" y="251745"/>
            <a:ext cx="5919954"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Execution order of scripts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7" name="TextBox 6">
            <a:extLst>
              <a:ext uri="{FF2B5EF4-FFF2-40B4-BE49-F238E27FC236}">
                <a16:creationId xmlns:a16="http://schemas.microsoft.com/office/drawing/2014/main" id="{FC8CAB30-14FC-4F67-96E4-277BE1BA8705}"/>
              </a:ext>
            </a:extLst>
          </p:cNvPr>
          <p:cNvSpPr txBox="1"/>
          <p:nvPr/>
        </p:nvSpPr>
        <p:spPr>
          <a:xfrm>
            <a:off x="1012873" y="898076"/>
            <a:ext cx="10199077" cy="1938992"/>
          </a:xfrm>
          <a:prstGeom prst="rect">
            <a:avLst/>
          </a:prstGeom>
          <a:noFill/>
        </p:spPr>
        <p:txBody>
          <a:bodyPr wrap="square">
            <a:spAutoFit/>
          </a:bodyPr>
          <a:lstStyle/>
          <a:p>
            <a:pPr marL="342900" indent="-342900">
              <a:buFont typeface="Arial" panose="020B0604020202020204" pitchFamily="34" charset="0"/>
              <a:buChar char="•"/>
            </a:pPr>
            <a:r>
              <a:rPr lang="en-US" sz="2400" dirty="0"/>
              <a:t>In Postman, the script execution order for a single request looks like this:</a:t>
            </a:r>
          </a:p>
          <a:p>
            <a:pPr marL="800100" lvl="1" indent="-342900">
              <a:buFont typeface="Arial" panose="020B0604020202020204" pitchFamily="34" charset="0"/>
              <a:buChar char="•"/>
            </a:pPr>
            <a:r>
              <a:rPr lang="en-US" sz="2400" dirty="0"/>
              <a:t>A pre-request script associated with a request will execute before the request is sent</a:t>
            </a:r>
          </a:p>
          <a:p>
            <a:pPr marL="800100" lvl="1" indent="-342900">
              <a:buFont typeface="Arial" panose="020B0604020202020204" pitchFamily="34" charset="0"/>
              <a:buChar char="•"/>
            </a:pPr>
            <a:r>
              <a:rPr lang="en-US" sz="2400" dirty="0"/>
              <a:t>A test script associated with a request will execute after the request is sent</a:t>
            </a:r>
          </a:p>
        </p:txBody>
      </p:sp>
      <p:pic>
        <p:nvPicPr>
          <p:cNvPr id="2050" name="Picture 2">
            <a:extLst>
              <a:ext uri="{FF2B5EF4-FFF2-40B4-BE49-F238E27FC236}">
                <a16:creationId xmlns:a16="http://schemas.microsoft.com/office/drawing/2014/main" id="{3CDF97D5-986A-4634-87C9-C49D0BB612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2137" y="3136583"/>
            <a:ext cx="8467725"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27451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3136023" y="251745"/>
            <a:ext cx="5919954"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Test Result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3" name="Picture 2">
            <a:extLst>
              <a:ext uri="{FF2B5EF4-FFF2-40B4-BE49-F238E27FC236}">
                <a16:creationId xmlns:a16="http://schemas.microsoft.com/office/drawing/2014/main" id="{A4A1B478-F508-4E91-B873-0F0F66EC96AE}"/>
              </a:ext>
            </a:extLst>
          </p:cNvPr>
          <p:cNvPicPr>
            <a:picLocks noChangeAspect="1"/>
          </p:cNvPicPr>
          <p:nvPr/>
        </p:nvPicPr>
        <p:blipFill>
          <a:blip r:embed="rId4"/>
          <a:stretch>
            <a:fillRect/>
          </a:stretch>
        </p:blipFill>
        <p:spPr>
          <a:xfrm>
            <a:off x="991066" y="1111347"/>
            <a:ext cx="10460035" cy="4748881"/>
          </a:xfrm>
          <a:prstGeom prst="rect">
            <a:avLst/>
          </a:prstGeom>
        </p:spPr>
      </p:pic>
    </p:spTree>
    <p:extLst>
      <p:ext uri="{BB962C8B-B14F-4D97-AF65-F5344CB8AC3E}">
        <p14:creationId xmlns:p14="http://schemas.microsoft.com/office/powerpoint/2010/main" val="357520648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2208555"/>
            <a:ext cx="9438216" cy="1975926"/>
          </a:xfrm>
          <a:prstGeom prst="rect">
            <a:avLst/>
          </a:prstGeom>
        </p:spPr>
        <p:txBody>
          <a:bodyPr wrap="square">
            <a:spAutoFit/>
          </a:bodyPr>
          <a:lstStyle/>
          <a:p>
            <a:pPr algn="ctr">
              <a:lnSpc>
                <a:spcPct val="90000"/>
              </a:lnSpc>
              <a:spcBef>
                <a:spcPct val="0"/>
              </a:spcBef>
              <a:defRPr/>
            </a:pPr>
            <a:r>
              <a:rPr lang="en-US" sz="9600" dirty="0"/>
              <a:t>Exercise</a:t>
            </a:r>
            <a:endParaRPr lang="en-US" sz="4000" b="1" dirty="0">
              <a:solidFill>
                <a:srgbClr val="002060"/>
              </a:solidFill>
              <a:latin typeface="Lava Std"/>
            </a:endParaRPr>
          </a:p>
          <a:p>
            <a:pPr algn="ctr">
              <a:lnSpc>
                <a:spcPct val="90000"/>
              </a:lnSpc>
              <a:spcBef>
                <a:spcPct val="0"/>
              </a:spcBef>
              <a:defRPr/>
            </a:pPr>
            <a:endParaRPr lang="en-US" sz="4000" b="1" dirty="0">
              <a:solidFill>
                <a:srgbClr val="002060"/>
              </a:solidFill>
              <a:latin typeface="Lava Std"/>
            </a:endParaRP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Tree>
    <p:extLst>
      <p:ext uri="{BB962C8B-B14F-4D97-AF65-F5344CB8AC3E}">
        <p14:creationId xmlns:p14="http://schemas.microsoft.com/office/powerpoint/2010/main" val="374468722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3136023" y="251745"/>
            <a:ext cx="5919954"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Execution order of scripts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7" name="TextBox 6">
            <a:extLst>
              <a:ext uri="{FF2B5EF4-FFF2-40B4-BE49-F238E27FC236}">
                <a16:creationId xmlns:a16="http://schemas.microsoft.com/office/drawing/2014/main" id="{FC8CAB30-14FC-4F67-96E4-277BE1BA8705}"/>
              </a:ext>
            </a:extLst>
          </p:cNvPr>
          <p:cNvSpPr txBox="1"/>
          <p:nvPr/>
        </p:nvSpPr>
        <p:spPr>
          <a:xfrm>
            <a:off x="1012873" y="898076"/>
            <a:ext cx="10199077" cy="2677656"/>
          </a:xfrm>
          <a:prstGeom prst="rect">
            <a:avLst/>
          </a:prstGeom>
          <a:noFill/>
        </p:spPr>
        <p:txBody>
          <a:bodyPr wrap="square">
            <a:spAutoFit/>
          </a:bodyPr>
          <a:lstStyle/>
          <a:p>
            <a:pPr marL="342900" indent="-342900">
              <a:buFont typeface="Arial" panose="020B0604020202020204" pitchFamily="34" charset="0"/>
              <a:buChar char="•"/>
            </a:pPr>
            <a:r>
              <a:rPr lang="en-US" sz="2400" dirty="0"/>
              <a:t>Send the following GET request:</a:t>
            </a:r>
          </a:p>
          <a:p>
            <a:pPr marL="342900" indent="-342900">
              <a:buFont typeface="Arial" panose="020B0604020202020204" pitchFamily="34" charset="0"/>
              <a:buChar char="•"/>
            </a:pPr>
            <a:r>
              <a:rPr lang="en-US" sz="2400" dirty="0"/>
              <a:t>https://restcountries.eu/rest/v2/alpha/nor</a:t>
            </a:r>
          </a:p>
          <a:p>
            <a:pPr marL="342900" indent="-342900">
              <a:buFont typeface="Arial" panose="020B0604020202020204" pitchFamily="34" charset="0"/>
              <a:buChar char="•"/>
            </a:pPr>
            <a:r>
              <a:rPr lang="en-US" sz="2400" dirty="0"/>
              <a:t>• Use JavaScript tests to verify the following in the</a:t>
            </a:r>
          </a:p>
          <a:p>
            <a:pPr marL="342900" indent="-342900">
              <a:buFont typeface="Arial" panose="020B0604020202020204" pitchFamily="34" charset="0"/>
              <a:buChar char="•"/>
            </a:pPr>
            <a:r>
              <a:rPr lang="en-US" sz="2400" dirty="0"/>
              <a:t>response:</a:t>
            </a:r>
          </a:p>
          <a:p>
            <a:pPr marL="800100" lvl="1" indent="-342900">
              <a:buFont typeface="Arial" panose="020B0604020202020204" pitchFamily="34" charset="0"/>
              <a:buChar char="•"/>
            </a:pPr>
            <a:r>
              <a:rPr lang="en-US" sz="2400" dirty="0"/>
              <a:t>Verify that the returned response was 200OK</a:t>
            </a:r>
          </a:p>
          <a:p>
            <a:pPr marL="800100" lvl="1" indent="-342900">
              <a:buFont typeface="Arial" panose="020B0604020202020204" pitchFamily="34" charset="0"/>
              <a:buChar char="•"/>
            </a:pPr>
            <a:r>
              <a:rPr lang="en-US" sz="2400" dirty="0"/>
              <a:t>Verify that the Content-Type contains ‘application/json’</a:t>
            </a:r>
          </a:p>
          <a:p>
            <a:pPr marL="800100" lvl="1" indent="-342900">
              <a:buFont typeface="Arial" panose="020B0604020202020204" pitchFamily="34" charset="0"/>
              <a:buChar char="•"/>
            </a:pPr>
            <a:r>
              <a:rPr lang="en-US" sz="2400" dirty="0"/>
              <a:t>Verify that the country name is ‘Norway’</a:t>
            </a:r>
          </a:p>
        </p:txBody>
      </p:sp>
    </p:spTree>
    <p:extLst>
      <p:ext uri="{BB962C8B-B14F-4D97-AF65-F5344CB8AC3E}">
        <p14:creationId xmlns:p14="http://schemas.microsoft.com/office/powerpoint/2010/main" val="275126332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3332DF3F-3225-4B64-B4B6-7FA27EF51FF7}"/>
              </a:ext>
            </a:extLst>
          </p:cNvPr>
          <p:cNvSpPr/>
          <p:nvPr/>
        </p:nvSpPr>
        <p:spPr>
          <a:xfrm>
            <a:off x="159433" y="1720840"/>
            <a:ext cx="11873133" cy="1200329"/>
          </a:xfrm>
          <a:prstGeom prst="rect">
            <a:avLst/>
          </a:prstGeom>
        </p:spPr>
        <p:txBody>
          <a:bodyPr wrap="square">
            <a:spAutoFit/>
          </a:bodyPr>
          <a:lstStyle/>
          <a:p>
            <a:pPr algn="ctr">
              <a:lnSpc>
                <a:spcPct val="90000"/>
              </a:lnSpc>
              <a:spcBef>
                <a:spcPct val="0"/>
              </a:spcBef>
              <a:defRPr/>
            </a:pPr>
            <a:r>
              <a:rPr lang="en-US" sz="8000" b="1" dirty="0">
                <a:solidFill>
                  <a:srgbClr val="002060"/>
                </a:solidFill>
                <a:latin typeface="Lava Std"/>
              </a:rPr>
              <a:t>Introduction to REST</a:t>
            </a:r>
            <a:endParaRPr lang="he-IL" sz="8000" b="1" dirty="0">
              <a:solidFill>
                <a:srgbClr val="002060"/>
              </a:solidFill>
              <a:latin typeface="Lava Std"/>
            </a:endParaRPr>
          </a:p>
        </p:txBody>
      </p:sp>
      <p:pic>
        <p:nvPicPr>
          <p:cNvPr id="6" name="Picture 5">
            <a:extLst>
              <a:ext uri="{FF2B5EF4-FFF2-40B4-BE49-F238E27FC236}">
                <a16:creationId xmlns:a16="http://schemas.microsoft.com/office/drawing/2014/main" id="{948926A2-EDEA-4F79-9B44-BFFB8ED19ED5}"/>
              </a:ext>
            </a:extLst>
          </p:cNvPr>
          <p:cNvPicPr>
            <a:picLocks noChangeAspect="1"/>
          </p:cNvPicPr>
          <p:nvPr/>
        </p:nvPicPr>
        <p:blipFill>
          <a:blip r:embed="rId3"/>
          <a:stretch>
            <a:fillRect/>
          </a:stretch>
        </p:blipFill>
        <p:spPr>
          <a:xfrm>
            <a:off x="1874567" y="6258000"/>
            <a:ext cx="761905" cy="600000"/>
          </a:xfrm>
          <a:prstGeom prst="rect">
            <a:avLst/>
          </a:prstGeom>
        </p:spPr>
      </p:pic>
    </p:spTree>
    <p:extLst>
      <p:ext uri="{BB962C8B-B14F-4D97-AF65-F5344CB8AC3E}">
        <p14:creationId xmlns:p14="http://schemas.microsoft.com/office/powerpoint/2010/main" val="328347605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4937760"/>
          </a:xfrm>
        </p:spPr>
        <p:txBody>
          <a:bodyPr/>
          <a:lstStyle/>
          <a:p>
            <a:pPr marL="342900" indent="-342900" algn="l">
              <a:buFont typeface="Arial" panose="020B0604020202020204" pitchFamily="34" charset="0"/>
              <a:buChar char="•"/>
            </a:pPr>
            <a:r>
              <a:rPr lang="en-US" dirty="0"/>
              <a:t>What is REST?</a:t>
            </a:r>
          </a:p>
          <a:p>
            <a:pPr marL="342900" indent="-342900" algn="l">
              <a:buFont typeface="Arial" panose="020B0604020202020204" pitchFamily="34" charset="0"/>
              <a:buChar char="•"/>
            </a:pPr>
            <a:r>
              <a:rPr lang="en-US" dirty="0"/>
              <a:t>REST Request</a:t>
            </a:r>
          </a:p>
          <a:p>
            <a:pPr marL="342900" indent="-342900" algn="l">
              <a:buFont typeface="Arial" panose="020B0604020202020204" pitchFamily="34" charset="0"/>
              <a:buChar char="•"/>
            </a:pPr>
            <a:r>
              <a:rPr lang="en-US" dirty="0"/>
              <a:t>REST Response</a:t>
            </a:r>
          </a:p>
          <a:p>
            <a:pPr marL="342900" indent="-342900" algn="l">
              <a:buFont typeface="Arial" panose="020B0604020202020204" pitchFamily="34" charset="0"/>
              <a:buChar char="•"/>
            </a:pPr>
            <a:r>
              <a:rPr lang="en-US" dirty="0"/>
              <a:t>Authentication</a:t>
            </a:r>
          </a:p>
          <a:p>
            <a:pPr marL="342900" indent="-342900" algn="l">
              <a:buFont typeface="Arial" panose="020B0604020202020204" pitchFamily="34" charset="0"/>
              <a:buChar char="•"/>
            </a:pPr>
            <a:r>
              <a:rPr lang="en-US" dirty="0"/>
              <a:t>Exercise</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Objectives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27394820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4937760"/>
          </a:xfrm>
        </p:spPr>
        <p:txBody>
          <a:bodyPr/>
          <a:lstStyle/>
          <a:p>
            <a:pPr marL="342900" indent="-342900" algn="l">
              <a:buFont typeface="Arial" panose="020B0604020202020204" pitchFamily="34" charset="0"/>
              <a:buChar char="•"/>
            </a:pPr>
            <a:r>
              <a:rPr lang="en-US" dirty="0"/>
              <a:t>REST = </a:t>
            </a:r>
            <a:r>
              <a:rPr lang="en-US" dirty="0">
                <a:solidFill>
                  <a:srgbClr val="FF0000"/>
                </a:solidFill>
              </a:rPr>
              <a:t>RE</a:t>
            </a:r>
            <a:r>
              <a:rPr lang="en-US" dirty="0"/>
              <a:t>presentational </a:t>
            </a:r>
            <a:r>
              <a:rPr lang="en-US" dirty="0">
                <a:solidFill>
                  <a:srgbClr val="FF0000"/>
                </a:solidFill>
              </a:rPr>
              <a:t>S</a:t>
            </a:r>
            <a:r>
              <a:rPr lang="en-US" dirty="0"/>
              <a:t>tate </a:t>
            </a:r>
            <a:r>
              <a:rPr lang="en-US" dirty="0">
                <a:solidFill>
                  <a:srgbClr val="FF0000"/>
                </a:solidFill>
              </a:rPr>
              <a:t>T</a:t>
            </a:r>
            <a:r>
              <a:rPr lang="en-US" dirty="0"/>
              <a:t>ransfer</a:t>
            </a:r>
          </a:p>
          <a:p>
            <a:pPr marL="342900" indent="-342900" algn="l">
              <a:buFont typeface="Arial" panose="020B0604020202020204" pitchFamily="34" charset="0"/>
              <a:buChar char="•"/>
            </a:pPr>
            <a:r>
              <a:rPr lang="en-US" dirty="0"/>
              <a:t>REST is a set of rules for communicating between a client and a server</a:t>
            </a:r>
          </a:p>
          <a:p>
            <a:pPr marL="342900" indent="-342900" algn="l">
              <a:buFont typeface="Arial" panose="020B0604020202020204" pitchFamily="34" charset="0"/>
              <a:buChar char="•"/>
            </a:pPr>
            <a:r>
              <a:rPr lang="en-US" dirty="0"/>
              <a:t>It is an architectural style that defines a way to Make uniform API calls through RESTful web service interface</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What is REST?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836126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pic>
        <p:nvPicPr>
          <p:cNvPr id="1026" name="Picture 2">
            <a:extLst>
              <a:ext uri="{FF2B5EF4-FFF2-40B4-BE49-F238E27FC236}">
                <a16:creationId xmlns:a16="http://schemas.microsoft.com/office/drawing/2014/main" id="{52F11EB0-FB9E-4E09-9334-C7D1EEF2E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4634" y="226795"/>
            <a:ext cx="4862732" cy="9548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8926A2-EDEA-4F79-9B44-BFFB8ED19ED5}"/>
              </a:ext>
            </a:extLst>
          </p:cNvPr>
          <p:cNvPicPr>
            <a:picLocks noChangeAspect="1"/>
          </p:cNvPicPr>
          <p:nvPr/>
        </p:nvPicPr>
        <p:blipFill>
          <a:blip r:embed="rId4"/>
          <a:stretch>
            <a:fillRect/>
          </a:stretch>
        </p:blipFill>
        <p:spPr>
          <a:xfrm>
            <a:off x="1874567" y="6258000"/>
            <a:ext cx="761905" cy="600000"/>
          </a:xfrm>
          <a:prstGeom prst="rect">
            <a:avLst/>
          </a:prstGeom>
        </p:spPr>
      </p:pic>
      <p:pic>
        <p:nvPicPr>
          <p:cNvPr id="2" name="Picture 1">
            <a:extLst>
              <a:ext uri="{FF2B5EF4-FFF2-40B4-BE49-F238E27FC236}">
                <a16:creationId xmlns:a16="http://schemas.microsoft.com/office/drawing/2014/main" id="{CD4A4D84-3D39-40BF-AA0B-0410496A5881}"/>
              </a:ext>
            </a:extLst>
          </p:cNvPr>
          <p:cNvPicPr>
            <a:picLocks noChangeAspect="1"/>
          </p:cNvPicPr>
          <p:nvPr/>
        </p:nvPicPr>
        <p:blipFill>
          <a:blip r:embed="rId5"/>
          <a:stretch>
            <a:fillRect/>
          </a:stretch>
        </p:blipFill>
        <p:spPr>
          <a:xfrm>
            <a:off x="1403032" y="2027213"/>
            <a:ext cx="852487" cy="895349"/>
          </a:xfrm>
          <a:prstGeom prst="rect">
            <a:avLst/>
          </a:prstGeom>
        </p:spPr>
      </p:pic>
      <p:pic>
        <p:nvPicPr>
          <p:cNvPr id="3" name="Picture 2">
            <a:extLst>
              <a:ext uri="{FF2B5EF4-FFF2-40B4-BE49-F238E27FC236}">
                <a16:creationId xmlns:a16="http://schemas.microsoft.com/office/drawing/2014/main" id="{ED5D10DF-76C0-4C39-A73F-3540EBD4C261}"/>
              </a:ext>
            </a:extLst>
          </p:cNvPr>
          <p:cNvPicPr>
            <a:picLocks noChangeAspect="1"/>
          </p:cNvPicPr>
          <p:nvPr/>
        </p:nvPicPr>
        <p:blipFill>
          <a:blip r:embed="rId6"/>
          <a:stretch>
            <a:fillRect/>
          </a:stretch>
        </p:blipFill>
        <p:spPr>
          <a:xfrm>
            <a:off x="5664109" y="2027213"/>
            <a:ext cx="863782" cy="895349"/>
          </a:xfrm>
          <a:prstGeom prst="rect">
            <a:avLst/>
          </a:prstGeom>
        </p:spPr>
      </p:pic>
      <p:pic>
        <p:nvPicPr>
          <p:cNvPr id="7" name="Picture 6">
            <a:extLst>
              <a:ext uri="{FF2B5EF4-FFF2-40B4-BE49-F238E27FC236}">
                <a16:creationId xmlns:a16="http://schemas.microsoft.com/office/drawing/2014/main" id="{E8BE45C4-5902-43B9-BED9-B82A4D6770BD}"/>
              </a:ext>
            </a:extLst>
          </p:cNvPr>
          <p:cNvPicPr>
            <a:picLocks noChangeAspect="1"/>
          </p:cNvPicPr>
          <p:nvPr/>
        </p:nvPicPr>
        <p:blipFill>
          <a:blip r:embed="rId7"/>
          <a:stretch>
            <a:fillRect/>
          </a:stretch>
        </p:blipFill>
        <p:spPr>
          <a:xfrm>
            <a:off x="9936481" y="2027213"/>
            <a:ext cx="852487" cy="897802"/>
          </a:xfrm>
          <a:prstGeom prst="rect">
            <a:avLst/>
          </a:prstGeom>
        </p:spPr>
      </p:pic>
      <p:cxnSp>
        <p:nvCxnSpPr>
          <p:cNvPr id="9" name="Straight Connector 8">
            <a:extLst>
              <a:ext uri="{FF2B5EF4-FFF2-40B4-BE49-F238E27FC236}">
                <a16:creationId xmlns:a16="http://schemas.microsoft.com/office/drawing/2014/main" id="{C95DFD05-7A37-4829-9291-AFC8AA65E37C}"/>
              </a:ext>
            </a:extLst>
          </p:cNvPr>
          <p:cNvCxnSpPr/>
          <p:nvPr/>
        </p:nvCxnSpPr>
        <p:spPr>
          <a:xfrm>
            <a:off x="3798277" y="1913206"/>
            <a:ext cx="0" cy="410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41A46E-8DB2-43A9-BEE4-2481A03ACD4E}"/>
              </a:ext>
            </a:extLst>
          </p:cNvPr>
          <p:cNvCxnSpPr/>
          <p:nvPr/>
        </p:nvCxnSpPr>
        <p:spPr>
          <a:xfrm>
            <a:off x="8311662" y="1913206"/>
            <a:ext cx="0" cy="4107766"/>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1B9C17-8626-4B64-8B89-780E2B04E268}"/>
              </a:ext>
            </a:extLst>
          </p:cNvPr>
          <p:cNvSpPr txBox="1"/>
          <p:nvPr/>
        </p:nvSpPr>
        <p:spPr>
          <a:xfrm>
            <a:off x="363434" y="3429000"/>
            <a:ext cx="2718581" cy="369332"/>
          </a:xfrm>
          <a:prstGeom prst="rect">
            <a:avLst/>
          </a:prstGeom>
          <a:noFill/>
        </p:spPr>
        <p:txBody>
          <a:bodyPr wrap="square">
            <a:spAutoFit/>
          </a:bodyPr>
          <a:lstStyle/>
          <a:p>
            <a:pPr algn="ctr"/>
            <a:r>
              <a:rPr lang="en-US" b="0" i="0" dirty="0">
                <a:solidFill>
                  <a:srgbClr val="CF0A2C"/>
                </a:solidFill>
                <a:effectLst/>
                <a:latin typeface="Encode Sans Condensed"/>
              </a:rPr>
              <a:t>Selenium WebDriver</a:t>
            </a:r>
          </a:p>
        </p:txBody>
      </p:sp>
      <p:sp>
        <p:nvSpPr>
          <p:cNvPr id="15" name="TextBox 14">
            <a:extLst>
              <a:ext uri="{FF2B5EF4-FFF2-40B4-BE49-F238E27FC236}">
                <a16:creationId xmlns:a16="http://schemas.microsoft.com/office/drawing/2014/main" id="{0296FCCE-6338-423A-B056-484443FE4DC1}"/>
              </a:ext>
            </a:extLst>
          </p:cNvPr>
          <p:cNvSpPr txBox="1"/>
          <p:nvPr/>
        </p:nvSpPr>
        <p:spPr>
          <a:xfrm>
            <a:off x="4694506" y="3429000"/>
            <a:ext cx="2802987" cy="369332"/>
          </a:xfrm>
          <a:prstGeom prst="rect">
            <a:avLst/>
          </a:prstGeom>
          <a:noFill/>
        </p:spPr>
        <p:txBody>
          <a:bodyPr wrap="square">
            <a:spAutoFit/>
          </a:bodyPr>
          <a:lstStyle/>
          <a:p>
            <a:pPr algn="ctr"/>
            <a:r>
              <a:rPr lang="en-US" b="0" i="0" dirty="0">
                <a:solidFill>
                  <a:srgbClr val="0033A0"/>
                </a:solidFill>
                <a:effectLst/>
                <a:latin typeface="Encode Sans Condensed"/>
              </a:rPr>
              <a:t>Selenium IDE</a:t>
            </a:r>
          </a:p>
        </p:txBody>
      </p:sp>
      <p:sp>
        <p:nvSpPr>
          <p:cNvPr id="17" name="TextBox 16">
            <a:extLst>
              <a:ext uri="{FF2B5EF4-FFF2-40B4-BE49-F238E27FC236}">
                <a16:creationId xmlns:a16="http://schemas.microsoft.com/office/drawing/2014/main" id="{9346DAEB-B685-41A1-8287-BAEC425BF485}"/>
              </a:ext>
            </a:extLst>
          </p:cNvPr>
          <p:cNvSpPr txBox="1"/>
          <p:nvPr/>
        </p:nvSpPr>
        <p:spPr>
          <a:xfrm>
            <a:off x="9305889" y="3429000"/>
            <a:ext cx="2113669" cy="369332"/>
          </a:xfrm>
          <a:prstGeom prst="rect">
            <a:avLst/>
          </a:prstGeom>
          <a:noFill/>
        </p:spPr>
        <p:txBody>
          <a:bodyPr wrap="square">
            <a:spAutoFit/>
          </a:bodyPr>
          <a:lstStyle/>
          <a:p>
            <a:pPr algn="ctr"/>
            <a:r>
              <a:rPr lang="en-US" b="0" i="0" dirty="0">
                <a:solidFill>
                  <a:srgbClr val="645D9C"/>
                </a:solidFill>
                <a:effectLst/>
                <a:latin typeface="Encode Sans Condensed"/>
              </a:rPr>
              <a:t>Selenium Grid</a:t>
            </a:r>
          </a:p>
        </p:txBody>
      </p:sp>
      <p:sp>
        <p:nvSpPr>
          <p:cNvPr id="19" name="TextBox 18">
            <a:extLst>
              <a:ext uri="{FF2B5EF4-FFF2-40B4-BE49-F238E27FC236}">
                <a16:creationId xmlns:a16="http://schemas.microsoft.com/office/drawing/2014/main" id="{01172D3B-8603-4F59-8A07-CA900594AD01}"/>
              </a:ext>
            </a:extLst>
          </p:cNvPr>
          <p:cNvSpPr txBox="1"/>
          <p:nvPr/>
        </p:nvSpPr>
        <p:spPr>
          <a:xfrm>
            <a:off x="672619" y="4103775"/>
            <a:ext cx="2718573" cy="923330"/>
          </a:xfrm>
          <a:prstGeom prst="rect">
            <a:avLst/>
          </a:prstGeom>
          <a:noFill/>
        </p:spPr>
        <p:txBody>
          <a:bodyPr wrap="square">
            <a:spAutoFit/>
          </a:bodyPr>
          <a:lstStyle/>
          <a:p>
            <a:r>
              <a:rPr lang="en-US" b="0" i="0" dirty="0">
                <a:solidFill>
                  <a:srgbClr val="6F757A"/>
                </a:solidFill>
                <a:effectLst/>
                <a:latin typeface="Open Sans"/>
              </a:rPr>
              <a:t>browser-based regression automation suites and tests</a:t>
            </a:r>
            <a:endParaRPr lang="en-US" dirty="0"/>
          </a:p>
        </p:txBody>
      </p:sp>
      <p:sp>
        <p:nvSpPr>
          <p:cNvPr id="21" name="TextBox 20">
            <a:extLst>
              <a:ext uri="{FF2B5EF4-FFF2-40B4-BE49-F238E27FC236}">
                <a16:creationId xmlns:a16="http://schemas.microsoft.com/office/drawing/2014/main" id="{D0496390-E27D-4508-A4D9-191C03BA4560}"/>
              </a:ext>
            </a:extLst>
          </p:cNvPr>
          <p:cNvSpPr txBox="1"/>
          <p:nvPr/>
        </p:nvSpPr>
        <p:spPr>
          <a:xfrm>
            <a:off x="4514540" y="4103775"/>
            <a:ext cx="3689251" cy="1200329"/>
          </a:xfrm>
          <a:prstGeom prst="rect">
            <a:avLst/>
          </a:prstGeom>
          <a:noFill/>
        </p:spPr>
        <p:txBody>
          <a:bodyPr wrap="square">
            <a:spAutoFit/>
          </a:bodyPr>
          <a:lstStyle/>
          <a:p>
            <a:r>
              <a:rPr lang="en-US" b="0" i="0" dirty="0">
                <a:solidFill>
                  <a:srgbClr val="6F757A"/>
                </a:solidFill>
                <a:effectLst/>
                <a:latin typeface="Open Sans"/>
              </a:rPr>
              <a:t>Chrome and Firefox add-on that will do simple record-and-playback of interactions with the browser</a:t>
            </a:r>
            <a:endParaRPr lang="en-US" dirty="0"/>
          </a:p>
        </p:txBody>
      </p:sp>
      <p:sp>
        <p:nvSpPr>
          <p:cNvPr id="23" name="TextBox 22">
            <a:extLst>
              <a:ext uri="{FF2B5EF4-FFF2-40B4-BE49-F238E27FC236}">
                <a16:creationId xmlns:a16="http://schemas.microsoft.com/office/drawing/2014/main" id="{21047E1A-B1E9-4DC0-AA27-2EDC4005EAAE}"/>
              </a:ext>
            </a:extLst>
          </p:cNvPr>
          <p:cNvSpPr txBox="1"/>
          <p:nvPr/>
        </p:nvSpPr>
        <p:spPr>
          <a:xfrm>
            <a:off x="8920053" y="3965275"/>
            <a:ext cx="3093756" cy="2031325"/>
          </a:xfrm>
          <a:prstGeom prst="rect">
            <a:avLst/>
          </a:prstGeom>
          <a:noFill/>
        </p:spPr>
        <p:txBody>
          <a:bodyPr wrap="square">
            <a:spAutoFit/>
          </a:bodyPr>
          <a:lstStyle/>
          <a:p>
            <a:r>
              <a:rPr lang="en-US" b="0" i="0" dirty="0">
                <a:solidFill>
                  <a:srgbClr val="6F757A"/>
                </a:solidFill>
                <a:effectLst/>
                <a:latin typeface="Open Sans"/>
              </a:rPr>
              <a:t>Distributing and running tests on several machines and manage multiple environments from a central point, making it easy to run the tests against a vast combination of browsers/OS</a:t>
            </a:r>
            <a:endParaRPr lang="en-US" dirty="0"/>
          </a:p>
        </p:txBody>
      </p:sp>
    </p:spTree>
    <p:extLst>
      <p:ext uri="{BB962C8B-B14F-4D97-AF65-F5344CB8AC3E}">
        <p14:creationId xmlns:p14="http://schemas.microsoft.com/office/powerpoint/2010/main" val="29671394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3235569"/>
          </a:xfrm>
        </p:spPr>
        <p:txBody>
          <a:bodyPr/>
          <a:lstStyle/>
          <a:p>
            <a:pPr marL="342900" indent="-342900" algn="l">
              <a:buFont typeface="Arial" panose="020B0604020202020204" pitchFamily="34" charset="0"/>
              <a:buChar char="•"/>
            </a:pPr>
            <a:r>
              <a:rPr lang="en-US" dirty="0"/>
              <a:t>Endpoint - the request URL -&gt; http://official-jokeapi.appspot.com/</a:t>
            </a:r>
          </a:p>
          <a:p>
            <a:pPr marL="342900" indent="-342900" algn="l">
              <a:buFont typeface="Arial" panose="020B0604020202020204" pitchFamily="34" charset="0"/>
              <a:buChar char="•"/>
            </a:pPr>
            <a:r>
              <a:rPr lang="en-US" dirty="0"/>
              <a:t>Method -&gt; the type of request you send to the server: GET/HEAD/POST/PUT/DELETE/PATCH</a:t>
            </a:r>
          </a:p>
          <a:p>
            <a:pPr marL="342900" indent="-342900" algn="l">
              <a:buFont typeface="Arial" panose="020B0604020202020204" pitchFamily="34" charset="0"/>
              <a:buChar char="•"/>
            </a:pPr>
            <a:r>
              <a:rPr lang="en-US" dirty="0"/>
              <a:t>Headers - provide information to both client and server</a:t>
            </a:r>
          </a:p>
          <a:p>
            <a:pPr marL="342900" indent="-342900" algn="l">
              <a:buFont typeface="Arial" panose="020B0604020202020204" pitchFamily="34" charset="0"/>
              <a:buChar char="•"/>
            </a:pPr>
            <a:r>
              <a:rPr lang="en-US" dirty="0"/>
              <a:t>Body - contains the data to send to the server</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REST request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11770239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3235569"/>
          </a:xfrm>
        </p:spPr>
        <p:txBody>
          <a:bodyPr/>
          <a:lstStyle/>
          <a:p>
            <a:pPr marL="342900" indent="-342900" algn="l">
              <a:buFont typeface="Arial" panose="020B0604020202020204" pitchFamily="34" charset="0"/>
              <a:buChar char="•"/>
            </a:pPr>
            <a:r>
              <a:rPr lang="en-US" dirty="0"/>
              <a:t>Root endpoint - the basic </a:t>
            </a:r>
            <a:r>
              <a:rPr lang="en-US" dirty="0" err="1"/>
              <a:t>url</a:t>
            </a:r>
            <a:r>
              <a:rPr lang="en-US" dirty="0"/>
              <a:t> (like any other website): https://official-joke-api.appspot.com</a:t>
            </a:r>
          </a:p>
          <a:p>
            <a:pPr marL="342900" indent="-342900" algn="l">
              <a:buFont typeface="Arial" panose="020B0604020202020204" pitchFamily="34" charset="0"/>
              <a:buChar char="•"/>
            </a:pPr>
            <a:r>
              <a:rPr lang="en-US" dirty="0"/>
              <a:t>Path - Determines the resource that is </a:t>
            </a:r>
            <a:r>
              <a:rPr lang="en-US" dirty="0" err="1"/>
              <a:t>called:Example</a:t>
            </a:r>
            <a:r>
              <a:rPr lang="en-US" dirty="0"/>
              <a:t>: /</a:t>
            </a:r>
            <a:r>
              <a:rPr lang="en-US" dirty="0" err="1"/>
              <a:t>random_joke</a:t>
            </a:r>
            <a:r>
              <a:rPr lang="en-US" dirty="0"/>
              <a:t>, /</a:t>
            </a:r>
            <a:r>
              <a:rPr lang="en-US" dirty="0" err="1"/>
              <a:t>random_ten</a:t>
            </a:r>
            <a:r>
              <a:rPr lang="en-US" dirty="0"/>
              <a:t>, /jokes/programming/random</a:t>
            </a:r>
          </a:p>
          <a:p>
            <a:pPr marL="342900" indent="-342900" algn="l">
              <a:buFont typeface="Arial" panose="020B0604020202020204" pitchFamily="34" charset="0"/>
              <a:buChar char="•"/>
            </a:pPr>
            <a:r>
              <a:rPr lang="en-US" dirty="0"/>
              <a:t>In order to understand the available paths, we need to look into the API‘s documentation: https://github.com/15Dkatz/official_joke_api</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Endpoint structure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3419804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3235569"/>
          </a:xfrm>
        </p:spPr>
        <p:txBody>
          <a:bodyPr/>
          <a:lstStyle/>
          <a:p>
            <a:pPr marL="342900" indent="-342900" algn="l">
              <a:buFont typeface="Arial" panose="020B0604020202020204" pitchFamily="34" charset="0"/>
              <a:buChar char="•"/>
            </a:pPr>
            <a:r>
              <a:rPr lang="en-US" dirty="0"/>
              <a:t>Used to retrieve resource representation/information only and not to modify it in any way.</a:t>
            </a:r>
          </a:p>
          <a:p>
            <a:pPr marL="342900" indent="-342900" algn="l">
              <a:buFont typeface="Arial" panose="020B0604020202020204" pitchFamily="34" charset="0"/>
              <a:buChar char="•"/>
            </a:pPr>
            <a:r>
              <a:rPr lang="en-US" dirty="0"/>
              <a:t>It is considered a safe method.</a:t>
            </a:r>
          </a:p>
          <a:p>
            <a:pPr marL="342900" indent="-342900" algn="l">
              <a:buFont typeface="Arial" panose="020B0604020202020204" pitchFamily="34" charset="0"/>
              <a:buChar char="•"/>
            </a:pPr>
            <a:r>
              <a:rPr lang="en-US" dirty="0"/>
              <a:t>If the resource found on the server, then it must return HTTP response code 200 (OK) along with the response body.</a:t>
            </a:r>
          </a:p>
          <a:p>
            <a:pPr marL="342900" indent="-342900" algn="l">
              <a:buFont typeface="Arial" panose="020B0604020202020204" pitchFamily="34" charset="0"/>
              <a:buChar char="•"/>
            </a:pPr>
            <a:r>
              <a:rPr lang="en-US" dirty="0"/>
              <a:t>If the resource is not found on the server it must return HTTP response 404 (NOT FOUND)</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Methods - GET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76098766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1"/>
            <a:ext cx="10185010" cy="1744394"/>
          </a:xfrm>
        </p:spPr>
        <p:txBody>
          <a:bodyPr/>
          <a:lstStyle/>
          <a:p>
            <a:pPr marL="342900" indent="-342900" algn="l">
              <a:buFont typeface="Arial" panose="020B0604020202020204" pitchFamily="34" charset="0"/>
              <a:buChar char="•"/>
            </a:pPr>
            <a:r>
              <a:rPr lang="en-US" dirty="0"/>
              <a:t>HEAD - is used to request headers from the server.</a:t>
            </a:r>
          </a:p>
          <a:p>
            <a:pPr marL="342900" indent="-342900" algn="l">
              <a:buFont typeface="Arial" panose="020B0604020202020204" pitchFamily="34" charset="0"/>
              <a:buChar char="•"/>
            </a:pPr>
            <a:r>
              <a:rPr lang="en-US" dirty="0"/>
              <a:t>It is identical to the GET method except that the server must not return the message body in the response.</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Methods - HEAD</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6D404439-C80B-4A12-8E3D-524C9EC58819}"/>
              </a:ext>
            </a:extLst>
          </p:cNvPr>
          <p:cNvPicPr>
            <a:picLocks noChangeAspect="1"/>
          </p:cNvPicPr>
          <p:nvPr/>
        </p:nvPicPr>
        <p:blipFill>
          <a:blip r:embed="rId4"/>
          <a:stretch>
            <a:fillRect/>
          </a:stretch>
        </p:blipFill>
        <p:spPr>
          <a:xfrm>
            <a:off x="1448972" y="2637680"/>
            <a:ext cx="9185948" cy="806400"/>
          </a:xfrm>
          <a:prstGeom prst="rect">
            <a:avLst/>
          </a:prstGeom>
        </p:spPr>
      </p:pic>
      <p:pic>
        <p:nvPicPr>
          <p:cNvPr id="9" name="Picture 8">
            <a:extLst>
              <a:ext uri="{FF2B5EF4-FFF2-40B4-BE49-F238E27FC236}">
                <a16:creationId xmlns:a16="http://schemas.microsoft.com/office/drawing/2014/main" id="{D1143381-C637-47E0-94CD-76881A64E202}"/>
              </a:ext>
            </a:extLst>
          </p:cNvPr>
          <p:cNvPicPr>
            <a:picLocks noChangeAspect="1"/>
          </p:cNvPicPr>
          <p:nvPr/>
        </p:nvPicPr>
        <p:blipFill>
          <a:blip r:embed="rId5"/>
          <a:stretch>
            <a:fillRect/>
          </a:stretch>
        </p:blipFill>
        <p:spPr>
          <a:xfrm>
            <a:off x="1563017" y="3616548"/>
            <a:ext cx="9071904" cy="2419350"/>
          </a:xfrm>
          <a:prstGeom prst="rect">
            <a:avLst/>
          </a:prstGeom>
        </p:spPr>
      </p:pic>
    </p:spTree>
    <p:extLst>
      <p:ext uri="{BB962C8B-B14F-4D97-AF65-F5344CB8AC3E}">
        <p14:creationId xmlns:p14="http://schemas.microsoft.com/office/powerpoint/2010/main" val="302574647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34904" y="898076"/>
            <a:ext cx="10185010" cy="3840479"/>
          </a:xfrm>
        </p:spPr>
        <p:txBody>
          <a:bodyPr>
            <a:normAutofit/>
          </a:bodyPr>
          <a:lstStyle/>
          <a:p>
            <a:pPr marL="342900" indent="-342900" algn="l">
              <a:buFont typeface="Arial" panose="020B0604020202020204" pitchFamily="34" charset="0"/>
              <a:buChar char="•"/>
            </a:pPr>
            <a:r>
              <a:rPr lang="en-US" dirty="0"/>
              <a:t>POST methods are used to create a new resource into the collection of resources.</a:t>
            </a:r>
          </a:p>
          <a:p>
            <a:pPr marL="342900" indent="-342900" algn="l">
              <a:buFont typeface="Arial" panose="020B0604020202020204" pitchFamily="34" charset="0"/>
              <a:buChar char="•"/>
            </a:pPr>
            <a:r>
              <a:rPr lang="en-US" dirty="0"/>
              <a:t>Not considered a safe method.</a:t>
            </a:r>
          </a:p>
          <a:p>
            <a:pPr marL="342900" indent="-342900" algn="l">
              <a:buFont typeface="Arial" panose="020B0604020202020204" pitchFamily="34" charset="0"/>
              <a:buChar char="•"/>
            </a:pPr>
            <a:r>
              <a:rPr lang="en-US" dirty="0"/>
              <a:t>If a resource has been created on the origin server, the response SHOULD be HTTP response code 201 (Created) and contain an entity which describe the status of the request.</a:t>
            </a:r>
          </a:p>
          <a:p>
            <a:pPr marL="342900" indent="-342900" algn="l">
              <a:buFont typeface="Arial" panose="020B0604020202020204" pitchFamily="34" charset="0"/>
              <a:buChar char="•"/>
            </a:pPr>
            <a:r>
              <a:rPr lang="en-US" dirty="0"/>
              <a:t>Many times, the action preformed by POST method might not result in a resource that can be identified by the URI. In this case either HTTP response code 200 (OK) or 204 (No Content) is the appropriate status.</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Methods - Post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070CC31F-8CE4-42B7-B70C-D5B60088A5BD}"/>
              </a:ext>
            </a:extLst>
          </p:cNvPr>
          <p:cNvPicPr>
            <a:picLocks noChangeAspect="1"/>
          </p:cNvPicPr>
          <p:nvPr/>
        </p:nvPicPr>
        <p:blipFill>
          <a:blip r:embed="rId4"/>
          <a:stretch>
            <a:fillRect/>
          </a:stretch>
        </p:blipFill>
        <p:spPr>
          <a:xfrm>
            <a:off x="8622248" y="4503624"/>
            <a:ext cx="2750896" cy="2330620"/>
          </a:xfrm>
          <a:prstGeom prst="rect">
            <a:avLst/>
          </a:prstGeom>
        </p:spPr>
      </p:pic>
    </p:spTree>
    <p:extLst>
      <p:ext uri="{BB962C8B-B14F-4D97-AF65-F5344CB8AC3E}">
        <p14:creationId xmlns:p14="http://schemas.microsoft.com/office/powerpoint/2010/main" val="130630429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34904" y="898076"/>
            <a:ext cx="10185010" cy="3181555"/>
          </a:xfrm>
        </p:spPr>
        <p:txBody>
          <a:bodyPr>
            <a:normAutofit/>
          </a:bodyPr>
          <a:lstStyle/>
          <a:p>
            <a:pPr marL="342900" indent="-342900" algn="l">
              <a:buFont typeface="Arial" panose="020B0604020202020204" pitchFamily="34" charset="0"/>
              <a:buChar char="•"/>
            </a:pPr>
            <a:r>
              <a:rPr lang="en-US" dirty="0"/>
              <a:t>PUT is used primarily to update existing resource. If the resource does not exist, the server can create a new resource</a:t>
            </a:r>
          </a:p>
          <a:p>
            <a:pPr marL="342900" indent="-342900" algn="l">
              <a:buFont typeface="Arial" panose="020B0604020202020204" pitchFamily="34" charset="0"/>
              <a:buChar char="•"/>
            </a:pPr>
            <a:r>
              <a:rPr lang="en-US" dirty="0"/>
              <a:t>If a new resource has been created the origin server MUST send HTTP response code 201 (Created). If an existing resource is modified either 200(OK) or 204(No Content) response codes SHOULD be sent.</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Methods - PUT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070CC31F-8CE4-42B7-B70C-D5B60088A5BD}"/>
              </a:ext>
            </a:extLst>
          </p:cNvPr>
          <p:cNvPicPr>
            <a:picLocks noChangeAspect="1"/>
          </p:cNvPicPr>
          <p:nvPr/>
        </p:nvPicPr>
        <p:blipFill>
          <a:blip r:embed="rId4"/>
          <a:stretch>
            <a:fillRect/>
          </a:stretch>
        </p:blipFill>
        <p:spPr>
          <a:xfrm>
            <a:off x="8622248" y="4503624"/>
            <a:ext cx="2750896" cy="2330620"/>
          </a:xfrm>
          <a:prstGeom prst="rect">
            <a:avLst/>
          </a:prstGeom>
        </p:spPr>
      </p:pic>
    </p:spTree>
    <p:extLst>
      <p:ext uri="{BB962C8B-B14F-4D97-AF65-F5344CB8AC3E}">
        <p14:creationId xmlns:p14="http://schemas.microsoft.com/office/powerpoint/2010/main" val="20895435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34904" y="898076"/>
            <a:ext cx="10185010" cy="3181555"/>
          </a:xfrm>
        </p:spPr>
        <p:txBody>
          <a:bodyPr>
            <a:normAutofit/>
          </a:bodyPr>
          <a:lstStyle/>
          <a:p>
            <a:pPr marL="342900" indent="-342900" algn="l">
              <a:buFont typeface="Arial" panose="020B0604020202020204" pitchFamily="34" charset="0"/>
              <a:buChar char="•"/>
            </a:pPr>
            <a:r>
              <a:rPr lang="en-US" dirty="0"/>
              <a:t>PATCH is used to make partial update on a resource.</a:t>
            </a:r>
          </a:p>
          <a:p>
            <a:pPr marL="342900" indent="-342900" algn="l">
              <a:buFont typeface="Arial" panose="020B0604020202020204" pitchFamily="34" charset="0"/>
              <a:buChar char="•"/>
            </a:pPr>
            <a:r>
              <a:rPr lang="en-US" dirty="0"/>
              <a:t>Not all the browsers support PATCH.</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Methods - PATCH</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070CC31F-8CE4-42B7-B70C-D5B60088A5BD}"/>
              </a:ext>
            </a:extLst>
          </p:cNvPr>
          <p:cNvPicPr>
            <a:picLocks noChangeAspect="1"/>
          </p:cNvPicPr>
          <p:nvPr/>
        </p:nvPicPr>
        <p:blipFill>
          <a:blip r:embed="rId4"/>
          <a:stretch>
            <a:fillRect/>
          </a:stretch>
        </p:blipFill>
        <p:spPr>
          <a:xfrm>
            <a:off x="8622248" y="4503624"/>
            <a:ext cx="2750896" cy="2330620"/>
          </a:xfrm>
          <a:prstGeom prst="rect">
            <a:avLst/>
          </a:prstGeom>
        </p:spPr>
      </p:pic>
    </p:spTree>
    <p:extLst>
      <p:ext uri="{BB962C8B-B14F-4D97-AF65-F5344CB8AC3E}">
        <p14:creationId xmlns:p14="http://schemas.microsoft.com/office/powerpoint/2010/main" val="348922457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34904" y="898076"/>
            <a:ext cx="10185010" cy="3181555"/>
          </a:xfrm>
        </p:spPr>
        <p:txBody>
          <a:bodyPr>
            <a:normAutofit/>
          </a:bodyPr>
          <a:lstStyle/>
          <a:p>
            <a:pPr marL="342900" indent="-342900" algn="l">
              <a:buFont typeface="Arial" panose="020B0604020202020204" pitchFamily="34" charset="0"/>
              <a:buChar char="•"/>
            </a:pPr>
            <a:r>
              <a:rPr lang="en-US" dirty="0"/>
              <a:t>DELETE is used to delete resources.</a:t>
            </a:r>
          </a:p>
          <a:p>
            <a:pPr marL="342900" indent="-342900" algn="l">
              <a:buFont typeface="Arial" panose="020B0604020202020204" pitchFamily="34" charset="0"/>
              <a:buChar char="•"/>
            </a:pPr>
            <a:r>
              <a:rPr lang="en-US" dirty="0"/>
              <a:t>A successful response to DELETE request SHOULD be HTTP response code 200 (OK) if the response include an entity describing the status. 202 (Accepted) if the action has been queued or 204 (No Content) if the action has been performed but the response does not include any entity.</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Example: HTTP DELETE http://www.appdomain.com/users/123</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Methods - Delete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315064223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34904" y="898076"/>
            <a:ext cx="10185010" cy="3181555"/>
          </a:xfrm>
        </p:spPr>
        <p:txBody>
          <a:bodyPr>
            <a:normAutofit/>
          </a:bodyPr>
          <a:lstStyle/>
          <a:p>
            <a:pPr marL="342900" indent="-342900" algn="l">
              <a:buFont typeface="Arial" panose="020B0604020202020204" pitchFamily="34" charset="0"/>
              <a:buChar char="•"/>
            </a:pPr>
            <a:r>
              <a:rPr lang="en-US" dirty="0"/>
              <a:t>DELETE is used to delete resources.</a:t>
            </a:r>
          </a:p>
          <a:p>
            <a:pPr marL="342900" indent="-342900" algn="l">
              <a:buFont typeface="Arial" panose="020B0604020202020204" pitchFamily="34" charset="0"/>
              <a:buChar char="•"/>
            </a:pPr>
            <a:r>
              <a:rPr lang="en-US" dirty="0"/>
              <a:t>A successful response to DELETE request SHOULD be HTTP response code 200 (OK) if the response include an entity describing the status. 202 (Accepted) if the action has been queued or 204 (No Content) if the action has been performed but the response does not include any entity.</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Example: HTTP DELETE http://www.appdomain.com/users/123</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REST - Headers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29571912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34904" y="898076"/>
            <a:ext cx="10185010" cy="5336168"/>
          </a:xfrm>
        </p:spPr>
        <p:txBody>
          <a:bodyPr>
            <a:normAutofit lnSpcReduction="10000"/>
          </a:bodyPr>
          <a:lstStyle/>
          <a:p>
            <a:pPr marL="342900" indent="-342900" algn="l">
              <a:buFont typeface="Arial" panose="020B0604020202020204" pitchFamily="34" charset="0"/>
              <a:buChar char="•"/>
            </a:pPr>
            <a:r>
              <a:rPr lang="en-US" dirty="0"/>
              <a:t>Contains information you want to send to the server.</a:t>
            </a:r>
          </a:p>
          <a:p>
            <a:pPr marL="342900" indent="-342900" algn="l">
              <a:buFont typeface="Arial" panose="020B0604020202020204" pitchFamily="34" charset="0"/>
              <a:buChar char="•"/>
            </a:pPr>
            <a:r>
              <a:rPr lang="en-US" dirty="0"/>
              <a:t>Used only with POST, PUT, PATCH or DELETE requests.</a:t>
            </a:r>
          </a:p>
          <a:p>
            <a:pPr marL="342900" indent="-342900" algn="l">
              <a:buFont typeface="Arial" panose="020B0604020202020204" pitchFamily="34" charset="0"/>
              <a:buChar char="•"/>
            </a:pPr>
            <a:r>
              <a:rPr lang="en-US" dirty="0"/>
              <a:t>Sometimes referred to as ’body‘ or ’message‘</a:t>
            </a:r>
          </a:p>
          <a:p>
            <a:pPr marL="342900" indent="-342900" algn="l">
              <a:buFont typeface="Arial" panose="020B0604020202020204" pitchFamily="34" charset="0"/>
              <a:buChar char="•"/>
            </a:pPr>
            <a:r>
              <a:rPr lang="en-US" dirty="0"/>
              <a:t>Large variety of possible content types. Example -</a:t>
            </a:r>
          </a:p>
          <a:p>
            <a:pPr algn="l"/>
            <a:r>
              <a:rPr lang="en-US" dirty="0"/>
              <a:t>application- json, xml, </a:t>
            </a:r>
            <a:r>
              <a:rPr lang="en-US" dirty="0" err="1"/>
              <a:t>javascript</a:t>
            </a:r>
            <a:r>
              <a:rPr lang="en-US" dirty="0"/>
              <a:t>, audio, image, video, text and more.</a:t>
            </a:r>
          </a:p>
          <a:p>
            <a:pPr marL="342900" indent="-342900" algn="l">
              <a:buFont typeface="Arial" panose="020B0604020202020204" pitchFamily="34" charset="0"/>
              <a:buChar char="•"/>
            </a:pPr>
            <a:endParaRPr lang="en-US" dirty="0"/>
          </a:p>
          <a:p>
            <a:pPr algn="l"/>
            <a:r>
              <a:rPr lang="en-US" dirty="0"/>
              <a:t>{</a:t>
            </a:r>
          </a:p>
          <a:p>
            <a:pPr algn="l"/>
            <a:r>
              <a:rPr lang="en-US" dirty="0"/>
              <a:t>	"Id": 12345,</a:t>
            </a:r>
          </a:p>
          <a:p>
            <a:pPr algn="l"/>
            <a:r>
              <a:rPr lang="en-US" dirty="0"/>
              <a:t>	"Customer": "John Smith",</a:t>
            </a:r>
          </a:p>
          <a:p>
            <a:pPr algn="l"/>
            <a:r>
              <a:rPr lang="en-US" dirty="0"/>
              <a:t>	"Quantity": 1,</a:t>
            </a:r>
          </a:p>
          <a:p>
            <a:pPr algn="l"/>
            <a:r>
              <a:rPr lang="en-US" dirty="0"/>
              <a:t>	"Price": 10.00</a:t>
            </a:r>
          </a:p>
          <a:p>
            <a:pPr algn="l"/>
            <a:r>
              <a:rPr lang="en-US" dirty="0"/>
              <a:t>}</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REST - Data</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229603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3332DF3F-3225-4B64-B4B6-7FA27EF51FF7}"/>
              </a:ext>
            </a:extLst>
          </p:cNvPr>
          <p:cNvSpPr/>
          <p:nvPr/>
        </p:nvSpPr>
        <p:spPr>
          <a:xfrm>
            <a:off x="168812" y="2829000"/>
            <a:ext cx="11873133" cy="1200329"/>
          </a:xfrm>
          <a:prstGeom prst="rect">
            <a:avLst/>
          </a:prstGeom>
        </p:spPr>
        <p:txBody>
          <a:bodyPr wrap="square">
            <a:spAutoFit/>
          </a:bodyPr>
          <a:lstStyle/>
          <a:p>
            <a:pPr algn="ctr">
              <a:lnSpc>
                <a:spcPct val="90000"/>
              </a:lnSpc>
              <a:spcBef>
                <a:spcPct val="0"/>
              </a:spcBef>
              <a:defRPr/>
            </a:pPr>
            <a:r>
              <a:rPr lang="en-US" sz="8000" b="1" dirty="0">
                <a:solidFill>
                  <a:srgbClr val="002060"/>
                </a:solidFill>
                <a:latin typeface="Lava Std"/>
              </a:rPr>
              <a:t>Introduction To Web Pages</a:t>
            </a:r>
            <a:endParaRPr lang="he-IL" sz="8000" b="1" dirty="0">
              <a:solidFill>
                <a:srgbClr val="002060"/>
              </a:solidFill>
              <a:latin typeface="Lava Std"/>
            </a:endParaRPr>
          </a:p>
        </p:txBody>
      </p:sp>
      <p:pic>
        <p:nvPicPr>
          <p:cNvPr id="6" name="Picture 5">
            <a:extLst>
              <a:ext uri="{FF2B5EF4-FFF2-40B4-BE49-F238E27FC236}">
                <a16:creationId xmlns:a16="http://schemas.microsoft.com/office/drawing/2014/main" id="{948926A2-EDEA-4F79-9B44-BFFB8ED19ED5}"/>
              </a:ext>
            </a:extLst>
          </p:cNvPr>
          <p:cNvPicPr>
            <a:picLocks noChangeAspect="1"/>
          </p:cNvPicPr>
          <p:nvPr/>
        </p:nvPicPr>
        <p:blipFill>
          <a:blip r:embed="rId3"/>
          <a:stretch>
            <a:fillRect/>
          </a:stretch>
        </p:blipFill>
        <p:spPr>
          <a:xfrm>
            <a:off x="1874567" y="6258000"/>
            <a:ext cx="761905" cy="600000"/>
          </a:xfrm>
          <a:prstGeom prst="rect">
            <a:avLst/>
          </a:prstGeom>
        </p:spPr>
      </p:pic>
    </p:spTree>
    <p:extLst>
      <p:ext uri="{BB962C8B-B14F-4D97-AF65-F5344CB8AC3E}">
        <p14:creationId xmlns:p14="http://schemas.microsoft.com/office/powerpoint/2010/main" val="10903183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34904" y="898076"/>
            <a:ext cx="10185010" cy="5336168"/>
          </a:xfrm>
        </p:spPr>
        <p:txBody>
          <a:bodyPr>
            <a:normAutofit/>
          </a:bodyPr>
          <a:lstStyle/>
          <a:p>
            <a:pPr algn="l"/>
            <a:r>
              <a:rPr lang="en-US" dirty="0"/>
              <a:t>Status codes and error messages:</a:t>
            </a:r>
          </a:p>
          <a:p>
            <a:pPr marL="342900" indent="-342900" algn="l">
              <a:buFont typeface="Arial" panose="020B0604020202020204" pitchFamily="34" charset="0"/>
              <a:buChar char="•"/>
            </a:pPr>
            <a:r>
              <a:rPr lang="en-US" dirty="0"/>
              <a:t>2xx (ex - 200, 201) means the request has succeeded</a:t>
            </a:r>
          </a:p>
          <a:p>
            <a:pPr marL="342900" indent="-342900" algn="l">
              <a:buFont typeface="Arial" panose="020B0604020202020204" pitchFamily="34" charset="0"/>
              <a:buChar char="•"/>
            </a:pPr>
            <a:r>
              <a:rPr lang="en-US" dirty="0"/>
              <a:t>3xx means the request is redirected to another URL</a:t>
            </a:r>
          </a:p>
          <a:p>
            <a:pPr marL="342900" indent="-342900" algn="l">
              <a:buFont typeface="Arial" panose="020B0604020202020204" pitchFamily="34" charset="0"/>
              <a:buChar char="•"/>
            </a:pPr>
            <a:r>
              <a:rPr lang="en-US" dirty="0"/>
              <a:t>4xx means an error that originates from the client has occurred</a:t>
            </a:r>
          </a:p>
          <a:p>
            <a:pPr marL="342900" indent="-342900" algn="l">
              <a:buFont typeface="Arial" panose="020B0604020202020204" pitchFamily="34" charset="0"/>
              <a:buChar char="•"/>
            </a:pPr>
            <a:r>
              <a:rPr lang="en-US" dirty="0"/>
              <a:t>5xx means an error that originates from the server has occurred</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HTTP Response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145204665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34904" y="898076"/>
            <a:ext cx="10185010" cy="5336168"/>
          </a:xfrm>
        </p:spPr>
        <p:txBody>
          <a:bodyPr>
            <a:normAutofit/>
          </a:bodyPr>
          <a:lstStyle/>
          <a:p>
            <a:pPr algn="l"/>
            <a:r>
              <a:rPr lang="en-US" dirty="0"/>
              <a:t>Status codes and error messages:</a:t>
            </a:r>
          </a:p>
          <a:p>
            <a:pPr marL="342900" indent="-342900" algn="l">
              <a:buFont typeface="Arial" panose="020B0604020202020204" pitchFamily="34" charset="0"/>
              <a:buChar char="•"/>
            </a:pPr>
            <a:r>
              <a:rPr lang="en-US" dirty="0"/>
              <a:t>2xx (ex - 200, 201) means the request has succeeded</a:t>
            </a:r>
          </a:p>
          <a:p>
            <a:pPr marL="342900" indent="-342900" algn="l">
              <a:buFont typeface="Arial" panose="020B0604020202020204" pitchFamily="34" charset="0"/>
              <a:buChar char="•"/>
            </a:pPr>
            <a:r>
              <a:rPr lang="en-US" dirty="0"/>
              <a:t>3xx means the request is redirected to another URL</a:t>
            </a:r>
          </a:p>
          <a:p>
            <a:pPr marL="342900" indent="-342900" algn="l">
              <a:buFont typeface="Arial" panose="020B0604020202020204" pitchFamily="34" charset="0"/>
              <a:buChar char="•"/>
            </a:pPr>
            <a:r>
              <a:rPr lang="en-US" dirty="0"/>
              <a:t>4xx means an error that originates from the client has occurred</a:t>
            </a:r>
          </a:p>
          <a:p>
            <a:pPr marL="342900" indent="-342900" algn="l">
              <a:buFont typeface="Arial" panose="020B0604020202020204" pitchFamily="34" charset="0"/>
              <a:buChar char="•"/>
            </a:pPr>
            <a:r>
              <a:rPr lang="en-US" dirty="0"/>
              <a:t>5xx means an error that originates from the server has occurred</a:t>
            </a:r>
          </a:p>
          <a:p>
            <a:pPr marL="342900" indent="-342900" algn="l">
              <a:buFont typeface="Arial" panose="020B0604020202020204" pitchFamily="34" charset="0"/>
              <a:buChar char="•"/>
            </a:pPr>
            <a:endParaRPr lang="en-US" dirty="0"/>
          </a:p>
          <a:p>
            <a:pPr algn="l"/>
            <a:r>
              <a:rPr lang="en-US" dirty="0"/>
              <a:t>Example:</a:t>
            </a:r>
          </a:p>
          <a:p>
            <a:pPr lvl="1" algn="l"/>
            <a:r>
              <a:rPr lang="en-US" dirty="0"/>
              <a:t>HTTP/1.1 200 OK</a:t>
            </a:r>
          </a:p>
          <a:p>
            <a:pPr lvl="1" algn="l"/>
            <a:r>
              <a:rPr lang="en-US" dirty="0"/>
              <a:t>Content-Length: 19</a:t>
            </a:r>
          </a:p>
          <a:p>
            <a:pPr lvl="1" algn="l"/>
            <a:r>
              <a:rPr lang="en-US" dirty="0"/>
              <a:t>Content-Type: application/json</a:t>
            </a:r>
          </a:p>
          <a:p>
            <a:pPr lvl="1" algn="l"/>
            <a:r>
              <a:rPr lang="en-US" dirty="0"/>
              <a:t>{"</a:t>
            </a:r>
            <a:r>
              <a:rPr lang="en-US" dirty="0" err="1"/>
              <a:t>success":"true</a:t>
            </a:r>
            <a:r>
              <a:rPr lang="en-US" dirty="0"/>
              <a:t>"}</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HTTP Response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6997337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34904" y="898076"/>
            <a:ext cx="10757096" cy="5336168"/>
          </a:xfrm>
        </p:spPr>
        <p:txBody>
          <a:bodyPr>
            <a:normAutofit fontScale="85000" lnSpcReduction="10000"/>
          </a:bodyPr>
          <a:lstStyle/>
          <a:p>
            <a:pPr marL="342900" indent="-342900" algn="l">
              <a:buFont typeface="Arial" panose="020B0604020202020204" pitchFamily="34" charset="0"/>
              <a:buChar char="•"/>
            </a:pPr>
            <a:r>
              <a:rPr lang="en-US" dirty="0"/>
              <a:t>For this exercise you will need to use: </a:t>
            </a:r>
            <a:r>
              <a:rPr lang="en-US" dirty="0">
                <a:hlinkClick r:id="rId3"/>
              </a:rPr>
              <a:t>https://reqbin.com/</a:t>
            </a:r>
            <a:r>
              <a:rPr lang="en-US" dirty="0"/>
              <a:t> Reqbin is a free online app for sending REST requests and receiving responses.</a:t>
            </a:r>
          </a:p>
          <a:p>
            <a:pPr marL="342900" indent="-342900" algn="l">
              <a:buFont typeface="Arial" panose="020B0604020202020204" pitchFamily="34" charset="0"/>
              <a:buChar char="•"/>
            </a:pPr>
            <a:r>
              <a:rPr lang="en-US" dirty="0"/>
              <a:t>You will also need to use: </a:t>
            </a:r>
            <a:r>
              <a:rPr lang="en-US" dirty="0">
                <a:hlinkClick r:id="rId4"/>
              </a:rPr>
              <a:t>http://dummy.restapiexample.com/</a:t>
            </a:r>
            <a:r>
              <a:rPr lang="en-US" dirty="0"/>
              <a:t> </a:t>
            </a:r>
          </a:p>
          <a:p>
            <a:pPr marL="800100" lvl="1" indent="-342900" algn="l">
              <a:buFont typeface="Arial" panose="020B0604020202020204" pitchFamily="34" charset="0"/>
              <a:buChar char="•"/>
            </a:pPr>
            <a:r>
              <a:rPr lang="en-US" dirty="0"/>
              <a:t>This website provides fake data for practicing. (note that since it is a dummy API the data from the requests is not saved to the </a:t>
            </a:r>
            <a:r>
              <a:rPr lang="en-US" dirty="0" err="1"/>
              <a:t>db</a:t>
            </a:r>
            <a:r>
              <a:rPr lang="en-US" dirty="0"/>
              <a:t>)</a:t>
            </a:r>
          </a:p>
          <a:p>
            <a:pPr algn="l"/>
            <a:r>
              <a:rPr lang="en-US" dirty="0"/>
              <a:t>Do the following:</a:t>
            </a:r>
          </a:p>
          <a:p>
            <a:pPr algn="l"/>
            <a:r>
              <a:rPr lang="en-US" dirty="0"/>
              <a:t>1. Inspect API documentation at: http://dummy.restapiexample.com/</a:t>
            </a:r>
          </a:p>
          <a:p>
            <a:pPr algn="l"/>
            <a:r>
              <a:rPr lang="en-US" dirty="0"/>
              <a:t>2. Use reqbin and the documentation above, to send GET request and receive the full employee list.</a:t>
            </a:r>
          </a:p>
          <a:p>
            <a:pPr algn="l"/>
            <a:r>
              <a:rPr lang="en-US" dirty="0"/>
              <a:t>3. Use reqbin to send the same request but change the method to HEAD. Inspect the</a:t>
            </a:r>
          </a:p>
          <a:p>
            <a:pPr algn="l"/>
            <a:r>
              <a:rPr lang="en-US" dirty="0"/>
              <a:t>returned response. What is the difference between the responses?</a:t>
            </a:r>
          </a:p>
          <a:p>
            <a:pPr algn="l"/>
            <a:r>
              <a:rPr lang="en-US" dirty="0"/>
              <a:t>4. Use reqbin and the documentation to send POST request that adds a new employee.</a:t>
            </a:r>
          </a:p>
          <a:p>
            <a:pPr algn="l"/>
            <a:r>
              <a:rPr lang="en-US" dirty="0"/>
              <a:t>What was the response?</a:t>
            </a:r>
          </a:p>
          <a:p>
            <a:pPr algn="l"/>
            <a:r>
              <a:rPr lang="en-US" dirty="0"/>
              <a:t>5. Use reqbin and the documentation to send PUT request to change one of the employees</a:t>
            </a:r>
          </a:p>
          <a:p>
            <a:pPr algn="l"/>
            <a:r>
              <a:rPr lang="en-US" dirty="0"/>
              <a:t>data</a:t>
            </a:r>
          </a:p>
          <a:p>
            <a:pPr algn="l"/>
            <a:r>
              <a:rPr lang="en-US" dirty="0"/>
              <a:t>6. Use reqbin and the documentation to send DELETE request to delete one of the employees</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REST - exercise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5"/>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382823687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34904" y="898076"/>
            <a:ext cx="10185010" cy="5336168"/>
          </a:xfrm>
        </p:spPr>
        <p:txBody>
          <a:bodyPr>
            <a:normAutofit/>
          </a:bodyPr>
          <a:lstStyle/>
          <a:p>
            <a:pPr marL="342900" indent="-342900" algn="l">
              <a:buFont typeface="Arial" panose="020B0604020202020204" pitchFamily="34" charset="0"/>
              <a:buChar char="•"/>
            </a:pPr>
            <a:r>
              <a:rPr lang="en-US" dirty="0"/>
              <a:t>Use HTTPClient to send GET request to get random joke from the jokes </a:t>
            </a:r>
            <a:r>
              <a:rPr lang="en-US" dirty="0" err="1"/>
              <a:t>api</a:t>
            </a:r>
            <a:endParaRPr lang="en-US" dirty="0"/>
          </a:p>
          <a:p>
            <a:pPr algn="l"/>
            <a:r>
              <a:rPr lang="en-US" dirty="0"/>
              <a:t>(https://official-joke-api.appspot.com)</a:t>
            </a:r>
          </a:p>
          <a:p>
            <a:pPr marL="342900" indent="-342900" algn="l">
              <a:buFont typeface="Arial" panose="020B0604020202020204" pitchFamily="34" charset="0"/>
              <a:buChar char="•"/>
            </a:pPr>
            <a:r>
              <a:rPr lang="en-US" dirty="0"/>
              <a:t>Print the Joke from </a:t>
            </a:r>
            <a:r>
              <a:rPr lang="en-US" dirty="0" err="1"/>
              <a:t>response.body</a:t>
            </a:r>
            <a:r>
              <a:rPr lang="en-US" dirty="0"/>
              <a:t> to the console.</a:t>
            </a:r>
          </a:p>
          <a:p>
            <a:pPr marL="342900" indent="-342900" algn="l">
              <a:buFont typeface="Arial" panose="020B0604020202020204" pitchFamily="34" charset="0"/>
              <a:buChar char="•"/>
            </a:pPr>
            <a:r>
              <a:rPr lang="en-US" dirty="0"/>
              <a:t>Use the following code snippet as a guideline (Java 11 and up):</a:t>
            </a:r>
          </a:p>
          <a:p>
            <a:pPr algn="l"/>
            <a:endParaRPr lang="en-US" dirty="0"/>
          </a:p>
          <a:p>
            <a:pPr algn="l"/>
            <a:r>
              <a:rPr lang="en-US" dirty="0"/>
              <a:t>public void get(String </a:t>
            </a:r>
            <a:r>
              <a:rPr lang="en-US" dirty="0" err="1"/>
              <a:t>uri</a:t>
            </a:r>
            <a:r>
              <a:rPr lang="en-US" dirty="0"/>
              <a:t>) throws Exception {</a:t>
            </a:r>
          </a:p>
          <a:p>
            <a:pPr algn="l"/>
            <a:r>
              <a:rPr lang="en-US" dirty="0"/>
              <a:t>	</a:t>
            </a:r>
            <a:r>
              <a:rPr lang="en-US" dirty="0" err="1"/>
              <a:t>HttpClient</a:t>
            </a:r>
            <a:r>
              <a:rPr lang="en-US" dirty="0"/>
              <a:t> client = </a:t>
            </a:r>
            <a:r>
              <a:rPr lang="en-US" dirty="0" err="1"/>
              <a:t>HttpClient.newHttpClient</a:t>
            </a:r>
            <a:r>
              <a:rPr lang="en-US" dirty="0"/>
              <a:t>();</a:t>
            </a:r>
          </a:p>
          <a:p>
            <a:pPr algn="l"/>
            <a:r>
              <a:rPr lang="en-US" dirty="0"/>
              <a:t>	</a:t>
            </a:r>
            <a:r>
              <a:rPr lang="en-US" dirty="0" err="1"/>
              <a:t>HttpRequest</a:t>
            </a:r>
            <a:r>
              <a:rPr lang="en-US" dirty="0"/>
              <a:t> request = </a:t>
            </a:r>
            <a:r>
              <a:rPr lang="en-US" dirty="0" err="1"/>
              <a:t>HttpRequest.newBuilder</a:t>
            </a:r>
            <a:r>
              <a:rPr lang="en-US" dirty="0"/>
              <a:t>()</a:t>
            </a:r>
          </a:p>
          <a:p>
            <a:pPr algn="l"/>
            <a:r>
              <a:rPr lang="en-US" dirty="0"/>
              <a:t>	.</a:t>
            </a:r>
            <a:r>
              <a:rPr lang="en-US" dirty="0" err="1"/>
              <a:t>uri</a:t>
            </a:r>
            <a:r>
              <a:rPr lang="en-US" dirty="0"/>
              <a:t>(</a:t>
            </a:r>
            <a:r>
              <a:rPr lang="en-US" dirty="0" err="1"/>
              <a:t>URI.create</a:t>
            </a:r>
            <a:r>
              <a:rPr lang="en-US" dirty="0"/>
              <a:t>(</a:t>
            </a:r>
            <a:r>
              <a:rPr lang="en-US" dirty="0" err="1"/>
              <a:t>uri</a:t>
            </a:r>
            <a:r>
              <a:rPr lang="en-US" dirty="0"/>
              <a:t>))</a:t>
            </a:r>
          </a:p>
          <a:p>
            <a:pPr algn="l"/>
            <a:r>
              <a:rPr lang="en-US" dirty="0"/>
              <a:t>	.build();</a:t>
            </a:r>
          </a:p>
          <a:p>
            <a:pPr algn="l"/>
            <a:r>
              <a:rPr lang="en-US" dirty="0" err="1"/>
              <a:t>HttpResponse</a:t>
            </a:r>
            <a:r>
              <a:rPr lang="en-US" dirty="0"/>
              <a:t>&lt;String&gt; response = </a:t>
            </a:r>
            <a:r>
              <a:rPr lang="en-US" dirty="0" err="1"/>
              <a:t>client.send</a:t>
            </a:r>
            <a:r>
              <a:rPr lang="en-US" dirty="0"/>
              <a:t>(request, </a:t>
            </a:r>
            <a:r>
              <a:rPr lang="en-US" dirty="0" err="1"/>
              <a:t>BodyHandlers.ofString</a:t>
            </a:r>
            <a:r>
              <a:rPr lang="en-US" dirty="0"/>
              <a:t>());</a:t>
            </a:r>
          </a:p>
        </p:txBody>
      </p:sp>
      <p:sp>
        <p:nvSpPr>
          <p:cNvPr id="5" name="Rectangle 4">
            <a:extLst>
              <a:ext uri="{FF2B5EF4-FFF2-40B4-BE49-F238E27FC236}">
                <a16:creationId xmlns:a16="http://schemas.microsoft.com/office/drawing/2014/main" id="{0846C511-DED7-4C58-96CE-3C400648DD92}"/>
              </a:ext>
            </a:extLst>
          </p:cNvPr>
          <p:cNvSpPr/>
          <p:nvPr/>
        </p:nvSpPr>
        <p:spPr>
          <a:xfrm>
            <a:off x="3171192" y="251745"/>
            <a:ext cx="5849615"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REST - Java Exercise - GET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250605499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34904" y="898076"/>
            <a:ext cx="10185010" cy="5336168"/>
          </a:xfrm>
        </p:spPr>
        <p:txBody>
          <a:bodyPr>
            <a:normAutofit/>
          </a:bodyPr>
          <a:lstStyle/>
          <a:p>
            <a:pPr marL="342900" indent="-342900" algn="l">
              <a:buFont typeface="Arial" panose="020B0604020202020204" pitchFamily="34" charset="0"/>
              <a:buChar char="•"/>
            </a:pPr>
            <a:r>
              <a:rPr lang="en-US" dirty="0"/>
              <a:t>Use http://dummy.restapiexample.com/ </a:t>
            </a:r>
            <a:r>
              <a:rPr lang="en-US" dirty="0" err="1"/>
              <a:t>api</a:t>
            </a:r>
            <a:r>
              <a:rPr lang="en-US" dirty="0"/>
              <a:t> to send POST request to add new employee using HTTPClient</a:t>
            </a:r>
          </a:p>
          <a:p>
            <a:pPr marL="342900" indent="-342900" algn="l">
              <a:buFont typeface="Arial" panose="020B0604020202020204" pitchFamily="34" charset="0"/>
              <a:buChar char="•"/>
            </a:pPr>
            <a:r>
              <a:rPr lang="en-US" dirty="0"/>
              <a:t>Use the following code snippet as a guideline (Java 11 and up):</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3171192" y="251745"/>
            <a:ext cx="5849615"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REST - Java Exercise - POST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42932516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34904" y="898076"/>
            <a:ext cx="10185010" cy="5336168"/>
          </a:xfrm>
        </p:spPr>
        <p:txBody>
          <a:bodyPr>
            <a:normAutofit fontScale="85000" lnSpcReduction="20000"/>
          </a:bodyPr>
          <a:lstStyle/>
          <a:p>
            <a:pPr algn="l"/>
            <a:r>
              <a:rPr lang="en-US" dirty="0"/>
              <a:t>public </a:t>
            </a:r>
            <a:r>
              <a:rPr lang="en-US" dirty="0" err="1"/>
              <a:t>CompletableFuture</a:t>
            </a:r>
            <a:r>
              <a:rPr lang="en-US" dirty="0"/>
              <a:t>&lt;Void&gt; </a:t>
            </a:r>
            <a:r>
              <a:rPr lang="en-US" dirty="0" err="1"/>
              <a:t>postJSON</a:t>
            </a:r>
            <a:r>
              <a:rPr lang="en-US" dirty="0"/>
              <a:t>(URI </a:t>
            </a:r>
            <a:r>
              <a:rPr lang="en-US" dirty="0" err="1"/>
              <a:t>uri,Map</a:t>
            </a:r>
            <a:r>
              <a:rPr lang="en-US" dirty="0"/>
              <a:t>&lt;</a:t>
            </a:r>
            <a:r>
              <a:rPr lang="en-US" dirty="0" err="1"/>
              <a:t>String,String</a:t>
            </a:r>
            <a:r>
              <a:rPr lang="en-US" dirty="0"/>
              <a:t>&gt; map)</a:t>
            </a:r>
          </a:p>
          <a:p>
            <a:pPr algn="l"/>
            <a:r>
              <a:rPr lang="en-US" dirty="0"/>
              <a:t>throws </a:t>
            </a:r>
            <a:r>
              <a:rPr lang="en-US" dirty="0" err="1"/>
              <a:t>IOException</a:t>
            </a:r>
            <a:endParaRPr lang="en-US" dirty="0"/>
          </a:p>
          <a:p>
            <a:pPr algn="l"/>
            <a:r>
              <a:rPr lang="en-US" dirty="0"/>
              <a:t>{</a:t>
            </a:r>
          </a:p>
          <a:p>
            <a:pPr lvl="1" algn="l"/>
            <a:r>
              <a:rPr lang="en-US" dirty="0"/>
              <a:t>	</a:t>
            </a:r>
            <a:r>
              <a:rPr lang="en-US" dirty="0" err="1"/>
              <a:t>ObjectMapper</a:t>
            </a:r>
            <a:r>
              <a:rPr lang="en-US" dirty="0"/>
              <a:t> </a:t>
            </a:r>
            <a:r>
              <a:rPr lang="en-US" dirty="0" err="1"/>
              <a:t>objectMapper</a:t>
            </a:r>
            <a:r>
              <a:rPr lang="en-US" dirty="0"/>
              <a:t> = new </a:t>
            </a:r>
            <a:r>
              <a:rPr lang="en-US" dirty="0" err="1"/>
              <a:t>ObjectMapper</a:t>
            </a:r>
            <a:r>
              <a:rPr lang="en-US" dirty="0"/>
              <a:t>();</a:t>
            </a:r>
          </a:p>
          <a:p>
            <a:pPr algn="l"/>
            <a:r>
              <a:rPr lang="en-US" dirty="0"/>
              <a:t>	String </a:t>
            </a:r>
            <a:r>
              <a:rPr lang="en-US" dirty="0" err="1"/>
              <a:t>requestBody</a:t>
            </a:r>
            <a:r>
              <a:rPr lang="en-US" dirty="0"/>
              <a:t> = </a:t>
            </a:r>
            <a:r>
              <a:rPr lang="en-US" dirty="0" err="1"/>
              <a:t>objectMapper</a:t>
            </a:r>
            <a:endParaRPr lang="en-US" dirty="0"/>
          </a:p>
          <a:p>
            <a:pPr algn="l"/>
            <a:r>
              <a:rPr lang="en-US" dirty="0"/>
              <a:t>	.</a:t>
            </a:r>
            <a:r>
              <a:rPr lang="en-US" dirty="0" err="1"/>
              <a:t>writerWithDefaultPrettyPrinter</a:t>
            </a:r>
            <a:r>
              <a:rPr lang="en-US" dirty="0"/>
              <a:t>()</a:t>
            </a:r>
          </a:p>
          <a:p>
            <a:pPr algn="l"/>
            <a:r>
              <a:rPr lang="en-US" dirty="0"/>
              <a:t>	.</a:t>
            </a:r>
            <a:r>
              <a:rPr lang="en-US" dirty="0" err="1"/>
              <a:t>writeValueAsString</a:t>
            </a:r>
            <a:r>
              <a:rPr lang="en-US" dirty="0"/>
              <a:t>(map);</a:t>
            </a:r>
          </a:p>
          <a:p>
            <a:pPr algn="l"/>
            <a:r>
              <a:rPr lang="en-US" dirty="0"/>
              <a:t>	</a:t>
            </a:r>
            <a:r>
              <a:rPr lang="en-US" dirty="0" err="1"/>
              <a:t>HttpRequest</a:t>
            </a:r>
            <a:r>
              <a:rPr lang="en-US" dirty="0"/>
              <a:t> request = </a:t>
            </a:r>
            <a:r>
              <a:rPr lang="en-US" dirty="0" err="1"/>
              <a:t>HttpRequest.newBuilder</a:t>
            </a:r>
            <a:r>
              <a:rPr lang="en-US" dirty="0"/>
              <a:t>(</a:t>
            </a:r>
            <a:r>
              <a:rPr lang="en-US" dirty="0" err="1"/>
              <a:t>uri</a:t>
            </a:r>
            <a:r>
              <a:rPr lang="en-US" dirty="0"/>
              <a:t>)</a:t>
            </a:r>
          </a:p>
          <a:p>
            <a:pPr algn="l"/>
            <a:r>
              <a:rPr lang="en-US" dirty="0"/>
              <a:t>	.header("Content-Type", "application/json")</a:t>
            </a:r>
          </a:p>
          <a:p>
            <a:pPr algn="l"/>
            <a:r>
              <a:rPr lang="en-US" dirty="0"/>
              <a:t>	.POST(</a:t>
            </a:r>
            <a:r>
              <a:rPr lang="en-US" dirty="0" err="1"/>
              <a:t>BodyPublishers.ofString</a:t>
            </a:r>
            <a:r>
              <a:rPr lang="en-US" dirty="0"/>
              <a:t>(</a:t>
            </a:r>
            <a:r>
              <a:rPr lang="en-US" dirty="0" err="1"/>
              <a:t>requestBody</a:t>
            </a:r>
            <a:r>
              <a:rPr lang="en-US" dirty="0"/>
              <a:t>))</a:t>
            </a:r>
          </a:p>
          <a:p>
            <a:pPr algn="l"/>
            <a:r>
              <a:rPr lang="en-US" dirty="0"/>
              <a:t>	.build();</a:t>
            </a:r>
          </a:p>
          <a:p>
            <a:pPr algn="l"/>
            <a:r>
              <a:rPr lang="en-US" dirty="0"/>
              <a:t>	return </a:t>
            </a:r>
            <a:r>
              <a:rPr lang="en-US" dirty="0" err="1"/>
              <a:t>HttpClient.newHttpClient</a:t>
            </a:r>
            <a:r>
              <a:rPr lang="en-US" dirty="0"/>
              <a:t>()</a:t>
            </a:r>
          </a:p>
          <a:p>
            <a:pPr algn="l"/>
            <a:r>
              <a:rPr lang="en-US" dirty="0"/>
              <a:t>	.</a:t>
            </a:r>
            <a:r>
              <a:rPr lang="en-US" dirty="0" err="1"/>
              <a:t>sendAsync</a:t>
            </a:r>
            <a:r>
              <a:rPr lang="en-US" dirty="0"/>
              <a:t>(request, </a:t>
            </a:r>
            <a:r>
              <a:rPr lang="en-US" dirty="0" err="1"/>
              <a:t>BodyHandlers.ofString</a:t>
            </a:r>
            <a:r>
              <a:rPr lang="en-US" dirty="0"/>
              <a:t>())</a:t>
            </a:r>
          </a:p>
          <a:p>
            <a:pPr algn="l"/>
            <a:r>
              <a:rPr lang="en-US" dirty="0"/>
              <a:t>	.</a:t>
            </a:r>
            <a:r>
              <a:rPr lang="en-US" dirty="0" err="1"/>
              <a:t>thenApply</a:t>
            </a:r>
            <a:r>
              <a:rPr lang="en-US" dirty="0"/>
              <a:t>(</a:t>
            </a:r>
            <a:r>
              <a:rPr lang="en-US" dirty="0" err="1"/>
              <a:t>HttpResponse</a:t>
            </a:r>
            <a:r>
              <a:rPr lang="en-US" dirty="0"/>
              <a:t>::</a:t>
            </a:r>
            <a:r>
              <a:rPr lang="en-US" dirty="0" err="1"/>
              <a:t>statusCode</a:t>
            </a:r>
            <a:r>
              <a:rPr lang="en-US" dirty="0"/>
              <a:t>)</a:t>
            </a:r>
          </a:p>
          <a:p>
            <a:pPr algn="l"/>
            <a:r>
              <a:rPr lang="en-US" dirty="0"/>
              <a:t>	.</a:t>
            </a:r>
            <a:r>
              <a:rPr lang="en-US" dirty="0" err="1"/>
              <a:t>thenAccept</a:t>
            </a:r>
            <a:r>
              <a:rPr lang="en-US" dirty="0"/>
              <a:t>(</a:t>
            </a:r>
            <a:r>
              <a:rPr lang="en-US" dirty="0" err="1"/>
              <a:t>System.out</a:t>
            </a:r>
            <a:r>
              <a:rPr lang="en-US" dirty="0"/>
              <a:t>::</a:t>
            </a:r>
            <a:r>
              <a:rPr lang="en-US" dirty="0" err="1"/>
              <a:t>println</a:t>
            </a:r>
            <a:r>
              <a:rPr lang="en-US" dirty="0"/>
              <a:t>);</a:t>
            </a:r>
          </a:p>
          <a:p>
            <a:pPr algn="l"/>
            <a:r>
              <a:rPr lang="en-US" dirty="0"/>
              <a:t>}</a:t>
            </a:r>
          </a:p>
        </p:txBody>
      </p:sp>
      <p:sp>
        <p:nvSpPr>
          <p:cNvPr id="5" name="Rectangle 4">
            <a:extLst>
              <a:ext uri="{FF2B5EF4-FFF2-40B4-BE49-F238E27FC236}">
                <a16:creationId xmlns:a16="http://schemas.microsoft.com/office/drawing/2014/main" id="{0846C511-DED7-4C58-96CE-3C400648DD92}"/>
              </a:ext>
            </a:extLst>
          </p:cNvPr>
          <p:cNvSpPr/>
          <p:nvPr/>
        </p:nvSpPr>
        <p:spPr>
          <a:xfrm>
            <a:off x="3171192" y="251745"/>
            <a:ext cx="5849615"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REST - Java Exercise - POST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307571377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3332DF3F-3225-4B64-B4B6-7FA27EF51FF7}"/>
              </a:ext>
            </a:extLst>
          </p:cNvPr>
          <p:cNvSpPr/>
          <p:nvPr/>
        </p:nvSpPr>
        <p:spPr>
          <a:xfrm>
            <a:off x="159433" y="1720840"/>
            <a:ext cx="11873133" cy="1200329"/>
          </a:xfrm>
          <a:prstGeom prst="rect">
            <a:avLst/>
          </a:prstGeom>
        </p:spPr>
        <p:txBody>
          <a:bodyPr wrap="square">
            <a:spAutoFit/>
          </a:bodyPr>
          <a:lstStyle/>
          <a:p>
            <a:pPr algn="ctr">
              <a:lnSpc>
                <a:spcPct val="90000"/>
              </a:lnSpc>
              <a:spcBef>
                <a:spcPct val="0"/>
              </a:spcBef>
              <a:defRPr/>
            </a:pPr>
            <a:r>
              <a:rPr lang="en-US" sz="8000" b="1" dirty="0">
                <a:solidFill>
                  <a:srgbClr val="002060"/>
                </a:solidFill>
                <a:latin typeface="Lava Std"/>
              </a:rPr>
              <a:t>APACHE MAVEN</a:t>
            </a:r>
            <a:endParaRPr lang="he-IL" sz="8000" b="1" dirty="0">
              <a:solidFill>
                <a:srgbClr val="002060"/>
              </a:solidFill>
              <a:latin typeface="Lava Std"/>
            </a:endParaRPr>
          </a:p>
        </p:txBody>
      </p:sp>
      <p:pic>
        <p:nvPicPr>
          <p:cNvPr id="6" name="Picture 5">
            <a:extLst>
              <a:ext uri="{FF2B5EF4-FFF2-40B4-BE49-F238E27FC236}">
                <a16:creationId xmlns:a16="http://schemas.microsoft.com/office/drawing/2014/main" id="{948926A2-EDEA-4F79-9B44-BFFB8ED19ED5}"/>
              </a:ext>
            </a:extLst>
          </p:cNvPr>
          <p:cNvPicPr>
            <a:picLocks noChangeAspect="1"/>
          </p:cNvPicPr>
          <p:nvPr/>
        </p:nvPicPr>
        <p:blipFill>
          <a:blip r:embed="rId3"/>
          <a:stretch>
            <a:fillRect/>
          </a:stretch>
        </p:blipFill>
        <p:spPr>
          <a:xfrm>
            <a:off x="1874567" y="6258000"/>
            <a:ext cx="761905" cy="600000"/>
          </a:xfrm>
          <a:prstGeom prst="rect">
            <a:avLst/>
          </a:prstGeom>
        </p:spPr>
      </p:pic>
    </p:spTree>
    <p:extLst>
      <p:ext uri="{BB962C8B-B14F-4D97-AF65-F5344CB8AC3E}">
        <p14:creationId xmlns:p14="http://schemas.microsoft.com/office/powerpoint/2010/main" val="206497806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4937760"/>
          </a:xfrm>
        </p:spPr>
        <p:txBody>
          <a:bodyPr/>
          <a:lstStyle/>
          <a:p>
            <a:pPr marL="342900" indent="-342900" algn="l">
              <a:buFont typeface="Arial" panose="020B0604020202020204" pitchFamily="34" charset="0"/>
              <a:buChar char="•"/>
            </a:pPr>
            <a:r>
              <a:rPr lang="en-US" dirty="0"/>
              <a:t>What is a Software Build?</a:t>
            </a:r>
          </a:p>
          <a:p>
            <a:pPr marL="342900" indent="-342900" algn="l">
              <a:buFont typeface="Arial" panose="020B0604020202020204" pitchFamily="34" charset="0"/>
              <a:buChar char="•"/>
            </a:pPr>
            <a:r>
              <a:rPr lang="en-US" dirty="0"/>
              <a:t>Installing Maven</a:t>
            </a:r>
          </a:p>
          <a:p>
            <a:pPr marL="342900" indent="-342900" algn="l">
              <a:buFont typeface="Arial" panose="020B0604020202020204" pitchFamily="34" charset="0"/>
              <a:buChar char="•"/>
            </a:pPr>
            <a:r>
              <a:rPr lang="en-US" dirty="0"/>
              <a:t>Creating a New Maven Project in Eclipse</a:t>
            </a:r>
          </a:p>
          <a:p>
            <a:pPr marL="342900" indent="-342900" algn="l">
              <a:buFont typeface="Arial" panose="020B0604020202020204" pitchFamily="34" charset="0"/>
              <a:buChar char="•"/>
            </a:pPr>
            <a:r>
              <a:rPr lang="en-US" dirty="0"/>
              <a:t>Maven Project Structure</a:t>
            </a:r>
          </a:p>
          <a:p>
            <a:pPr marL="342900" indent="-342900" algn="l">
              <a:buFont typeface="Arial" panose="020B0604020202020204" pitchFamily="34" charset="0"/>
              <a:buChar char="•"/>
            </a:pPr>
            <a:r>
              <a:rPr lang="en-US" dirty="0"/>
              <a:t>POM</a:t>
            </a:r>
          </a:p>
          <a:p>
            <a:pPr marL="342900" indent="-342900" algn="l">
              <a:buFont typeface="Arial" panose="020B0604020202020204" pitchFamily="34" charset="0"/>
              <a:buChar char="•"/>
            </a:pPr>
            <a:r>
              <a:rPr lang="en-US" dirty="0"/>
              <a:t>Maven Coordinates – GAV</a:t>
            </a:r>
          </a:p>
          <a:p>
            <a:pPr marL="342900" indent="-342900" algn="l">
              <a:buFont typeface="Arial" panose="020B0604020202020204" pitchFamily="34" charset="0"/>
              <a:buChar char="•"/>
            </a:pPr>
            <a:r>
              <a:rPr lang="en-US" dirty="0"/>
              <a:t>Dependency Management</a:t>
            </a:r>
          </a:p>
          <a:p>
            <a:pPr marL="342900" indent="-342900" algn="l">
              <a:buFont typeface="Arial" panose="020B0604020202020204" pitchFamily="34" charset="0"/>
              <a:buChar char="•"/>
            </a:pPr>
            <a:r>
              <a:rPr lang="en-US" dirty="0"/>
              <a:t>Maven Repositories</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Objectives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291385334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978965"/>
            <a:ext cx="10185010" cy="4937760"/>
          </a:xfrm>
        </p:spPr>
        <p:txBody>
          <a:bodyPr/>
          <a:lstStyle/>
          <a:p>
            <a:pPr marL="342900" indent="-342900" algn="l">
              <a:buFont typeface="Arial" panose="020B0604020202020204" pitchFamily="34" charset="0"/>
              <a:buChar char="•"/>
            </a:pPr>
            <a:r>
              <a:rPr lang="en-US" dirty="0"/>
              <a:t>Apache Maven is a software project management and comprehension tool. Based on the concept of a project object model (POM), Maven can manage a project's build, reporting and documentation from a central piece of information.</a:t>
            </a:r>
          </a:p>
          <a:p>
            <a:pPr marL="342900" indent="-342900" algn="l">
              <a:buFont typeface="Arial" panose="020B0604020202020204" pitchFamily="34" charset="0"/>
              <a:buChar char="•"/>
            </a:pPr>
            <a:r>
              <a:rPr lang="en-US" dirty="0"/>
              <a:t>Maven - a Yiddish word, meaning accumulator of knowledge – </a:t>
            </a:r>
            <a:r>
              <a:rPr lang="he-IL" dirty="0"/>
              <a:t>מבין</a:t>
            </a: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What is Apache Maven?</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1026" name="Picture 2">
            <a:extLst>
              <a:ext uri="{FF2B5EF4-FFF2-40B4-BE49-F238E27FC236}">
                <a16:creationId xmlns:a16="http://schemas.microsoft.com/office/drawing/2014/main" id="{E40C5182-8BB2-415B-9DF7-EEC658E130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437" y="4669212"/>
            <a:ext cx="6187335" cy="1565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60477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703385" y="1097280"/>
            <a:ext cx="10930597" cy="759655"/>
          </a:xfrm>
        </p:spPr>
        <p:txBody>
          <a:bodyPr>
            <a:normAutofit/>
          </a:bodyPr>
          <a:lstStyle/>
          <a:p>
            <a:pPr marL="342900" indent="-342900" algn="l">
              <a:buFont typeface="Arial" panose="020B0604020202020204" pitchFamily="34" charset="0"/>
              <a:buChar char="•"/>
            </a:pPr>
            <a:r>
              <a:rPr lang="en-US" dirty="0"/>
              <a:t>Ensure JAVA_HOME environment variable is set and points to your JDK installation</a:t>
            </a:r>
          </a:p>
        </p:txBody>
      </p:sp>
      <p:sp>
        <p:nvSpPr>
          <p:cNvPr id="5" name="Rectangle 4">
            <a:extLst>
              <a:ext uri="{FF2B5EF4-FFF2-40B4-BE49-F238E27FC236}">
                <a16:creationId xmlns:a16="http://schemas.microsoft.com/office/drawing/2014/main" id="{0846C511-DED7-4C58-96CE-3C400648DD92}"/>
              </a:ext>
            </a:extLst>
          </p:cNvPr>
          <p:cNvSpPr/>
          <p:nvPr/>
        </p:nvSpPr>
        <p:spPr>
          <a:xfrm>
            <a:off x="3120087" y="251745"/>
            <a:ext cx="595182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Installing Maven</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9" name="Picture 8">
            <a:extLst>
              <a:ext uri="{FF2B5EF4-FFF2-40B4-BE49-F238E27FC236}">
                <a16:creationId xmlns:a16="http://schemas.microsoft.com/office/drawing/2014/main" id="{823181C6-203F-4429-A656-FB244AB679F7}"/>
              </a:ext>
            </a:extLst>
          </p:cNvPr>
          <p:cNvPicPr>
            <a:picLocks noChangeAspect="1"/>
          </p:cNvPicPr>
          <p:nvPr/>
        </p:nvPicPr>
        <p:blipFill>
          <a:blip r:embed="rId4"/>
          <a:stretch>
            <a:fillRect/>
          </a:stretch>
        </p:blipFill>
        <p:spPr>
          <a:xfrm>
            <a:off x="4037928" y="1856935"/>
            <a:ext cx="7008360" cy="4343840"/>
          </a:xfrm>
          <a:prstGeom prst="rect">
            <a:avLst/>
          </a:prstGeom>
        </p:spPr>
      </p:pic>
    </p:spTree>
    <p:extLst>
      <p:ext uri="{BB962C8B-B14F-4D97-AF65-F5344CB8AC3E}">
        <p14:creationId xmlns:p14="http://schemas.microsoft.com/office/powerpoint/2010/main" val="1377138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126536"/>
            <a:ext cx="943821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Objectives</a:t>
            </a: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
        <p:nvSpPr>
          <p:cNvPr id="8" name="TextBox 7">
            <a:extLst>
              <a:ext uri="{FF2B5EF4-FFF2-40B4-BE49-F238E27FC236}">
                <a16:creationId xmlns:a16="http://schemas.microsoft.com/office/drawing/2014/main" id="{74956AB8-AD2B-41C7-BC35-9397E5099974}"/>
              </a:ext>
            </a:extLst>
          </p:cNvPr>
          <p:cNvSpPr txBox="1"/>
          <p:nvPr/>
        </p:nvSpPr>
        <p:spPr>
          <a:xfrm>
            <a:off x="1004564" y="931209"/>
            <a:ext cx="8890781" cy="3416320"/>
          </a:xfrm>
          <a:prstGeom prst="rect">
            <a:avLst/>
          </a:prstGeom>
          <a:noFill/>
        </p:spPr>
        <p:txBody>
          <a:bodyPr wrap="square">
            <a:spAutoFit/>
          </a:bodyPr>
          <a:lstStyle/>
          <a:p>
            <a:pPr marL="800100" lvl="1" indent="-342900">
              <a:buFont typeface="Arial" panose="020B0604020202020204" pitchFamily="34" charset="0"/>
              <a:buChar char="•"/>
            </a:pPr>
            <a:r>
              <a:rPr lang="en-US" sz="2400" dirty="0"/>
              <a:t> DOM</a:t>
            </a:r>
          </a:p>
          <a:p>
            <a:pPr marL="1257300" lvl="2" indent="-342900">
              <a:buFont typeface="Arial" panose="020B0604020202020204" pitchFamily="34" charset="0"/>
              <a:buChar char="•"/>
            </a:pPr>
            <a:r>
              <a:rPr lang="en-US" sz="2400" dirty="0"/>
              <a:t>HTML</a:t>
            </a:r>
          </a:p>
          <a:p>
            <a:pPr marL="800100" lvl="1" indent="-342900">
              <a:buFont typeface="Arial" panose="020B0604020202020204" pitchFamily="34" charset="0"/>
              <a:buChar char="•"/>
            </a:pPr>
            <a:r>
              <a:rPr lang="en-US" sz="2400" dirty="0"/>
              <a:t> Elements - Classes And Objects </a:t>
            </a:r>
          </a:p>
          <a:p>
            <a:pPr marL="800100" lvl="1" indent="-342900">
              <a:buFont typeface="Arial" panose="020B0604020202020204" pitchFamily="34" charset="0"/>
              <a:buChar char="•"/>
            </a:pPr>
            <a:r>
              <a:rPr lang="en-US" sz="2400" dirty="0"/>
              <a:t> Methods (Actions)</a:t>
            </a:r>
          </a:p>
          <a:p>
            <a:pPr marL="1257300" lvl="2" indent="-342900">
              <a:buFont typeface="Arial" panose="020B0604020202020204" pitchFamily="34" charset="0"/>
              <a:buChar char="•"/>
            </a:pPr>
            <a:r>
              <a:rPr lang="en-US" sz="2400" dirty="0"/>
              <a:t>Java Script</a:t>
            </a:r>
          </a:p>
          <a:p>
            <a:pPr marL="800100" lvl="1" indent="-342900">
              <a:buFont typeface="Arial" panose="020B0604020202020204" pitchFamily="34" charset="0"/>
              <a:buChar char="•"/>
            </a:pPr>
            <a:r>
              <a:rPr lang="en-US" sz="2400" dirty="0"/>
              <a:t> Properties</a:t>
            </a:r>
          </a:p>
          <a:p>
            <a:pPr marL="1257300" lvl="2" indent="-342900">
              <a:buFont typeface="Arial" panose="020B0604020202020204" pitchFamily="34" charset="0"/>
              <a:buChar char="•"/>
            </a:pPr>
            <a:r>
              <a:rPr lang="en-US" sz="2400" dirty="0"/>
              <a:t>Get Values</a:t>
            </a:r>
          </a:p>
          <a:p>
            <a:pPr marL="1257300" lvl="2" indent="-342900">
              <a:buFont typeface="Arial" panose="020B0604020202020204" pitchFamily="34" charset="0"/>
              <a:buChar char="•"/>
            </a:pPr>
            <a:r>
              <a:rPr lang="en-US" sz="2400" dirty="0"/>
              <a:t>Verify Values</a:t>
            </a:r>
          </a:p>
          <a:p>
            <a:pPr marL="1257300" lvl="2" indent="-342900">
              <a:buFont typeface="Arial" panose="020B0604020202020204" pitchFamily="34" charset="0"/>
              <a:buChar char="•"/>
            </a:pPr>
            <a:r>
              <a:rPr lang="en-US" sz="2400" dirty="0"/>
              <a:t>CSS</a:t>
            </a:r>
          </a:p>
        </p:txBody>
      </p:sp>
      <p:pic>
        <p:nvPicPr>
          <p:cNvPr id="3" name="Picture 2">
            <a:extLst>
              <a:ext uri="{FF2B5EF4-FFF2-40B4-BE49-F238E27FC236}">
                <a16:creationId xmlns:a16="http://schemas.microsoft.com/office/drawing/2014/main" id="{D541E95D-2760-47EA-BF57-8BBE95E4BA27}"/>
              </a:ext>
            </a:extLst>
          </p:cNvPr>
          <p:cNvPicPr>
            <a:picLocks noChangeAspect="1"/>
          </p:cNvPicPr>
          <p:nvPr/>
        </p:nvPicPr>
        <p:blipFill>
          <a:blip r:embed="rId4"/>
          <a:stretch>
            <a:fillRect/>
          </a:stretch>
        </p:blipFill>
        <p:spPr>
          <a:xfrm>
            <a:off x="7962679" y="3015761"/>
            <a:ext cx="3609975" cy="3543300"/>
          </a:xfrm>
          <a:prstGeom prst="rect">
            <a:avLst/>
          </a:prstGeom>
        </p:spPr>
      </p:pic>
    </p:spTree>
    <p:extLst>
      <p:ext uri="{BB962C8B-B14F-4D97-AF65-F5344CB8AC3E}">
        <p14:creationId xmlns:p14="http://schemas.microsoft.com/office/powerpoint/2010/main" val="179178607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703385" y="1097280"/>
            <a:ext cx="10930597" cy="1955409"/>
          </a:xfrm>
        </p:spPr>
        <p:txBody>
          <a:bodyPr>
            <a:normAutofit lnSpcReduction="10000"/>
          </a:bodyPr>
          <a:lstStyle/>
          <a:p>
            <a:pPr marL="342900" indent="-342900" algn="l">
              <a:buFont typeface="Arial" panose="020B0604020202020204" pitchFamily="34" charset="0"/>
              <a:buChar char="•"/>
            </a:pPr>
            <a:r>
              <a:rPr lang="en-US" dirty="0"/>
              <a:t>Download Maven from: https://maven.apache.org/download.cgi </a:t>
            </a:r>
          </a:p>
          <a:p>
            <a:pPr marL="800100" lvl="1" indent="-342900" algn="l">
              <a:buFont typeface="Arial" panose="020B0604020202020204" pitchFamily="34" charset="0"/>
              <a:buChar char="•"/>
            </a:pPr>
            <a:r>
              <a:rPr lang="en-US" dirty="0"/>
              <a:t>On Windows, choose: </a:t>
            </a:r>
            <a:r>
              <a:rPr lang="en-US" dirty="0" err="1"/>
              <a:t>apache</a:t>
            </a:r>
            <a:r>
              <a:rPr lang="en-US" dirty="0"/>
              <a:t>-maven-&lt;version&gt;-bin.zip</a:t>
            </a:r>
          </a:p>
          <a:p>
            <a:pPr marL="342900" indent="-342900" algn="l">
              <a:buFont typeface="Arial" panose="020B0604020202020204" pitchFamily="34" charset="0"/>
              <a:buChar char="•"/>
            </a:pPr>
            <a:r>
              <a:rPr lang="en-US" dirty="0"/>
              <a:t>Extract the ZIP file in any directory</a:t>
            </a:r>
          </a:p>
          <a:p>
            <a:pPr marL="342900" indent="-342900" algn="l">
              <a:buFont typeface="Arial" panose="020B0604020202020204" pitchFamily="34" charset="0"/>
              <a:buChar char="•"/>
            </a:pPr>
            <a:r>
              <a:rPr lang="en-US" dirty="0"/>
              <a:t>Add the bin directory of the created directory </a:t>
            </a:r>
            <a:r>
              <a:rPr lang="en-US" dirty="0" err="1"/>
              <a:t>apache</a:t>
            </a:r>
            <a:r>
              <a:rPr lang="en-US" dirty="0"/>
              <a:t>-maven-&lt;version&gt; to the PATH environment variable</a:t>
            </a:r>
          </a:p>
        </p:txBody>
      </p:sp>
      <p:sp>
        <p:nvSpPr>
          <p:cNvPr id="5" name="Rectangle 4">
            <a:extLst>
              <a:ext uri="{FF2B5EF4-FFF2-40B4-BE49-F238E27FC236}">
                <a16:creationId xmlns:a16="http://schemas.microsoft.com/office/drawing/2014/main" id="{0846C511-DED7-4C58-96CE-3C400648DD92}"/>
              </a:ext>
            </a:extLst>
          </p:cNvPr>
          <p:cNvSpPr/>
          <p:nvPr/>
        </p:nvSpPr>
        <p:spPr>
          <a:xfrm>
            <a:off x="3120087" y="251745"/>
            <a:ext cx="595182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Installing Maven</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4A74F931-0723-4FA5-8447-0DECC0019843}"/>
              </a:ext>
            </a:extLst>
          </p:cNvPr>
          <p:cNvPicPr>
            <a:picLocks noChangeAspect="1"/>
          </p:cNvPicPr>
          <p:nvPr/>
        </p:nvPicPr>
        <p:blipFill>
          <a:blip r:embed="rId4"/>
          <a:stretch>
            <a:fillRect/>
          </a:stretch>
        </p:blipFill>
        <p:spPr>
          <a:xfrm>
            <a:off x="5134707" y="2935676"/>
            <a:ext cx="5751195" cy="3670579"/>
          </a:xfrm>
          <a:prstGeom prst="rect">
            <a:avLst/>
          </a:prstGeom>
        </p:spPr>
      </p:pic>
    </p:spTree>
    <p:extLst>
      <p:ext uri="{BB962C8B-B14F-4D97-AF65-F5344CB8AC3E}">
        <p14:creationId xmlns:p14="http://schemas.microsoft.com/office/powerpoint/2010/main" val="13422395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703385" y="1097280"/>
            <a:ext cx="10930597" cy="3263705"/>
          </a:xfrm>
        </p:spPr>
        <p:txBody>
          <a:bodyPr>
            <a:normAutofit/>
          </a:bodyPr>
          <a:lstStyle/>
          <a:p>
            <a:pPr marL="342900" indent="-342900" algn="l">
              <a:buFont typeface="Arial" panose="020B0604020202020204" pitchFamily="34" charset="0"/>
              <a:buChar char="•"/>
            </a:pPr>
            <a:r>
              <a:rPr lang="en-US" dirty="0"/>
              <a:t>Click on the Edit button under ‘User Variables for </a:t>
            </a:r>
            <a:r>
              <a:rPr lang="en-US" dirty="0" err="1"/>
              <a:t>UserName</a:t>
            </a:r>
            <a:r>
              <a:rPr lang="en-US" dirty="0"/>
              <a:t>‘, where </a:t>
            </a:r>
            <a:r>
              <a:rPr lang="en-US" dirty="0" err="1"/>
              <a:t>UserName</a:t>
            </a:r>
            <a:r>
              <a:rPr lang="en-US" dirty="0"/>
              <a:t> is your machine name.</a:t>
            </a:r>
          </a:p>
          <a:p>
            <a:pPr marL="342900" indent="-342900" algn="l">
              <a:buFont typeface="Arial" panose="020B0604020202020204" pitchFamily="34" charset="0"/>
              <a:buChar char="•"/>
            </a:pPr>
            <a:r>
              <a:rPr lang="en-US" dirty="0"/>
              <a:t>Change the ‘PATH‘  Variable name box then enter ‘C:\</a:t>
            </a:r>
            <a:r>
              <a:rPr lang="en-US" dirty="0" err="1"/>
              <a:t>apache</a:t>
            </a:r>
            <a:r>
              <a:rPr lang="en-US" dirty="0"/>
              <a:t>-maven-&lt;version&gt;\bin’ Maven path in the Variable value box and click OK.</a:t>
            </a:r>
          </a:p>
        </p:txBody>
      </p:sp>
      <p:sp>
        <p:nvSpPr>
          <p:cNvPr id="5" name="Rectangle 4">
            <a:extLst>
              <a:ext uri="{FF2B5EF4-FFF2-40B4-BE49-F238E27FC236}">
                <a16:creationId xmlns:a16="http://schemas.microsoft.com/office/drawing/2014/main" id="{0846C511-DED7-4C58-96CE-3C400648DD92}"/>
              </a:ext>
            </a:extLst>
          </p:cNvPr>
          <p:cNvSpPr/>
          <p:nvPr/>
        </p:nvSpPr>
        <p:spPr>
          <a:xfrm>
            <a:off x="3120087" y="251745"/>
            <a:ext cx="595182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Installing Maven</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D7AB7EC9-F18F-4DFA-92E0-0D87637605FA}"/>
              </a:ext>
            </a:extLst>
          </p:cNvPr>
          <p:cNvPicPr>
            <a:picLocks noChangeAspect="1"/>
          </p:cNvPicPr>
          <p:nvPr/>
        </p:nvPicPr>
        <p:blipFill>
          <a:blip r:embed="rId4"/>
          <a:stretch>
            <a:fillRect/>
          </a:stretch>
        </p:blipFill>
        <p:spPr>
          <a:xfrm>
            <a:off x="7676666" y="2672861"/>
            <a:ext cx="4228929" cy="3990967"/>
          </a:xfrm>
          <a:prstGeom prst="rect">
            <a:avLst/>
          </a:prstGeom>
        </p:spPr>
      </p:pic>
    </p:spTree>
    <p:extLst>
      <p:ext uri="{BB962C8B-B14F-4D97-AF65-F5344CB8AC3E}">
        <p14:creationId xmlns:p14="http://schemas.microsoft.com/office/powerpoint/2010/main" val="137954883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703385" y="1097280"/>
            <a:ext cx="10930597" cy="3263705"/>
          </a:xfrm>
        </p:spPr>
        <p:txBody>
          <a:bodyPr>
            <a:normAutofit/>
          </a:bodyPr>
          <a:lstStyle/>
          <a:p>
            <a:pPr marL="342900" indent="-342900" algn="l">
              <a:buFont typeface="Arial" panose="020B0604020202020204" pitchFamily="34" charset="0"/>
              <a:buChar char="•"/>
            </a:pPr>
            <a:r>
              <a:rPr lang="en-US" dirty="0"/>
              <a:t>Confirm Maven is properly installed with command line: </a:t>
            </a:r>
            <a:r>
              <a:rPr lang="en-US" dirty="0" err="1"/>
              <a:t>mvn</a:t>
            </a:r>
            <a:r>
              <a:rPr lang="en-US" dirty="0"/>
              <a:t> -v The result should look similar to:</a:t>
            </a:r>
          </a:p>
        </p:txBody>
      </p:sp>
      <p:sp>
        <p:nvSpPr>
          <p:cNvPr id="5" name="Rectangle 4">
            <a:extLst>
              <a:ext uri="{FF2B5EF4-FFF2-40B4-BE49-F238E27FC236}">
                <a16:creationId xmlns:a16="http://schemas.microsoft.com/office/drawing/2014/main" id="{0846C511-DED7-4C58-96CE-3C400648DD92}"/>
              </a:ext>
            </a:extLst>
          </p:cNvPr>
          <p:cNvSpPr/>
          <p:nvPr/>
        </p:nvSpPr>
        <p:spPr>
          <a:xfrm>
            <a:off x="3120087" y="251745"/>
            <a:ext cx="595182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Installing Maven</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882447A4-5DBF-4DBA-840B-042331478F67}"/>
              </a:ext>
            </a:extLst>
          </p:cNvPr>
          <p:cNvPicPr>
            <a:picLocks noChangeAspect="1"/>
          </p:cNvPicPr>
          <p:nvPr/>
        </p:nvPicPr>
        <p:blipFill>
          <a:blip r:embed="rId4"/>
          <a:stretch>
            <a:fillRect/>
          </a:stretch>
        </p:blipFill>
        <p:spPr>
          <a:xfrm>
            <a:off x="636785" y="2234712"/>
            <a:ext cx="10851830" cy="2618642"/>
          </a:xfrm>
          <a:prstGeom prst="rect">
            <a:avLst/>
          </a:prstGeom>
        </p:spPr>
      </p:pic>
    </p:spTree>
    <p:extLst>
      <p:ext uri="{BB962C8B-B14F-4D97-AF65-F5344CB8AC3E}">
        <p14:creationId xmlns:p14="http://schemas.microsoft.com/office/powerpoint/2010/main" val="362936789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703385" y="1097280"/>
            <a:ext cx="10930597" cy="3263705"/>
          </a:xfrm>
        </p:spPr>
        <p:txBody>
          <a:bodyPr>
            <a:normAutofit/>
          </a:bodyPr>
          <a:lstStyle/>
          <a:p>
            <a:pPr marL="342900" indent="-342900" algn="l">
              <a:buFont typeface="Arial" panose="020B0604020202020204" pitchFamily="34" charset="0"/>
              <a:buChar char="•"/>
            </a:pPr>
            <a:r>
              <a:rPr lang="en-US" dirty="0"/>
              <a:t>Click on the Help from the top menu in Eclipse and select ‘Install New Software..‘</a:t>
            </a:r>
          </a:p>
        </p:txBody>
      </p:sp>
      <p:sp>
        <p:nvSpPr>
          <p:cNvPr id="5" name="Rectangle 4">
            <a:extLst>
              <a:ext uri="{FF2B5EF4-FFF2-40B4-BE49-F238E27FC236}">
                <a16:creationId xmlns:a16="http://schemas.microsoft.com/office/drawing/2014/main" id="{0846C511-DED7-4C58-96CE-3C400648DD92}"/>
              </a:ext>
            </a:extLst>
          </p:cNvPr>
          <p:cNvSpPr/>
          <p:nvPr/>
        </p:nvSpPr>
        <p:spPr>
          <a:xfrm>
            <a:off x="2377440" y="251745"/>
            <a:ext cx="7779433"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Steps to Install Maven in Eclipse IDE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2050" name="Picture 2" descr="How to Install Maven in Eclipse IDE">
            <a:extLst>
              <a:ext uri="{FF2B5EF4-FFF2-40B4-BE49-F238E27FC236}">
                <a16:creationId xmlns:a16="http://schemas.microsoft.com/office/drawing/2014/main" id="{CC12543E-3712-4C00-B016-E96BFCB76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156" y="2348154"/>
            <a:ext cx="4331349" cy="4186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4130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703385" y="1097281"/>
            <a:ext cx="10930597" cy="829994"/>
          </a:xfrm>
        </p:spPr>
        <p:txBody>
          <a:bodyPr>
            <a:normAutofit/>
          </a:bodyPr>
          <a:lstStyle/>
          <a:p>
            <a:pPr marL="342900" indent="-342900" algn="l">
              <a:buFont typeface="Arial" panose="020B0604020202020204" pitchFamily="34" charset="0"/>
              <a:buChar char="•"/>
            </a:pPr>
            <a:r>
              <a:rPr lang="en-US" dirty="0"/>
              <a:t>Click on the “Add” button on the newly opened window.</a:t>
            </a:r>
          </a:p>
        </p:txBody>
      </p:sp>
      <p:sp>
        <p:nvSpPr>
          <p:cNvPr id="5" name="Rectangle 4">
            <a:extLst>
              <a:ext uri="{FF2B5EF4-FFF2-40B4-BE49-F238E27FC236}">
                <a16:creationId xmlns:a16="http://schemas.microsoft.com/office/drawing/2014/main" id="{0846C511-DED7-4C58-96CE-3C400648DD92}"/>
              </a:ext>
            </a:extLst>
          </p:cNvPr>
          <p:cNvSpPr/>
          <p:nvPr/>
        </p:nvSpPr>
        <p:spPr>
          <a:xfrm>
            <a:off x="2377440" y="251745"/>
            <a:ext cx="7779433"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Steps to Install Maven in Eclipse IDE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8B52C546-2E95-4721-9296-2D60C66CC686}"/>
              </a:ext>
            </a:extLst>
          </p:cNvPr>
          <p:cNvPicPr>
            <a:picLocks noChangeAspect="1"/>
          </p:cNvPicPr>
          <p:nvPr/>
        </p:nvPicPr>
        <p:blipFill>
          <a:blip r:embed="rId4"/>
          <a:stretch>
            <a:fillRect/>
          </a:stretch>
        </p:blipFill>
        <p:spPr>
          <a:xfrm>
            <a:off x="6441955" y="2126480"/>
            <a:ext cx="5192027" cy="4212174"/>
          </a:xfrm>
          <a:prstGeom prst="rect">
            <a:avLst/>
          </a:prstGeom>
        </p:spPr>
      </p:pic>
    </p:spTree>
    <p:extLst>
      <p:ext uri="{BB962C8B-B14F-4D97-AF65-F5344CB8AC3E}">
        <p14:creationId xmlns:p14="http://schemas.microsoft.com/office/powerpoint/2010/main" val="221533570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703385" y="1097281"/>
            <a:ext cx="10930597" cy="829994"/>
          </a:xfrm>
        </p:spPr>
        <p:txBody>
          <a:bodyPr>
            <a:normAutofit/>
          </a:bodyPr>
          <a:lstStyle/>
          <a:p>
            <a:pPr marL="342900" indent="-342900" algn="l">
              <a:buFont typeface="Arial" panose="020B0604020202020204" pitchFamily="34" charset="0"/>
              <a:buChar char="•"/>
            </a:pPr>
            <a:r>
              <a:rPr lang="en-US" dirty="0"/>
              <a:t>In the Name box, type ‘Maven‘ and in the Location box, type ‘http://download.eclipse.org/technology/m2e/releases/‘</a:t>
            </a:r>
          </a:p>
        </p:txBody>
      </p:sp>
      <p:sp>
        <p:nvSpPr>
          <p:cNvPr id="5" name="Rectangle 4">
            <a:extLst>
              <a:ext uri="{FF2B5EF4-FFF2-40B4-BE49-F238E27FC236}">
                <a16:creationId xmlns:a16="http://schemas.microsoft.com/office/drawing/2014/main" id="{0846C511-DED7-4C58-96CE-3C400648DD92}"/>
              </a:ext>
            </a:extLst>
          </p:cNvPr>
          <p:cNvSpPr/>
          <p:nvPr/>
        </p:nvSpPr>
        <p:spPr>
          <a:xfrm>
            <a:off x="2377440" y="251745"/>
            <a:ext cx="7779433"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Steps to Install Maven in Eclipse IDE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034A9F1C-876F-4E73-A150-FF3C1EE6CACE}"/>
              </a:ext>
            </a:extLst>
          </p:cNvPr>
          <p:cNvPicPr>
            <a:picLocks noChangeAspect="1"/>
          </p:cNvPicPr>
          <p:nvPr/>
        </p:nvPicPr>
        <p:blipFill>
          <a:blip r:embed="rId4"/>
          <a:stretch>
            <a:fillRect/>
          </a:stretch>
        </p:blipFill>
        <p:spPr>
          <a:xfrm>
            <a:off x="3833812" y="2562225"/>
            <a:ext cx="6750611" cy="2586550"/>
          </a:xfrm>
          <a:prstGeom prst="rect">
            <a:avLst/>
          </a:prstGeom>
        </p:spPr>
      </p:pic>
    </p:spTree>
    <p:extLst>
      <p:ext uri="{BB962C8B-B14F-4D97-AF65-F5344CB8AC3E}">
        <p14:creationId xmlns:p14="http://schemas.microsoft.com/office/powerpoint/2010/main" val="153529479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703385" y="1097281"/>
            <a:ext cx="10930597" cy="829994"/>
          </a:xfrm>
        </p:spPr>
        <p:txBody>
          <a:bodyPr>
            <a:normAutofit/>
          </a:bodyPr>
          <a:lstStyle/>
          <a:p>
            <a:pPr marL="342900" indent="-342900" algn="l">
              <a:buFont typeface="Arial" panose="020B0604020202020204" pitchFamily="34" charset="0"/>
              <a:buChar char="•"/>
            </a:pPr>
            <a:r>
              <a:rPr lang="en-US" dirty="0"/>
              <a:t>A check-box will appear in the pop window, Check the check-box and click on the Next button.</a:t>
            </a:r>
          </a:p>
        </p:txBody>
      </p:sp>
      <p:sp>
        <p:nvSpPr>
          <p:cNvPr id="5" name="Rectangle 4">
            <a:extLst>
              <a:ext uri="{FF2B5EF4-FFF2-40B4-BE49-F238E27FC236}">
                <a16:creationId xmlns:a16="http://schemas.microsoft.com/office/drawing/2014/main" id="{0846C511-DED7-4C58-96CE-3C400648DD92}"/>
              </a:ext>
            </a:extLst>
          </p:cNvPr>
          <p:cNvSpPr/>
          <p:nvPr/>
        </p:nvSpPr>
        <p:spPr>
          <a:xfrm>
            <a:off x="2377440" y="251745"/>
            <a:ext cx="7779433"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Steps to Install Maven in Eclipse IDE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ED65F090-EB22-421E-AD0B-F1147F407389}"/>
              </a:ext>
            </a:extLst>
          </p:cNvPr>
          <p:cNvPicPr>
            <a:picLocks noChangeAspect="1"/>
          </p:cNvPicPr>
          <p:nvPr/>
        </p:nvPicPr>
        <p:blipFill>
          <a:blip r:embed="rId4"/>
          <a:stretch>
            <a:fillRect/>
          </a:stretch>
        </p:blipFill>
        <p:spPr>
          <a:xfrm>
            <a:off x="5393659" y="1589544"/>
            <a:ext cx="6094956" cy="4944700"/>
          </a:xfrm>
          <a:prstGeom prst="rect">
            <a:avLst/>
          </a:prstGeom>
        </p:spPr>
      </p:pic>
    </p:spTree>
    <p:extLst>
      <p:ext uri="{BB962C8B-B14F-4D97-AF65-F5344CB8AC3E}">
        <p14:creationId xmlns:p14="http://schemas.microsoft.com/office/powerpoint/2010/main" val="356244365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703385" y="1097281"/>
            <a:ext cx="10930597" cy="829994"/>
          </a:xfrm>
        </p:spPr>
        <p:txBody>
          <a:bodyPr>
            <a:normAutofit/>
          </a:bodyPr>
          <a:lstStyle/>
          <a:p>
            <a:pPr marL="342900" indent="-342900" algn="l">
              <a:buFont typeface="Arial" panose="020B0604020202020204" pitchFamily="34" charset="0"/>
              <a:buChar char="•"/>
            </a:pPr>
            <a:r>
              <a:rPr lang="en-US" dirty="0"/>
              <a:t>Please wait for some time and let the window complete its processing. It will not take long but 2 or 3 minutes.</a:t>
            </a:r>
          </a:p>
        </p:txBody>
      </p:sp>
      <p:sp>
        <p:nvSpPr>
          <p:cNvPr id="5" name="Rectangle 4">
            <a:extLst>
              <a:ext uri="{FF2B5EF4-FFF2-40B4-BE49-F238E27FC236}">
                <a16:creationId xmlns:a16="http://schemas.microsoft.com/office/drawing/2014/main" id="{0846C511-DED7-4C58-96CE-3C400648DD92}"/>
              </a:ext>
            </a:extLst>
          </p:cNvPr>
          <p:cNvSpPr/>
          <p:nvPr/>
        </p:nvSpPr>
        <p:spPr>
          <a:xfrm>
            <a:off x="2377440" y="251745"/>
            <a:ext cx="7779433"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Steps to Install Maven in Eclipse IDE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3366A6C7-E7E9-48C7-9CBD-3286CE9DC6B3}"/>
              </a:ext>
            </a:extLst>
          </p:cNvPr>
          <p:cNvPicPr>
            <a:picLocks noChangeAspect="1"/>
          </p:cNvPicPr>
          <p:nvPr/>
        </p:nvPicPr>
        <p:blipFill>
          <a:blip r:embed="rId4"/>
          <a:stretch>
            <a:fillRect/>
          </a:stretch>
        </p:blipFill>
        <p:spPr>
          <a:xfrm>
            <a:off x="5936566" y="1763716"/>
            <a:ext cx="5969030" cy="4842539"/>
          </a:xfrm>
          <a:prstGeom prst="rect">
            <a:avLst/>
          </a:prstGeom>
        </p:spPr>
      </p:pic>
    </p:spTree>
    <p:extLst>
      <p:ext uri="{BB962C8B-B14F-4D97-AF65-F5344CB8AC3E}">
        <p14:creationId xmlns:p14="http://schemas.microsoft.com/office/powerpoint/2010/main" val="166290383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703385" y="1097281"/>
            <a:ext cx="10930597" cy="829994"/>
          </a:xfrm>
        </p:spPr>
        <p:txBody>
          <a:bodyPr>
            <a:normAutofit/>
          </a:bodyPr>
          <a:lstStyle/>
          <a:p>
            <a:pPr marL="342900" indent="-342900" algn="l">
              <a:buFont typeface="Arial" panose="020B0604020202020204" pitchFamily="34" charset="0"/>
              <a:buChar char="•"/>
            </a:pPr>
            <a:r>
              <a:rPr lang="en-US" dirty="0"/>
              <a:t>Keep the default settings and click on the Next button</a:t>
            </a:r>
          </a:p>
        </p:txBody>
      </p:sp>
      <p:sp>
        <p:nvSpPr>
          <p:cNvPr id="5" name="Rectangle 4">
            <a:extLst>
              <a:ext uri="{FF2B5EF4-FFF2-40B4-BE49-F238E27FC236}">
                <a16:creationId xmlns:a16="http://schemas.microsoft.com/office/drawing/2014/main" id="{0846C511-DED7-4C58-96CE-3C400648DD92}"/>
              </a:ext>
            </a:extLst>
          </p:cNvPr>
          <p:cNvSpPr/>
          <p:nvPr/>
        </p:nvSpPr>
        <p:spPr>
          <a:xfrm>
            <a:off x="2377440" y="251745"/>
            <a:ext cx="7779433"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Steps to Install Maven in Eclipse IDE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5122" name="Picture 2" descr="Maven_6">
            <a:extLst>
              <a:ext uri="{FF2B5EF4-FFF2-40B4-BE49-F238E27FC236}">
                <a16:creationId xmlns:a16="http://schemas.microsoft.com/office/drawing/2014/main" id="{8E2EA82E-CBEB-48C3-A96D-CD28F0A212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8773" y="1927275"/>
            <a:ext cx="6236823" cy="490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3019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703385" y="1097281"/>
            <a:ext cx="10930597" cy="829994"/>
          </a:xfrm>
        </p:spPr>
        <p:txBody>
          <a:bodyPr>
            <a:normAutofit/>
          </a:bodyPr>
          <a:lstStyle/>
          <a:p>
            <a:pPr marL="342900" indent="-342900" algn="l">
              <a:buFont typeface="Arial" panose="020B0604020202020204" pitchFamily="34" charset="0"/>
              <a:buChar char="•"/>
            </a:pPr>
            <a:r>
              <a:rPr lang="en-US" dirty="0"/>
              <a:t>Once the installation is finished, it will ask you to restart the Eclipse. Please click on Yes, so that changes can be reflected properly.</a:t>
            </a:r>
          </a:p>
        </p:txBody>
      </p:sp>
      <p:sp>
        <p:nvSpPr>
          <p:cNvPr id="5" name="Rectangle 4">
            <a:extLst>
              <a:ext uri="{FF2B5EF4-FFF2-40B4-BE49-F238E27FC236}">
                <a16:creationId xmlns:a16="http://schemas.microsoft.com/office/drawing/2014/main" id="{0846C511-DED7-4C58-96CE-3C400648DD92}"/>
              </a:ext>
            </a:extLst>
          </p:cNvPr>
          <p:cNvSpPr/>
          <p:nvPr/>
        </p:nvSpPr>
        <p:spPr>
          <a:xfrm>
            <a:off x="2377440" y="251745"/>
            <a:ext cx="7779433"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Steps to Install Maven in Eclipse IDE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6146" name="Picture 2" descr="Maven_10">
            <a:extLst>
              <a:ext uri="{FF2B5EF4-FFF2-40B4-BE49-F238E27FC236}">
                <a16:creationId xmlns:a16="http://schemas.microsoft.com/office/drawing/2014/main" id="{6E40025D-CFE8-4D03-AE53-700B0E37BF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0913" y="2633663"/>
            <a:ext cx="7523913" cy="229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024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126536"/>
            <a:ext cx="943821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DOM</a:t>
            </a: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
        <p:nvSpPr>
          <p:cNvPr id="8" name="TextBox 7">
            <a:extLst>
              <a:ext uri="{FF2B5EF4-FFF2-40B4-BE49-F238E27FC236}">
                <a16:creationId xmlns:a16="http://schemas.microsoft.com/office/drawing/2014/main" id="{74956AB8-AD2B-41C7-BC35-9397E5099974}"/>
              </a:ext>
            </a:extLst>
          </p:cNvPr>
          <p:cNvSpPr txBox="1"/>
          <p:nvPr/>
        </p:nvSpPr>
        <p:spPr>
          <a:xfrm>
            <a:off x="1004564" y="931209"/>
            <a:ext cx="10418402" cy="5262979"/>
          </a:xfrm>
          <a:prstGeom prst="rect">
            <a:avLst/>
          </a:prstGeom>
          <a:noFill/>
        </p:spPr>
        <p:txBody>
          <a:bodyPr wrap="square">
            <a:spAutoFit/>
          </a:bodyPr>
          <a:lstStyle/>
          <a:p>
            <a:pPr marL="800100" lvl="1" indent="-342900">
              <a:buFont typeface="Arial" panose="020B0604020202020204" pitchFamily="34" charset="0"/>
              <a:buChar char="•"/>
            </a:pPr>
            <a:r>
              <a:rPr lang="en-US" sz="2400" dirty="0"/>
              <a:t>DOM – Document Object Model</a:t>
            </a:r>
          </a:p>
          <a:p>
            <a:pPr marL="1257300" lvl="2" indent="-342900">
              <a:buFont typeface="Arial" panose="020B0604020202020204" pitchFamily="34" charset="0"/>
              <a:buChar char="•"/>
            </a:pPr>
            <a:r>
              <a:rPr lang="en-US" sz="2400" dirty="0"/>
              <a:t>Describes the web page objects hierarchy, methods and properties</a:t>
            </a:r>
          </a:p>
          <a:p>
            <a:pPr marL="1257300" lvl="2" indent="-342900">
              <a:buFont typeface="Arial" panose="020B0604020202020204" pitchFamily="34" charset="0"/>
              <a:buChar char="•"/>
            </a:pPr>
            <a:r>
              <a:rPr lang="en-US" sz="2400" dirty="0"/>
              <a:t>Allows programmers to access all the above information</a:t>
            </a:r>
          </a:p>
          <a:p>
            <a:pPr marL="800100" lvl="1" indent="-342900">
              <a:buFont typeface="Arial" panose="020B0604020202020204" pitchFamily="34" charset="0"/>
              <a:buChar char="•"/>
            </a:pPr>
            <a:r>
              <a:rPr lang="en-US" sz="2400" dirty="0"/>
              <a:t> HTML – Hyper Text Markup Language</a:t>
            </a:r>
          </a:p>
          <a:p>
            <a:pPr marL="1257300" lvl="2" indent="-342900">
              <a:buFont typeface="Arial" panose="020B0604020202020204" pitchFamily="34" charset="0"/>
              <a:buChar char="•"/>
            </a:pPr>
            <a:r>
              <a:rPr lang="en-US" sz="2400" dirty="0"/>
              <a:t>Tag's language that is rendered by the browser to a visual web page</a:t>
            </a:r>
          </a:p>
          <a:p>
            <a:pPr marL="800100" lvl="1" indent="-342900">
              <a:buFont typeface="Arial" panose="020B0604020202020204" pitchFamily="34" charset="0"/>
              <a:buChar char="•"/>
            </a:pPr>
            <a:r>
              <a:rPr lang="en-US" sz="2400" dirty="0"/>
              <a:t>For example: text box &lt;INPUT Type=text&gt;, table &lt;TABLE&gt; etc.</a:t>
            </a:r>
          </a:p>
          <a:p>
            <a:pPr marL="800100" lvl="1" indent="-342900">
              <a:buFont typeface="Arial" panose="020B0604020202020204" pitchFamily="34" charset="0"/>
              <a:buChar char="•"/>
            </a:pPr>
            <a:r>
              <a:rPr lang="en-US" sz="2400" dirty="0"/>
              <a:t> How to access?</a:t>
            </a:r>
          </a:p>
          <a:p>
            <a:pPr marL="1257300" lvl="2" indent="-342900">
              <a:buFont typeface="Arial" panose="020B0604020202020204" pitchFamily="34" charset="0"/>
              <a:buChar char="•"/>
            </a:pPr>
            <a:r>
              <a:rPr lang="en-US" sz="2400" dirty="0"/>
              <a:t>Manually</a:t>
            </a:r>
          </a:p>
          <a:p>
            <a:pPr marL="1714500" lvl="3" indent="-342900">
              <a:buFont typeface="Arial" panose="020B0604020202020204" pitchFamily="34" charset="0"/>
              <a:buChar char="•"/>
            </a:pPr>
            <a:r>
              <a:rPr lang="en-US" sz="2400" dirty="0"/>
              <a:t>Browsers tools (E.g., Fire Bug, F12)</a:t>
            </a:r>
          </a:p>
          <a:p>
            <a:pPr marL="1714500" lvl="3" indent="-342900">
              <a:buFont typeface="Arial" panose="020B0604020202020204" pitchFamily="34" charset="0"/>
              <a:buChar char="•"/>
            </a:pPr>
            <a:r>
              <a:rPr lang="en-US" sz="2400" dirty="0"/>
              <a:t>“View Source” menu option</a:t>
            </a:r>
          </a:p>
          <a:p>
            <a:pPr marL="800100" lvl="1" indent="-342900">
              <a:buFont typeface="Arial" panose="020B0604020202020204" pitchFamily="34" charset="0"/>
              <a:buChar char="•"/>
            </a:pPr>
            <a:r>
              <a:rPr lang="en-US" sz="2400" dirty="0"/>
              <a:t>Programmatically</a:t>
            </a:r>
          </a:p>
          <a:p>
            <a:pPr marL="1257300" lvl="2" indent="-342900">
              <a:buFont typeface="Arial" panose="020B0604020202020204" pitchFamily="34" charset="0"/>
              <a:buChar char="•"/>
            </a:pPr>
            <a:r>
              <a:rPr lang="en-US" sz="2400" dirty="0"/>
              <a:t>Perform actions on objects</a:t>
            </a:r>
          </a:p>
          <a:p>
            <a:pPr marL="1257300" lvl="2" indent="-342900">
              <a:buFont typeface="Arial" panose="020B0604020202020204" pitchFamily="34" charset="0"/>
              <a:buChar char="•"/>
            </a:pPr>
            <a:r>
              <a:rPr lang="en-US" sz="2400" dirty="0"/>
              <a:t>Get and verify object’s properties</a:t>
            </a:r>
          </a:p>
          <a:p>
            <a:pPr marL="800100" lvl="1"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92469972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703385" y="1097281"/>
            <a:ext cx="10930597" cy="4881488"/>
          </a:xfrm>
        </p:spPr>
        <p:txBody>
          <a:bodyPr>
            <a:normAutofit/>
          </a:bodyPr>
          <a:lstStyle/>
          <a:p>
            <a:pPr algn="l"/>
            <a:r>
              <a:rPr lang="en-US" dirty="0"/>
              <a:t>All Maven projects expect a common directories (folders) structure.</a:t>
            </a:r>
          </a:p>
          <a:p>
            <a:pPr algn="l"/>
            <a:r>
              <a:rPr lang="en-US" dirty="0"/>
              <a:t>Motivation: Having a common directory layout would allow for users familiar with one</a:t>
            </a:r>
          </a:p>
          <a:p>
            <a:pPr algn="l"/>
            <a:r>
              <a:rPr lang="en-US" dirty="0"/>
              <a:t>Maven project to immediately feel at home in another Maven project.</a:t>
            </a:r>
          </a:p>
          <a:p>
            <a:pPr algn="l"/>
            <a:r>
              <a:rPr lang="en-US" dirty="0"/>
              <a:t>Note: Each of the common directories may contain many sub-directories.</a:t>
            </a:r>
          </a:p>
          <a:p>
            <a:pPr algn="l"/>
            <a:r>
              <a:rPr lang="en-US" dirty="0"/>
              <a:t>Examples:</a:t>
            </a:r>
          </a:p>
          <a:p>
            <a:pPr algn="l"/>
            <a:endParaRPr lang="en-US" dirty="0"/>
          </a:p>
          <a:p>
            <a:pPr algn="l"/>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2377440" y="251745"/>
            <a:ext cx="7779433"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Maven Projects Structure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graphicFrame>
        <p:nvGraphicFramePr>
          <p:cNvPr id="9" name="Table 9">
            <a:extLst>
              <a:ext uri="{FF2B5EF4-FFF2-40B4-BE49-F238E27FC236}">
                <a16:creationId xmlns:a16="http://schemas.microsoft.com/office/drawing/2014/main" id="{9FA29A56-BDE3-4419-9C05-A5A400AA67C3}"/>
              </a:ext>
            </a:extLst>
          </p:cNvPr>
          <p:cNvGraphicFramePr>
            <a:graphicFrameLocks noGrp="1"/>
          </p:cNvGraphicFramePr>
          <p:nvPr>
            <p:extLst>
              <p:ext uri="{D42A27DB-BD31-4B8C-83A1-F6EECF244321}">
                <p14:modId xmlns:p14="http://schemas.microsoft.com/office/powerpoint/2010/main" val="1388219096"/>
              </p:ext>
            </p:extLst>
          </p:nvPr>
        </p:nvGraphicFramePr>
        <p:xfrm>
          <a:off x="703385" y="3429000"/>
          <a:ext cx="5613009" cy="1854200"/>
        </p:xfrm>
        <a:graphic>
          <a:graphicData uri="http://schemas.openxmlformats.org/drawingml/2006/table">
            <a:tbl>
              <a:tblPr firstRow="1" bandRow="1">
                <a:tableStyleId>{5C22544A-7EE6-4342-B048-85BDC9FD1C3A}</a:tableStyleId>
              </a:tblPr>
              <a:tblGrid>
                <a:gridCol w="2028337">
                  <a:extLst>
                    <a:ext uri="{9D8B030D-6E8A-4147-A177-3AD203B41FA5}">
                      <a16:colId xmlns:a16="http://schemas.microsoft.com/office/drawing/2014/main" val="11912360"/>
                    </a:ext>
                  </a:extLst>
                </a:gridCol>
                <a:gridCol w="3584672">
                  <a:extLst>
                    <a:ext uri="{9D8B030D-6E8A-4147-A177-3AD203B41FA5}">
                      <a16:colId xmlns:a16="http://schemas.microsoft.com/office/drawing/2014/main" val="1763135197"/>
                    </a:ext>
                  </a:extLst>
                </a:gridCol>
              </a:tblGrid>
              <a:tr h="370840">
                <a:tc>
                  <a:txBody>
                    <a:bodyPr/>
                    <a:lstStyle/>
                    <a:p>
                      <a:r>
                        <a:rPr lang="en-US" sz="1800" b="1" i="0" u="none" strike="noStrike" kern="1200" baseline="0" dirty="0">
                          <a:solidFill>
                            <a:schemeClr val="lt1"/>
                          </a:solidFill>
                          <a:latin typeface="+mn-lt"/>
                          <a:ea typeface="+mn-ea"/>
                          <a:cs typeface="+mn-cs"/>
                        </a:rPr>
                        <a:t>Directory</a:t>
                      </a:r>
                      <a:endParaRPr lang="en-US" dirty="0"/>
                    </a:p>
                  </a:txBody>
                  <a:tcPr/>
                </a:tc>
                <a:tc>
                  <a:txBody>
                    <a:bodyPr/>
                    <a:lstStyle/>
                    <a:p>
                      <a:r>
                        <a:rPr lang="en-US" sz="1800" b="1" i="0" u="none" strike="noStrike" kern="1200" baseline="0" dirty="0">
                          <a:solidFill>
                            <a:schemeClr val="lt1"/>
                          </a:solidFill>
                          <a:latin typeface="+mn-lt"/>
                          <a:ea typeface="+mn-ea"/>
                          <a:cs typeface="+mn-cs"/>
                        </a:rPr>
                        <a:t>Purpose</a:t>
                      </a:r>
                      <a:endParaRPr lang="en-US" dirty="0"/>
                    </a:p>
                  </a:txBody>
                  <a:tcPr/>
                </a:tc>
                <a:extLst>
                  <a:ext uri="{0D108BD9-81ED-4DB2-BD59-A6C34878D82A}">
                    <a16:rowId xmlns:a16="http://schemas.microsoft.com/office/drawing/2014/main" val="1789624871"/>
                  </a:ext>
                </a:extLst>
              </a:tr>
              <a:tr h="370840">
                <a:tc>
                  <a:txBody>
                    <a:bodyPr/>
                    <a:lstStyle/>
                    <a:p>
                      <a:r>
                        <a:rPr lang="en-US" sz="1800" b="1" i="0" u="none" strike="noStrike" kern="1200" baseline="0" dirty="0" err="1">
                          <a:solidFill>
                            <a:schemeClr val="dk1"/>
                          </a:solidFill>
                          <a:latin typeface="+mn-lt"/>
                          <a:ea typeface="+mn-ea"/>
                          <a:cs typeface="+mn-cs"/>
                        </a:rPr>
                        <a:t>src</a:t>
                      </a:r>
                      <a:r>
                        <a:rPr lang="en-US" sz="1800" b="1" i="0" u="none" strike="noStrike" kern="1200" baseline="0" dirty="0">
                          <a:solidFill>
                            <a:schemeClr val="dk1"/>
                          </a:solidFill>
                          <a:latin typeface="+mn-lt"/>
                          <a:ea typeface="+mn-ea"/>
                          <a:cs typeface="+mn-cs"/>
                        </a:rPr>
                        <a:t>/main/java</a:t>
                      </a:r>
                      <a:endParaRPr lang="en-US" dirty="0"/>
                    </a:p>
                  </a:txBody>
                  <a:tcPr/>
                </a:tc>
                <a:tc>
                  <a:txBody>
                    <a:bodyPr/>
                    <a:lstStyle/>
                    <a:p>
                      <a:r>
                        <a:rPr lang="en-US" sz="1800" b="0" i="0" u="none" strike="noStrike" kern="1200" baseline="0" dirty="0">
                          <a:solidFill>
                            <a:schemeClr val="dk1"/>
                          </a:solidFill>
                          <a:latin typeface="+mn-lt"/>
                          <a:ea typeface="+mn-ea"/>
                          <a:cs typeface="+mn-cs"/>
                        </a:rPr>
                        <a:t>Java code – all application sources</a:t>
                      </a:r>
                      <a:endParaRPr lang="en-US" dirty="0"/>
                    </a:p>
                  </a:txBody>
                  <a:tcPr/>
                </a:tc>
                <a:extLst>
                  <a:ext uri="{0D108BD9-81ED-4DB2-BD59-A6C34878D82A}">
                    <a16:rowId xmlns:a16="http://schemas.microsoft.com/office/drawing/2014/main" val="2989682654"/>
                  </a:ext>
                </a:extLst>
              </a:tr>
              <a:tr h="370840">
                <a:tc>
                  <a:txBody>
                    <a:bodyPr/>
                    <a:lstStyle/>
                    <a:p>
                      <a:r>
                        <a:rPr lang="en-US" sz="1800" b="1" i="0" u="none" strike="noStrike" kern="1200" baseline="0" dirty="0" err="1">
                          <a:solidFill>
                            <a:schemeClr val="dk1"/>
                          </a:solidFill>
                          <a:latin typeface="+mn-lt"/>
                          <a:ea typeface="+mn-ea"/>
                          <a:cs typeface="+mn-cs"/>
                        </a:rPr>
                        <a:t>src</a:t>
                      </a:r>
                      <a:r>
                        <a:rPr lang="en-US" sz="1800" b="1" i="0" u="none" strike="noStrike" kern="1200" baseline="0" dirty="0">
                          <a:solidFill>
                            <a:schemeClr val="dk1"/>
                          </a:solidFill>
                          <a:latin typeface="+mn-lt"/>
                          <a:ea typeface="+mn-ea"/>
                          <a:cs typeface="+mn-cs"/>
                        </a:rPr>
                        <a:t>/main/resources</a:t>
                      </a:r>
                      <a:endParaRPr lang="en-US" dirty="0"/>
                    </a:p>
                  </a:txBody>
                  <a:tcPr/>
                </a:tc>
                <a:tc>
                  <a:txBody>
                    <a:bodyPr/>
                    <a:lstStyle/>
                    <a:p>
                      <a:r>
                        <a:rPr lang="en-US" sz="1800" b="0" i="0" u="none" strike="noStrike" kern="1200" baseline="0" dirty="0">
                          <a:solidFill>
                            <a:schemeClr val="dk1"/>
                          </a:solidFill>
                          <a:latin typeface="+mn-lt"/>
                          <a:ea typeface="+mn-ea"/>
                          <a:cs typeface="+mn-cs"/>
                        </a:rPr>
                        <a:t>All non-compiled files</a:t>
                      </a:r>
                      <a:endParaRPr lang="en-US" dirty="0"/>
                    </a:p>
                  </a:txBody>
                  <a:tcPr/>
                </a:tc>
                <a:extLst>
                  <a:ext uri="{0D108BD9-81ED-4DB2-BD59-A6C34878D82A}">
                    <a16:rowId xmlns:a16="http://schemas.microsoft.com/office/drawing/2014/main" val="209658766"/>
                  </a:ext>
                </a:extLst>
              </a:tr>
              <a:tr h="370840">
                <a:tc>
                  <a:txBody>
                    <a:bodyPr/>
                    <a:lstStyle/>
                    <a:p>
                      <a:r>
                        <a:rPr lang="en-US" sz="1800" b="1" i="0" u="none" strike="noStrike" kern="1200" baseline="0" dirty="0" err="1">
                          <a:solidFill>
                            <a:schemeClr val="dk1"/>
                          </a:solidFill>
                          <a:latin typeface="+mn-lt"/>
                          <a:ea typeface="+mn-ea"/>
                          <a:cs typeface="+mn-cs"/>
                        </a:rPr>
                        <a:t>src</a:t>
                      </a:r>
                      <a:r>
                        <a:rPr lang="en-US" sz="1800" b="1" i="0" u="none" strike="noStrike" kern="1200" baseline="0" dirty="0">
                          <a:solidFill>
                            <a:schemeClr val="dk1"/>
                          </a:solidFill>
                          <a:latin typeface="+mn-lt"/>
                          <a:ea typeface="+mn-ea"/>
                          <a:cs typeface="+mn-cs"/>
                        </a:rPr>
                        <a:t>/test/java</a:t>
                      </a:r>
                      <a:endParaRPr lang="en-US" dirty="0"/>
                    </a:p>
                  </a:txBody>
                  <a:tcPr/>
                </a:tc>
                <a:tc>
                  <a:txBody>
                    <a:bodyPr/>
                    <a:lstStyle/>
                    <a:p>
                      <a:r>
                        <a:rPr lang="en-US" sz="1800" b="0" i="0" u="none" strike="noStrike" kern="1200" baseline="0" dirty="0">
                          <a:solidFill>
                            <a:schemeClr val="dk1"/>
                          </a:solidFill>
                          <a:latin typeface="+mn-lt"/>
                          <a:ea typeface="+mn-ea"/>
                          <a:cs typeface="+mn-cs"/>
                        </a:rPr>
                        <a:t>Java code – all test sources</a:t>
                      </a:r>
                      <a:endParaRPr lang="en-US" dirty="0"/>
                    </a:p>
                  </a:txBody>
                  <a:tcPr/>
                </a:tc>
                <a:extLst>
                  <a:ext uri="{0D108BD9-81ED-4DB2-BD59-A6C34878D82A}">
                    <a16:rowId xmlns:a16="http://schemas.microsoft.com/office/drawing/2014/main" val="3560249685"/>
                  </a:ext>
                </a:extLst>
              </a:tr>
              <a:tr h="370840">
                <a:tc>
                  <a:txBody>
                    <a:bodyPr/>
                    <a:lstStyle/>
                    <a:p>
                      <a:r>
                        <a:rPr lang="en-US" sz="1800" b="1" i="0" u="none" strike="noStrike" kern="1200" baseline="0" dirty="0">
                          <a:solidFill>
                            <a:schemeClr val="dk1"/>
                          </a:solidFill>
                          <a:latin typeface="+mn-lt"/>
                          <a:ea typeface="+mn-ea"/>
                          <a:cs typeface="+mn-cs"/>
                        </a:rPr>
                        <a:t>target</a:t>
                      </a:r>
                      <a:endParaRPr lang="en-US" dirty="0"/>
                    </a:p>
                  </a:txBody>
                  <a:tcPr/>
                </a:tc>
                <a:tc>
                  <a:txBody>
                    <a:bodyPr/>
                    <a:lstStyle/>
                    <a:p>
                      <a:r>
                        <a:rPr lang="en-US" sz="1800" b="0" i="0" u="none" strike="noStrike" kern="1200" baseline="0" dirty="0">
                          <a:solidFill>
                            <a:schemeClr val="dk1"/>
                          </a:solidFill>
                          <a:latin typeface="+mn-lt"/>
                          <a:ea typeface="+mn-ea"/>
                          <a:cs typeface="+mn-cs"/>
                        </a:rPr>
                        <a:t>All build artifacts gets here</a:t>
                      </a:r>
                      <a:endParaRPr lang="en-US" dirty="0"/>
                    </a:p>
                  </a:txBody>
                  <a:tcPr/>
                </a:tc>
                <a:extLst>
                  <a:ext uri="{0D108BD9-81ED-4DB2-BD59-A6C34878D82A}">
                    <a16:rowId xmlns:a16="http://schemas.microsoft.com/office/drawing/2014/main" val="3101454669"/>
                  </a:ext>
                </a:extLst>
              </a:tr>
            </a:tbl>
          </a:graphicData>
        </a:graphic>
      </p:graphicFrame>
      <p:pic>
        <p:nvPicPr>
          <p:cNvPr id="7" name="Picture 6">
            <a:extLst>
              <a:ext uri="{FF2B5EF4-FFF2-40B4-BE49-F238E27FC236}">
                <a16:creationId xmlns:a16="http://schemas.microsoft.com/office/drawing/2014/main" id="{00B7440A-739C-49EF-B505-88419CE89BA6}"/>
              </a:ext>
            </a:extLst>
          </p:cNvPr>
          <p:cNvPicPr>
            <a:picLocks noChangeAspect="1"/>
          </p:cNvPicPr>
          <p:nvPr/>
        </p:nvPicPr>
        <p:blipFill>
          <a:blip r:embed="rId4"/>
          <a:stretch>
            <a:fillRect/>
          </a:stretch>
        </p:blipFill>
        <p:spPr>
          <a:xfrm>
            <a:off x="7521305" y="3360737"/>
            <a:ext cx="3854516" cy="3110401"/>
          </a:xfrm>
          <a:prstGeom prst="rect">
            <a:avLst/>
          </a:prstGeom>
        </p:spPr>
      </p:pic>
    </p:spTree>
    <p:extLst>
      <p:ext uri="{BB962C8B-B14F-4D97-AF65-F5344CB8AC3E}">
        <p14:creationId xmlns:p14="http://schemas.microsoft.com/office/powerpoint/2010/main" val="416217855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703385" y="1097281"/>
            <a:ext cx="10930597" cy="2331719"/>
          </a:xfrm>
        </p:spPr>
        <p:txBody>
          <a:bodyPr>
            <a:normAutofit/>
          </a:bodyPr>
          <a:lstStyle/>
          <a:p>
            <a:pPr algn="l"/>
            <a:r>
              <a:rPr lang="en-US" dirty="0"/>
              <a:t>POM stands for "Project Object Model". It is an XML representation of a Maven project</a:t>
            </a:r>
          </a:p>
          <a:p>
            <a:pPr algn="l"/>
            <a:r>
              <a:rPr lang="en-US" dirty="0"/>
              <a:t>held in a file named pom.xml.</a:t>
            </a:r>
          </a:p>
          <a:p>
            <a:pPr algn="l"/>
            <a:r>
              <a:rPr lang="en-US" dirty="0"/>
              <a:t>The POM contains all necessary information about a project, as well as configurations</a:t>
            </a:r>
          </a:p>
          <a:p>
            <a:pPr algn="l"/>
            <a:r>
              <a:rPr lang="en-US" dirty="0"/>
              <a:t>of plugins to be used during the build process.</a:t>
            </a:r>
          </a:p>
          <a:p>
            <a:pPr algn="l"/>
            <a:r>
              <a:rPr lang="en-US" dirty="0"/>
              <a:t>Every Maven project must have a pom.xml file at it’s root folder.</a:t>
            </a:r>
          </a:p>
          <a:p>
            <a:pPr algn="l"/>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2377440" y="251745"/>
            <a:ext cx="7779433"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Maven POM</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555C5D89-570F-4838-B503-A0F3D98B417E}"/>
              </a:ext>
            </a:extLst>
          </p:cNvPr>
          <p:cNvPicPr>
            <a:picLocks noChangeAspect="1"/>
          </p:cNvPicPr>
          <p:nvPr/>
        </p:nvPicPr>
        <p:blipFill>
          <a:blip r:embed="rId4"/>
          <a:stretch>
            <a:fillRect/>
          </a:stretch>
        </p:blipFill>
        <p:spPr>
          <a:xfrm>
            <a:off x="3550873" y="3429000"/>
            <a:ext cx="7601217" cy="3262432"/>
          </a:xfrm>
          <a:prstGeom prst="rect">
            <a:avLst/>
          </a:prstGeom>
        </p:spPr>
      </p:pic>
    </p:spTree>
    <p:extLst>
      <p:ext uri="{BB962C8B-B14F-4D97-AF65-F5344CB8AC3E}">
        <p14:creationId xmlns:p14="http://schemas.microsoft.com/office/powerpoint/2010/main" val="303148808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703385" y="1097281"/>
            <a:ext cx="10930597" cy="5136963"/>
          </a:xfrm>
        </p:spPr>
        <p:txBody>
          <a:bodyPr>
            <a:normAutofit fontScale="85000" lnSpcReduction="20000"/>
          </a:bodyPr>
          <a:lstStyle/>
          <a:p>
            <a:pPr algn="l"/>
            <a:r>
              <a:rPr lang="en-US" dirty="0" err="1"/>
              <a:t>groupId</a:t>
            </a:r>
            <a:r>
              <a:rPr lang="en-US" dirty="0"/>
              <a:t>, </a:t>
            </a:r>
            <a:r>
              <a:rPr lang="en-US" dirty="0" err="1"/>
              <a:t>artifactId</a:t>
            </a:r>
            <a:r>
              <a:rPr lang="en-US" dirty="0"/>
              <a:t> and version (GAV) are mandatory fields in the pom.xml file.</a:t>
            </a:r>
          </a:p>
          <a:p>
            <a:pPr algn="l"/>
            <a:r>
              <a:rPr lang="en-US" dirty="0"/>
              <a:t>The GAV combination is the unique identifier of a Maven project.</a:t>
            </a:r>
          </a:p>
          <a:p>
            <a:pPr algn="l"/>
            <a:r>
              <a:rPr lang="en-US" dirty="0"/>
              <a:t>This combo is also necessary when specifying dependencies (discussed on the next slide).</a:t>
            </a:r>
          </a:p>
          <a:p>
            <a:pPr algn="l"/>
            <a:endParaRPr lang="en-US" dirty="0"/>
          </a:p>
          <a:p>
            <a:pPr algn="l"/>
            <a:r>
              <a:rPr lang="en-US" dirty="0"/>
              <a:t>Naming Conventions:</a:t>
            </a:r>
          </a:p>
          <a:p>
            <a:pPr marL="342900" indent="-342900" algn="l">
              <a:buFont typeface="Arial" panose="020B0604020202020204" pitchFamily="34" charset="0"/>
              <a:buChar char="•"/>
            </a:pPr>
            <a:r>
              <a:rPr lang="en-US" dirty="0" err="1"/>
              <a:t>groupId</a:t>
            </a:r>
            <a:r>
              <a:rPr lang="en-US" dirty="0"/>
              <a:t> – Usually represents the ID of the organization or company. Different projects</a:t>
            </a:r>
          </a:p>
          <a:p>
            <a:pPr algn="l"/>
            <a:r>
              <a:rPr lang="en-US" dirty="0"/>
              <a:t>of the same organization will usually have the same </a:t>
            </a:r>
            <a:r>
              <a:rPr lang="en-US" dirty="0" err="1"/>
              <a:t>groupId</a:t>
            </a:r>
            <a:r>
              <a:rPr lang="en-US" dirty="0"/>
              <a:t>.</a:t>
            </a:r>
          </a:p>
          <a:p>
            <a:pPr algn="l"/>
            <a:r>
              <a:rPr lang="en-US" dirty="0"/>
              <a:t>Example: a fictional company named “Super Corp” that uses the domain name:</a:t>
            </a:r>
          </a:p>
          <a:p>
            <a:pPr algn="l"/>
            <a:r>
              <a:rPr lang="en-US" dirty="0"/>
              <a:t>supercorp.com, will use the </a:t>
            </a:r>
            <a:r>
              <a:rPr lang="en-US" dirty="0" err="1"/>
              <a:t>groupId</a:t>
            </a:r>
            <a:r>
              <a:rPr lang="en-US" dirty="0"/>
              <a:t>: </a:t>
            </a:r>
            <a:r>
              <a:rPr lang="en-US" dirty="0" err="1"/>
              <a:t>com.supercorp</a:t>
            </a:r>
            <a:r>
              <a:rPr lang="en-US" dirty="0"/>
              <a:t> for all it’s projects.</a:t>
            </a:r>
          </a:p>
          <a:p>
            <a:pPr algn="l"/>
            <a:r>
              <a:rPr lang="en-US" dirty="0"/>
              <a:t>(Note that this convention is similar to the naming convention for Java packages –</a:t>
            </a:r>
          </a:p>
          <a:p>
            <a:pPr algn="l"/>
            <a:r>
              <a:rPr lang="en-US" dirty="0"/>
              <a:t>domain name in reverse order).</a:t>
            </a:r>
          </a:p>
          <a:p>
            <a:pPr marL="342900" indent="-342900" algn="l">
              <a:buFont typeface="Arial" panose="020B0604020202020204" pitchFamily="34" charset="0"/>
              <a:buChar char="•"/>
            </a:pPr>
            <a:r>
              <a:rPr lang="en-US" dirty="0" err="1"/>
              <a:t>artifactId</a:t>
            </a:r>
            <a:r>
              <a:rPr lang="en-US" dirty="0"/>
              <a:t> - This is the project ID. Usually matches the name of the project.</a:t>
            </a:r>
          </a:p>
          <a:p>
            <a:pPr algn="l"/>
            <a:r>
              <a:rPr lang="en-US" dirty="0"/>
              <a:t>Example: super-app</a:t>
            </a:r>
          </a:p>
          <a:p>
            <a:pPr marL="342900" indent="-342900" algn="l">
              <a:buFont typeface="Arial" panose="020B0604020202020204" pitchFamily="34" charset="0"/>
              <a:buChar char="•"/>
            </a:pPr>
            <a:r>
              <a:rPr lang="en-US" dirty="0"/>
              <a:t>version – This is the project version. Usually comes in the format:</a:t>
            </a:r>
          </a:p>
          <a:p>
            <a:pPr algn="l"/>
            <a:r>
              <a:rPr lang="en-US" dirty="0"/>
              <a:t>{major}.{minor}.{maintenance}. Example: 2.0.15</a:t>
            </a:r>
          </a:p>
        </p:txBody>
      </p:sp>
      <p:sp>
        <p:nvSpPr>
          <p:cNvPr id="5" name="Rectangle 4">
            <a:extLst>
              <a:ext uri="{FF2B5EF4-FFF2-40B4-BE49-F238E27FC236}">
                <a16:creationId xmlns:a16="http://schemas.microsoft.com/office/drawing/2014/main" id="{0846C511-DED7-4C58-96CE-3C400648DD92}"/>
              </a:ext>
            </a:extLst>
          </p:cNvPr>
          <p:cNvSpPr/>
          <p:nvPr/>
        </p:nvSpPr>
        <p:spPr>
          <a:xfrm>
            <a:off x="2377440" y="251745"/>
            <a:ext cx="7779433"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Maven Coordinates - GAV</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15620916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703385" y="1097281"/>
            <a:ext cx="11240086" cy="5136963"/>
          </a:xfrm>
        </p:spPr>
        <p:txBody>
          <a:bodyPr>
            <a:normAutofit/>
          </a:bodyPr>
          <a:lstStyle/>
          <a:p>
            <a:pPr algn="l"/>
            <a:r>
              <a:rPr lang="en-US" dirty="0"/>
              <a:t>To Create a new Maven project in Eclipse:</a:t>
            </a:r>
          </a:p>
          <a:p>
            <a:pPr algn="l"/>
            <a:r>
              <a:rPr lang="en-US" dirty="0"/>
              <a:t>1. On the top main menu: File -&gt; New -&gt; Other</a:t>
            </a:r>
          </a:p>
          <a:p>
            <a:pPr algn="l"/>
            <a:r>
              <a:rPr lang="en-US" dirty="0"/>
              <a:t>2. Choose “Maven Project” under the “Maven” folder. Click “Next”.</a:t>
            </a:r>
          </a:p>
          <a:p>
            <a:pPr algn="l"/>
            <a:r>
              <a:rPr lang="en-US" dirty="0"/>
              <a:t>3. Leave “Use default Workspace location” selected and click “Next”.</a:t>
            </a:r>
          </a:p>
          <a:p>
            <a:pPr algn="l"/>
            <a:r>
              <a:rPr lang="en-US" dirty="0"/>
              <a:t>4. Leave the default selection of Artifact Id: “maven-archetype-quickstart” and click</a:t>
            </a:r>
          </a:p>
          <a:p>
            <a:pPr algn="l"/>
            <a:r>
              <a:rPr lang="en-US" dirty="0"/>
              <a:t>“Next”</a:t>
            </a:r>
          </a:p>
          <a:p>
            <a:pPr algn="l"/>
            <a:r>
              <a:rPr lang="en-US" dirty="0"/>
              <a:t>5. Specify values for: Group Id, Artifact Id, Version and Package. Use naming conventions as discussed in the previous slides.</a:t>
            </a:r>
          </a:p>
          <a:p>
            <a:pPr algn="l"/>
            <a:r>
              <a:rPr lang="en-US" dirty="0"/>
              <a:t>6. Click “Finish”. You now have a new Maven project in your Eclipse workspace</a:t>
            </a:r>
          </a:p>
        </p:txBody>
      </p:sp>
      <p:sp>
        <p:nvSpPr>
          <p:cNvPr id="5" name="Rectangle 4">
            <a:extLst>
              <a:ext uri="{FF2B5EF4-FFF2-40B4-BE49-F238E27FC236}">
                <a16:creationId xmlns:a16="http://schemas.microsoft.com/office/drawing/2014/main" id="{0846C511-DED7-4C58-96CE-3C400648DD92}"/>
              </a:ext>
            </a:extLst>
          </p:cNvPr>
          <p:cNvSpPr/>
          <p:nvPr/>
        </p:nvSpPr>
        <p:spPr>
          <a:xfrm>
            <a:off x="2377440" y="251745"/>
            <a:ext cx="7779433"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Create A Maven Project in Eclipse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299319945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703385" y="1097282"/>
            <a:ext cx="11240086" cy="3263704"/>
          </a:xfrm>
        </p:spPr>
        <p:txBody>
          <a:bodyPr>
            <a:normAutofit/>
          </a:bodyPr>
          <a:lstStyle/>
          <a:p>
            <a:pPr marL="342900" indent="-342900" algn="l">
              <a:buFont typeface="Arial" panose="020B0604020202020204" pitchFamily="34" charset="0"/>
              <a:buChar char="•"/>
            </a:pPr>
            <a:r>
              <a:rPr lang="en-US" dirty="0"/>
              <a:t>Dependencies are software libraries that a software project needs.</a:t>
            </a:r>
          </a:p>
          <a:p>
            <a:pPr algn="l"/>
            <a:r>
              <a:rPr lang="en-US" dirty="0"/>
              <a:t>Example: Selenium is a library for web browsers automation.</a:t>
            </a:r>
          </a:p>
          <a:p>
            <a:pPr marL="342900" indent="-342900" algn="l">
              <a:buFont typeface="Arial" panose="020B0604020202020204" pitchFamily="34" charset="0"/>
              <a:buChar char="•"/>
            </a:pPr>
            <a:r>
              <a:rPr lang="en-US" dirty="0"/>
              <a:t>In Java, libraries come in the form of JAR files.</a:t>
            </a:r>
          </a:p>
          <a:p>
            <a:pPr marL="342900" indent="-342900" algn="l">
              <a:buFont typeface="Arial" panose="020B0604020202020204" pitchFamily="34" charset="0"/>
              <a:buChar char="•"/>
            </a:pPr>
            <a:r>
              <a:rPr lang="en-US" dirty="0"/>
              <a:t>Dependency management is a core feature of Maven.</a:t>
            </a:r>
          </a:p>
          <a:p>
            <a:pPr marL="342900" indent="-342900" algn="l">
              <a:buFont typeface="Arial" panose="020B0604020202020204" pitchFamily="34" charset="0"/>
              <a:buChar char="•"/>
            </a:pPr>
            <a:r>
              <a:rPr lang="en-US" dirty="0"/>
              <a:t>Dependencies are specified in the pom.xml</a:t>
            </a:r>
          </a:p>
          <a:p>
            <a:pPr marL="342900" indent="-342900" algn="l">
              <a:buFont typeface="Arial" panose="020B0604020202020204" pitchFamily="34" charset="0"/>
              <a:buChar char="•"/>
            </a:pPr>
            <a:r>
              <a:rPr lang="en-US" dirty="0"/>
              <a:t>To add a dependency, we need to know its </a:t>
            </a:r>
            <a:r>
              <a:rPr lang="en-US" dirty="0" err="1"/>
              <a:t>groupId</a:t>
            </a:r>
            <a:r>
              <a:rPr lang="en-US" dirty="0"/>
              <a:t>, </a:t>
            </a:r>
            <a:r>
              <a:rPr lang="en-US" dirty="0" err="1"/>
              <a:t>artifactId</a:t>
            </a:r>
            <a:r>
              <a:rPr lang="en-US" dirty="0"/>
              <a:t> and version. Then</a:t>
            </a:r>
          </a:p>
          <a:p>
            <a:pPr algn="l"/>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2377440" y="251745"/>
            <a:ext cx="7779433"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Dependency Management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12745026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703385" y="1097282"/>
            <a:ext cx="11240086" cy="1237955"/>
          </a:xfrm>
        </p:spPr>
        <p:txBody>
          <a:bodyPr>
            <a:normAutofit/>
          </a:bodyPr>
          <a:lstStyle/>
          <a:p>
            <a:pPr algn="l"/>
            <a:r>
              <a:rPr lang="en-US" dirty="0"/>
              <a:t>we add it to the POM, under the &lt;dependencies&gt; section:</a:t>
            </a:r>
          </a:p>
        </p:txBody>
      </p:sp>
      <p:sp>
        <p:nvSpPr>
          <p:cNvPr id="5" name="Rectangle 4">
            <a:extLst>
              <a:ext uri="{FF2B5EF4-FFF2-40B4-BE49-F238E27FC236}">
                <a16:creationId xmlns:a16="http://schemas.microsoft.com/office/drawing/2014/main" id="{0846C511-DED7-4C58-96CE-3C400648DD92}"/>
              </a:ext>
            </a:extLst>
          </p:cNvPr>
          <p:cNvSpPr/>
          <p:nvPr/>
        </p:nvSpPr>
        <p:spPr>
          <a:xfrm>
            <a:off x="2377440" y="251745"/>
            <a:ext cx="7779433"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Dependency Management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A713EC6C-4968-4C3B-AF97-86B2DA7BA154}"/>
              </a:ext>
            </a:extLst>
          </p:cNvPr>
          <p:cNvPicPr>
            <a:picLocks noChangeAspect="1"/>
          </p:cNvPicPr>
          <p:nvPr/>
        </p:nvPicPr>
        <p:blipFill>
          <a:blip r:embed="rId4"/>
          <a:stretch>
            <a:fillRect/>
          </a:stretch>
        </p:blipFill>
        <p:spPr>
          <a:xfrm>
            <a:off x="703385" y="1517243"/>
            <a:ext cx="4994030" cy="2935181"/>
          </a:xfrm>
          <a:prstGeom prst="rect">
            <a:avLst/>
          </a:prstGeom>
        </p:spPr>
      </p:pic>
      <p:sp>
        <p:nvSpPr>
          <p:cNvPr id="8" name="TextBox 7">
            <a:extLst>
              <a:ext uri="{FF2B5EF4-FFF2-40B4-BE49-F238E27FC236}">
                <a16:creationId xmlns:a16="http://schemas.microsoft.com/office/drawing/2014/main" id="{C484C7A8-EFE5-4DB1-B605-00BE029A87B8}"/>
              </a:ext>
            </a:extLst>
          </p:cNvPr>
          <p:cNvSpPr txBox="1"/>
          <p:nvPr/>
        </p:nvSpPr>
        <p:spPr>
          <a:xfrm>
            <a:off x="844624" y="4719711"/>
            <a:ext cx="10502752" cy="1200329"/>
          </a:xfrm>
          <a:prstGeom prst="rect">
            <a:avLst/>
          </a:prstGeom>
          <a:noFill/>
        </p:spPr>
        <p:txBody>
          <a:bodyPr wrap="square">
            <a:spAutoFit/>
          </a:bodyPr>
          <a:lstStyle/>
          <a:p>
            <a:r>
              <a:rPr lang="en-US" sz="2400" dirty="0"/>
              <a:t>Maven downloads the dependencies (JARs) from remote (online) repositories and</a:t>
            </a:r>
          </a:p>
          <a:p>
            <a:r>
              <a:rPr lang="en-US" sz="2400" dirty="0"/>
              <a:t>stores them in a local repository (no need to download the same library twice if</a:t>
            </a:r>
          </a:p>
          <a:p>
            <a:r>
              <a:rPr lang="en-US" sz="2400" dirty="0"/>
              <a:t>it’s required by more than one project).</a:t>
            </a:r>
          </a:p>
        </p:txBody>
      </p:sp>
    </p:spTree>
    <p:extLst>
      <p:ext uri="{BB962C8B-B14F-4D97-AF65-F5344CB8AC3E}">
        <p14:creationId xmlns:p14="http://schemas.microsoft.com/office/powerpoint/2010/main" val="263407878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703385" y="1097282"/>
            <a:ext cx="11240086" cy="2686927"/>
          </a:xfrm>
        </p:spPr>
        <p:txBody>
          <a:bodyPr>
            <a:normAutofit/>
          </a:bodyPr>
          <a:lstStyle/>
          <a:p>
            <a:pPr algn="l"/>
            <a:r>
              <a:rPr lang="en-US" dirty="0"/>
              <a:t>A Maven repository is used to hold build artifacts and dependencies.</a:t>
            </a:r>
          </a:p>
          <a:p>
            <a:pPr algn="l"/>
            <a:r>
              <a:rPr lang="en-US" dirty="0"/>
              <a:t>There are two types of repositories: local and remote.</a:t>
            </a:r>
          </a:p>
          <a:p>
            <a:pPr marL="342900" indent="-342900" algn="l">
              <a:buFont typeface="Arial" panose="020B0604020202020204" pitchFamily="34" charset="0"/>
              <a:buChar char="•"/>
            </a:pPr>
            <a:r>
              <a:rPr lang="en-US" dirty="0"/>
              <a:t>Remote repositories are online repositories, usually accessed via the HTTP protocol and allow downloading dependencies they host.</a:t>
            </a:r>
          </a:p>
          <a:p>
            <a:pPr marL="342900" indent="-342900" algn="l">
              <a:buFont typeface="Arial" panose="020B0604020202020204" pitchFamily="34" charset="0"/>
              <a:buChar char="•"/>
            </a:pPr>
            <a:r>
              <a:rPr lang="en-US" dirty="0"/>
              <a:t>The Maven Central repository is at: </a:t>
            </a:r>
            <a:r>
              <a:rPr lang="en-US" dirty="0">
                <a:hlinkClick r:id="rId3"/>
              </a:rPr>
              <a:t>https://mvnrepository.com/</a:t>
            </a:r>
            <a:r>
              <a:rPr lang="en-US" dirty="0"/>
              <a:t> it hosts millions of artifacts!</a:t>
            </a:r>
          </a:p>
        </p:txBody>
      </p:sp>
      <p:sp>
        <p:nvSpPr>
          <p:cNvPr id="5" name="Rectangle 4">
            <a:extLst>
              <a:ext uri="{FF2B5EF4-FFF2-40B4-BE49-F238E27FC236}">
                <a16:creationId xmlns:a16="http://schemas.microsoft.com/office/drawing/2014/main" id="{0846C511-DED7-4C58-96CE-3C400648DD92}"/>
              </a:ext>
            </a:extLst>
          </p:cNvPr>
          <p:cNvSpPr/>
          <p:nvPr/>
        </p:nvSpPr>
        <p:spPr>
          <a:xfrm>
            <a:off x="2377440" y="251745"/>
            <a:ext cx="7779433"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Maven Repositories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4"/>
          <a:stretch>
            <a:fillRect/>
          </a:stretch>
        </p:blipFill>
        <p:spPr>
          <a:xfrm>
            <a:off x="2071515" y="6234244"/>
            <a:ext cx="761905" cy="600000"/>
          </a:xfrm>
          <a:prstGeom prst="rect">
            <a:avLst/>
          </a:prstGeom>
        </p:spPr>
      </p:pic>
      <p:pic>
        <p:nvPicPr>
          <p:cNvPr id="9" name="Picture 8">
            <a:extLst>
              <a:ext uri="{FF2B5EF4-FFF2-40B4-BE49-F238E27FC236}">
                <a16:creationId xmlns:a16="http://schemas.microsoft.com/office/drawing/2014/main" id="{F0532D2C-24BF-437C-A61C-9AABF22DAB79}"/>
              </a:ext>
            </a:extLst>
          </p:cNvPr>
          <p:cNvPicPr>
            <a:picLocks noChangeAspect="1"/>
          </p:cNvPicPr>
          <p:nvPr/>
        </p:nvPicPr>
        <p:blipFill>
          <a:blip r:embed="rId5"/>
          <a:stretch>
            <a:fillRect/>
          </a:stretch>
        </p:blipFill>
        <p:spPr>
          <a:xfrm>
            <a:off x="2833420" y="3429000"/>
            <a:ext cx="9245312" cy="2810647"/>
          </a:xfrm>
          <a:prstGeom prst="rect">
            <a:avLst/>
          </a:prstGeom>
        </p:spPr>
      </p:pic>
    </p:spTree>
    <p:extLst>
      <p:ext uri="{BB962C8B-B14F-4D97-AF65-F5344CB8AC3E}">
        <p14:creationId xmlns:p14="http://schemas.microsoft.com/office/powerpoint/2010/main" val="13630051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703385" y="1097282"/>
            <a:ext cx="11240086" cy="2954213"/>
          </a:xfrm>
        </p:spPr>
        <p:txBody>
          <a:bodyPr>
            <a:normAutofit/>
          </a:bodyPr>
          <a:lstStyle/>
          <a:p>
            <a:pPr marL="342900" indent="-342900" algn="l">
              <a:buFont typeface="Arial" panose="020B0604020202020204" pitchFamily="34" charset="0"/>
              <a:buChar char="•"/>
            </a:pPr>
            <a:r>
              <a:rPr lang="en-US" dirty="0"/>
              <a:t>The local repository refers to a copy on your own computer - that is a cache of the remote downloads.</a:t>
            </a:r>
          </a:p>
          <a:p>
            <a:pPr marL="342900" indent="-342900" algn="l">
              <a:buFont typeface="Arial" panose="020B0604020202020204" pitchFamily="34" charset="0"/>
              <a:buChar char="•"/>
            </a:pPr>
            <a:r>
              <a:rPr lang="en-US" dirty="0"/>
              <a:t>On Windows, the local repository is usually located at: C:\Users\&lt;current_user&gt;\.m2\repository</a:t>
            </a:r>
          </a:p>
          <a:p>
            <a:pPr marL="342900" indent="-342900" algn="l">
              <a:buFont typeface="Arial" panose="020B0604020202020204" pitchFamily="34" charset="0"/>
              <a:buChar char="•"/>
            </a:pPr>
            <a:r>
              <a:rPr lang="en-US" dirty="0"/>
              <a:t>To find the GAV for a dependency (library) that you want to add to your project, search the Maven repository:</a:t>
            </a:r>
          </a:p>
        </p:txBody>
      </p:sp>
      <p:sp>
        <p:nvSpPr>
          <p:cNvPr id="5" name="Rectangle 4">
            <a:extLst>
              <a:ext uri="{FF2B5EF4-FFF2-40B4-BE49-F238E27FC236}">
                <a16:creationId xmlns:a16="http://schemas.microsoft.com/office/drawing/2014/main" id="{0846C511-DED7-4C58-96CE-3C400648DD92}"/>
              </a:ext>
            </a:extLst>
          </p:cNvPr>
          <p:cNvSpPr/>
          <p:nvPr/>
        </p:nvSpPr>
        <p:spPr>
          <a:xfrm>
            <a:off x="2377440" y="251745"/>
            <a:ext cx="7779433"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Maven Repositories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297217711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3332DF3F-3225-4B64-B4B6-7FA27EF51FF7}"/>
              </a:ext>
            </a:extLst>
          </p:cNvPr>
          <p:cNvSpPr/>
          <p:nvPr/>
        </p:nvSpPr>
        <p:spPr>
          <a:xfrm>
            <a:off x="159433" y="1720840"/>
            <a:ext cx="11873133" cy="1200329"/>
          </a:xfrm>
          <a:prstGeom prst="rect">
            <a:avLst/>
          </a:prstGeom>
        </p:spPr>
        <p:txBody>
          <a:bodyPr wrap="square">
            <a:spAutoFit/>
          </a:bodyPr>
          <a:lstStyle/>
          <a:p>
            <a:pPr algn="ctr">
              <a:lnSpc>
                <a:spcPct val="90000"/>
              </a:lnSpc>
              <a:spcBef>
                <a:spcPct val="0"/>
              </a:spcBef>
              <a:defRPr/>
            </a:pPr>
            <a:r>
              <a:rPr lang="en-US" sz="8000" b="1" dirty="0">
                <a:solidFill>
                  <a:srgbClr val="002060"/>
                </a:solidFill>
                <a:latin typeface="Lava Std"/>
              </a:rPr>
              <a:t>APACHE JMeter</a:t>
            </a:r>
            <a:endParaRPr lang="he-IL" sz="8000" b="1" dirty="0">
              <a:solidFill>
                <a:srgbClr val="002060"/>
              </a:solidFill>
              <a:latin typeface="Lava Std"/>
            </a:endParaRPr>
          </a:p>
        </p:txBody>
      </p:sp>
      <p:pic>
        <p:nvPicPr>
          <p:cNvPr id="6" name="Picture 5">
            <a:extLst>
              <a:ext uri="{FF2B5EF4-FFF2-40B4-BE49-F238E27FC236}">
                <a16:creationId xmlns:a16="http://schemas.microsoft.com/office/drawing/2014/main" id="{948926A2-EDEA-4F79-9B44-BFFB8ED19ED5}"/>
              </a:ext>
            </a:extLst>
          </p:cNvPr>
          <p:cNvPicPr>
            <a:picLocks noChangeAspect="1"/>
          </p:cNvPicPr>
          <p:nvPr/>
        </p:nvPicPr>
        <p:blipFill>
          <a:blip r:embed="rId3"/>
          <a:stretch>
            <a:fillRect/>
          </a:stretch>
        </p:blipFill>
        <p:spPr>
          <a:xfrm>
            <a:off x="1874567" y="6258000"/>
            <a:ext cx="761905" cy="600000"/>
          </a:xfrm>
          <a:prstGeom prst="rect">
            <a:avLst/>
          </a:prstGeom>
        </p:spPr>
      </p:pic>
    </p:spTree>
    <p:extLst>
      <p:ext uri="{BB962C8B-B14F-4D97-AF65-F5344CB8AC3E}">
        <p14:creationId xmlns:p14="http://schemas.microsoft.com/office/powerpoint/2010/main" val="134905195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4937760"/>
          </a:xfrm>
        </p:spPr>
        <p:txBody>
          <a:bodyPr>
            <a:normAutofit/>
          </a:bodyPr>
          <a:lstStyle/>
          <a:p>
            <a:pPr marL="342900" indent="-342900" algn="l">
              <a:buFont typeface="Arial" panose="020B0604020202020204" pitchFamily="34" charset="0"/>
              <a:buChar char="•"/>
            </a:pPr>
            <a:r>
              <a:rPr lang="en-US" dirty="0"/>
              <a:t>Open-source software that is used to analyze and measure the performance of web application or a variety of services.</a:t>
            </a:r>
          </a:p>
          <a:p>
            <a:pPr marL="342900" indent="-342900" algn="l">
              <a:buFont typeface="Arial" panose="020B0604020202020204" pitchFamily="34" charset="0"/>
              <a:buChar char="•"/>
            </a:pPr>
            <a:r>
              <a:rPr lang="en-US" dirty="0"/>
              <a:t>Performance testing means testing a web application against heavy load.</a:t>
            </a:r>
          </a:p>
          <a:p>
            <a:pPr marL="342900" indent="-342900" algn="l">
              <a:buFont typeface="Arial" panose="020B0604020202020204" pitchFamily="34" charset="0"/>
              <a:buChar char="•"/>
            </a:pPr>
            <a:r>
              <a:rPr lang="en-US" dirty="0"/>
              <a:t>JMeter is used for a functional test, Database test etc.</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What is JMeter?</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3591185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126536"/>
            <a:ext cx="943821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DOM</a:t>
            </a: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pic>
        <p:nvPicPr>
          <p:cNvPr id="1026" name="Picture 2" descr="DOM HTML tree">
            <a:extLst>
              <a:ext uri="{FF2B5EF4-FFF2-40B4-BE49-F238E27FC236}">
                <a16:creationId xmlns:a16="http://schemas.microsoft.com/office/drawing/2014/main" id="{B4426C49-1699-4A31-A9C5-2B827CAAA6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3662" y="1253201"/>
            <a:ext cx="8270383" cy="452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66126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4937760"/>
          </a:xfrm>
        </p:spPr>
        <p:txBody>
          <a:bodyPr>
            <a:normAutofit fontScale="92500" lnSpcReduction="10000"/>
          </a:bodyPr>
          <a:lstStyle/>
          <a:p>
            <a:pPr marL="342900" indent="-342900" algn="l">
              <a:buFont typeface="Arial" panose="020B0604020202020204" pitchFamily="34" charset="0"/>
              <a:buChar char="•"/>
            </a:pPr>
            <a:r>
              <a:rPr lang="en-US" dirty="0"/>
              <a:t>Open-source license</a:t>
            </a:r>
          </a:p>
          <a:p>
            <a:pPr marL="342900" indent="-342900" algn="l">
              <a:buFont typeface="Arial" panose="020B0604020202020204" pitchFamily="34" charset="0"/>
              <a:buChar char="•"/>
            </a:pPr>
            <a:r>
              <a:rPr lang="en-US" dirty="0"/>
              <a:t>Friendly GUI</a:t>
            </a:r>
          </a:p>
          <a:p>
            <a:pPr marL="342900" indent="-342900" algn="l">
              <a:buFont typeface="Arial" panose="020B0604020202020204" pitchFamily="34" charset="0"/>
              <a:buChar char="•"/>
            </a:pPr>
            <a:r>
              <a:rPr lang="en-US" dirty="0"/>
              <a:t>Platform independent</a:t>
            </a:r>
          </a:p>
          <a:p>
            <a:pPr marL="342900" indent="-342900" algn="l">
              <a:buFont typeface="Arial" panose="020B0604020202020204" pitchFamily="34" charset="0"/>
              <a:buChar char="•"/>
            </a:pPr>
            <a:r>
              <a:rPr lang="en-US" dirty="0"/>
              <a:t>Full multithreading framework</a:t>
            </a:r>
          </a:p>
          <a:p>
            <a:pPr marL="342900" indent="-342900" algn="l">
              <a:buFont typeface="Arial" panose="020B0604020202020204" pitchFamily="34" charset="0"/>
              <a:buChar char="•"/>
            </a:pPr>
            <a:r>
              <a:rPr lang="en-US" dirty="0"/>
              <a:t>Visualize test result</a:t>
            </a:r>
          </a:p>
          <a:p>
            <a:pPr marL="342900" indent="-342900" algn="l">
              <a:buFont typeface="Arial" panose="020B0604020202020204" pitchFamily="34" charset="0"/>
              <a:buChar char="•"/>
            </a:pPr>
            <a:r>
              <a:rPr lang="en-US" dirty="0"/>
              <a:t>Easy installation</a:t>
            </a:r>
          </a:p>
          <a:p>
            <a:pPr marL="342900" indent="-342900" algn="l">
              <a:buFont typeface="Arial" panose="020B0604020202020204" pitchFamily="34" charset="0"/>
              <a:buChar char="•"/>
            </a:pPr>
            <a:r>
              <a:rPr lang="en-US" dirty="0"/>
              <a:t>Highly extensible</a:t>
            </a:r>
          </a:p>
          <a:p>
            <a:pPr marL="342900" indent="-342900" algn="l">
              <a:buFont typeface="Arial" panose="020B0604020202020204" pitchFamily="34" charset="0"/>
              <a:buChar char="•"/>
            </a:pPr>
            <a:r>
              <a:rPr lang="en-US" dirty="0"/>
              <a:t>Multiple testing strategy</a:t>
            </a:r>
          </a:p>
          <a:p>
            <a:pPr marL="342900" indent="-342900" algn="l">
              <a:buFont typeface="Arial" panose="020B0604020202020204" pitchFamily="34" charset="0"/>
              <a:buChar char="•"/>
            </a:pPr>
            <a:r>
              <a:rPr lang="en-US" dirty="0"/>
              <a:t>Simulation</a:t>
            </a:r>
          </a:p>
          <a:p>
            <a:pPr marL="342900" indent="-342900" algn="l">
              <a:buFont typeface="Arial" panose="020B0604020202020204" pitchFamily="34" charset="0"/>
              <a:buChar char="•"/>
            </a:pPr>
            <a:r>
              <a:rPr lang="en-US" dirty="0"/>
              <a:t>Support multi protocol</a:t>
            </a:r>
          </a:p>
          <a:p>
            <a:pPr marL="342900" indent="-342900" algn="l">
              <a:buFont typeface="Arial" panose="020B0604020202020204" pitchFamily="34" charset="0"/>
              <a:buChar char="•"/>
            </a:pPr>
            <a:r>
              <a:rPr lang="en-US" dirty="0"/>
              <a:t>Record &amp; Playback</a:t>
            </a:r>
          </a:p>
          <a:p>
            <a:pPr marL="342900" indent="-342900" algn="l">
              <a:buFont typeface="Arial" panose="020B0604020202020204" pitchFamily="34" charset="0"/>
              <a:buChar char="•"/>
            </a:pPr>
            <a:r>
              <a:rPr lang="en-US" dirty="0"/>
              <a:t>Script test</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JMeter advantages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89732460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2331720"/>
          </a:xfrm>
        </p:spPr>
        <p:txBody>
          <a:bodyPr>
            <a:normAutofit/>
          </a:bodyPr>
          <a:lstStyle/>
          <a:p>
            <a:pPr marL="342900" indent="-342900" algn="l">
              <a:buFont typeface="Arial" panose="020B0604020202020204" pitchFamily="34" charset="0"/>
              <a:buChar char="•"/>
            </a:pPr>
            <a:r>
              <a:rPr lang="en-US" dirty="0"/>
              <a:t>Creates a request and send over to the server</a:t>
            </a:r>
          </a:p>
          <a:p>
            <a:pPr marL="342900" indent="-342900" algn="l">
              <a:buFont typeface="Arial" panose="020B0604020202020204" pitchFamily="34" charset="0"/>
              <a:buChar char="•"/>
            </a:pPr>
            <a:r>
              <a:rPr lang="en-US" dirty="0"/>
              <a:t>Receives the response from the server, collects them and visualize those details in a chart or graph</a:t>
            </a:r>
          </a:p>
          <a:p>
            <a:pPr marL="342900" indent="-342900" algn="l">
              <a:buFont typeface="Arial" panose="020B0604020202020204" pitchFamily="34" charset="0"/>
              <a:buChar char="•"/>
            </a:pPr>
            <a:r>
              <a:rPr lang="en-US" dirty="0"/>
              <a:t>Process the response from the server</a:t>
            </a:r>
          </a:p>
          <a:p>
            <a:pPr marL="342900" indent="-342900" algn="l">
              <a:buFont typeface="Arial" panose="020B0604020202020204" pitchFamily="34" charset="0"/>
              <a:buChar char="•"/>
            </a:pPr>
            <a:r>
              <a:rPr lang="en-US" dirty="0"/>
              <a:t>Generates the test results in several formats</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How JMeter works?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7B7A5552-1792-4BE7-A26A-A718AFBC08AA}"/>
              </a:ext>
            </a:extLst>
          </p:cNvPr>
          <p:cNvPicPr>
            <a:picLocks noChangeAspect="1"/>
          </p:cNvPicPr>
          <p:nvPr/>
        </p:nvPicPr>
        <p:blipFill>
          <a:blip r:embed="rId4"/>
          <a:stretch>
            <a:fillRect/>
          </a:stretch>
        </p:blipFill>
        <p:spPr>
          <a:xfrm>
            <a:off x="3270939" y="3472618"/>
            <a:ext cx="6515100" cy="3133637"/>
          </a:xfrm>
          <a:prstGeom prst="rect">
            <a:avLst/>
          </a:prstGeom>
        </p:spPr>
      </p:pic>
    </p:spTree>
    <p:extLst>
      <p:ext uri="{BB962C8B-B14F-4D97-AF65-F5344CB8AC3E}">
        <p14:creationId xmlns:p14="http://schemas.microsoft.com/office/powerpoint/2010/main" val="443709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2331720"/>
          </a:xfrm>
        </p:spPr>
        <p:txBody>
          <a:bodyPr>
            <a:normAutofit/>
          </a:bodyPr>
          <a:lstStyle/>
          <a:p>
            <a:pPr marL="342900" indent="-342900" algn="l">
              <a:buFont typeface="Arial" panose="020B0604020202020204" pitchFamily="34" charset="0"/>
              <a:buChar char="•"/>
            </a:pPr>
            <a:r>
              <a:rPr lang="en-US" dirty="0"/>
              <a:t>Download the latest version of JMeter from Apache</a:t>
            </a:r>
          </a:p>
          <a:p>
            <a:pPr marL="342900" indent="-342900" algn="l">
              <a:buFont typeface="Arial" panose="020B0604020202020204" pitchFamily="34" charset="0"/>
              <a:buChar char="•"/>
            </a:pPr>
            <a:r>
              <a:rPr lang="en-US" dirty="0"/>
              <a:t>website:</a:t>
            </a:r>
          </a:p>
          <a:p>
            <a:pPr marL="342900" indent="-342900" algn="l">
              <a:buFont typeface="Arial" panose="020B0604020202020204" pitchFamily="34" charset="0"/>
              <a:buChar char="•"/>
            </a:pPr>
            <a:r>
              <a:rPr lang="en-US" dirty="0"/>
              <a:t>https://jmeter.apache.org/download_jmeter.cgi</a:t>
            </a:r>
          </a:p>
          <a:p>
            <a:pPr marL="342900" indent="-342900" algn="l">
              <a:buFont typeface="Arial" panose="020B0604020202020204" pitchFamily="34" charset="0"/>
              <a:buChar char="•"/>
            </a:pPr>
            <a:r>
              <a:rPr lang="en-US" dirty="0"/>
              <a:t>Extract it</a:t>
            </a:r>
          </a:p>
          <a:p>
            <a:pPr marL="342900" indent="-342900" algn="l">
              <a:buFont typeface="Arial" panose="020B0604020202020204" pitchFamily="34" charset="0"/>
              <a:buChar char="•"/>
            </a:pPr>
            <a:r>
              <a:rPr lang="en-US" dirty="0"/>
              <a:t>Run &lt;</a:t>
            </a:r>
            <a:r>
              <a:rPr lang="en-US" dirty="0" err="1"/>
              <a:t>jmeter</a:t>
            </a:r>
            <a:r>
              <a:rPr lang="en-US" dirty="0"/>
              <a:t> path&gt;\bin\jmeter.bat</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Download &amp; Install</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156934948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3332DF3F-3225-4B64-B4B6-7FA27EF51FF7}"/>
              </a:ext>
            </a:extLst>
          </p:cNvPr>
          <p:cNvSpPr/>
          <p:nvPr/>
        </p:nvSpPr>
        <p:spPr>
          <a:xfrm>
            <a:off x="159433" y="1720840"/>
            <a:ext cx="11873133" cy="2308324"/>
          </a:xfrm>
          <a:prstGeom prst="rect">
            <a:avLst/>
          </a:prstGeom>
        </p:spPr>
        <p:txBody>
          <a:bodyPr wrap="square">
            <a:spAutoFit/>
          </a:bodyPr>
          <a:lstStyle/>
          <a:p>
            <a:pPr algn="ctr">
              <a:lnSpc>
                <a:spcPct val="90000"/>
              </a:lnSpc>
              <a:spcBef>
                <a:spcPct val="0"/>
              </a:spcBef>
              <a:defRPr/>
            </a:pPr>
            <a:r>
              <a:rPr lang="en-US" sz="8000" b="1" dirty="0">
                <a:solidFill>
                  <a:srgbClr val="002060"/>
                </a:solidFill>
                <a:latin typeface="Lava Std"/>
              </a:rPr>
              <a:t>Scripting Rest API in JMeter Step-by-Step</a:t>
            </a:r>
            <a:endParaRPr lang="he-IL" sz="8000" b="1" dirty="0">
              <a:solidFill>
                <a:srgbClr val="002060"/>
              </a:solidFill>
              <a:latin typeface="Lava Std"/>
            </a:endParaRPr>
          </a:p>
        </p:txBody>
      </p:sp>
      <p:pic>
        <p:nvPicPr>
          <p:cNvPr id="6" name="Picture 5">
            <a:extLst>
              <a:ext uri="{FF2B5EF4-FFF2-40B4-BE49-F238E27FC236}">
                <a16:creationId xmlns:a16="http://schemas.microsoft.com/office/drawing/2014/main" id="{948926A2-EDEA-4F79-9B44-BFFB8ED19ED5}"/>
              </a:ext>
            </a:extLst>
          </p:cNvPr>
          <p:cNvPicPr>
            <a:picLocks noChangeAspect="1"/>
          </p:cNvPicPr>
          <p:nvPr/>
        </p:nvPicPr>
        <p:blipFill>
          <a:blip r:embed="rId3"/>
          <a:stretch>
            <a:fillRect/>
          </a:stretch>
        </p:blipFill>
        <p:spPr>
          <a:xfrm>
            <a:off x="1874567" y="6258000"/>
            <a:ext cx="761905" cy="600000"/>
          </a:xfrm>
          <a:prstGeom prst="rect">
            <a:avLst/>
          </a:prstGeom>
        </p:spPr>
      </p:pic>
    </p:spTree>
    <p:extLst>
      <p:ext uri="{BB962C8B-B14F-4D97-AF65-F5344CB8AC3E}">
        <p14:creationId xmlns:p14="http://schemas.microsoft.com/office/powerpoint/2010/main" val="338136626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1252025"/>
          </a:xfrm>
        </p:spPr>
        <p:txBody>
          <a:bodyPr>
            <a:normAutofit/>
          </a:bodyPr>
          <a:lstStyle/>
          <a:p>
            <a:pPr marL="342900" indent="-342900" algn="l">
              <a:buFont typeface="Arial" panose="020B0604020202020204" pitchFamily="34" charset="0"/>
              <a:buChar char="•"/>
            </a:pPr>
            <a:r>
              <a:rPr lang="en-US" dirty="0"/>
              <a:t>Right click on ‘Test Plan’</a:t>
            </a:r>
          </a:p>
          <a:p>
            <a:pPr marL="342900" indent="-342900" algn="l">
              <a:buFont typeface="Arial" panose="020B0604020202020204" pitchFamily="34" charset="0"/>
              <a:buChar char="•"/>
            </a:pPr>
            <a:r>
              <a:rPr lang="en-US" dirty="0"/>
              <a:t>Go to: Edit-&gt;Add-&gt;Threads-&gt;Thread Group</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Add Thread Group</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979E6464-522D-4C23-A530-8B15727E7326}"/>
              </a:ext>
            </a:extLst>
          </p:cNvPr>
          <p:cNvPicPr>
            <a:picLocks noChangeAspect="1"/>
          </p:cNvPicPr>
          <p:nvPr/>
        </p:nvPicPr>
        <p:blipFill>
          <a:blip r:embed="rId4"/>
          <a:stretch>
            <a:fillRect/>
          </a:stretch>
        </p:blipFill>
        <p:spPr>
          <a:xfrm>
            <a:off x="3509041" y="2106314"/>
            <a:ext cx="8396555" cy="4727930"/>
          </a:xfrm>
          <a:prstGeom prst="rect">
            <a:avLst/>
          </a:prstGeom>
        </p:spPr>
      </p:pic>
    </p:spTree>
    <p:extLst>
      <p:ext uri="{BB962C8B-B14F-4D97-AF65-F5344CB8AC3E}">
        <p14:creationId xmlns:p14="http://schemas.microsoft.com/office/powerpoint/2010/main" val="247644595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1252025"/>
          </a:xfrm>
        </p:spPr>
        <p:txBody>
          <a:bodyPr>
            <a:normAutofit/>
          </a:bodyPr>
          <a:lstStyle/>
          <a:p>
            <a:pPr marL="342900" indent="-342900" algn="l">
              <a:buFont typeface="Arial" panose="020B0604020202020204" pitchFamily="34" charset="0"/>
              <a:buChar char="•"/>
            </a:pPr>
            <a:r>
              <a:rPr lang="en-US" dirty="0"/>
              <a:t>Right click on ‘Thread Group’</a:t>
            </a:r>
          </a:p>
          <a:p>
            <a:pPr marL="342900" indent="-342900" algn="l">
              <a:buFont typeface="Arial" panose="020B0604020202020204" pitchFamily="34" charset="0"/>
              <a:buChar char="•"/>
            </a:pPr>
            <a:r>
              <a:rPr lang="en-US" dirty="0"/>
              <a:t>Go to: Add-&gt;Sampler-&gt;HTTP Request</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Create the HTTP Request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38B6DA87-C01C-4F8B-B169-C9A9E4BFB94F}"/>
              </a:ext>
            </a:extLst>
          </p:cNvPr>
          <p:cNvPicPr>
            <a:picLocks noChangeAspect="1"/>
          </p:cNvPicPr>
          <p:nvPr/>
        </p:nvPicPr>
        <p:blipFill>
          <a:blip r:embed="rId4"/>
          <a:stretch>
            <a:fillRect/>
          </a:stretch>
        </p:blipFill>
        <p:spPr>
          <a:xfrm>
            <a:off x="3515861" y="2110155"/>
            <a:ext cx="8389735" cy="4724090"/>
          </a:xfrm>
          <a:prstGeom prst="rect">
            <a:avLst/>
          </a:prstGeom>
        </p:spPr>
      </p:pic>
    </p:spTree>
    <p:extLst>
      <p:ext uri="{BB962C8B-B14F-4D97-AF65-F5344CB8AC3E}">
        <p14:creationId xmlns:p14="http://schemas.microsoft.com/office/powerpoint/2010/main" val="90788867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2546252"/>
          </a:xfrm>
        </p:spPr>
        <p:txBody>
          <a:bodyPr>
            <a:normAutofit lnSpcReduction="10000"/>
          </a:bodyPr>
          <a:lstStyle/>
          <a:p>
            <a:pPr marL="342900" indent="-342900" algn="l">
              <a:buFont typeface="Arial" panose="020B0604020202020204" pitchFamily="34" charset="0"/>
              <a:buChar char="•"/>
            </a:pPr>
            <a:r>
              <a:rPr lang="en-US" dirty="0"/>
              <a:t>Fill the required data:</a:t>
            </a:r>
          </a:p>
          <a:p>
            <a:pPr marL="342900" indent="-342900" algn="l">
              <a:buFont typeface="Arial" panose="020B0604020202020204" pitchFamily="34" charset="0"/>
              <a:buChar char="•"/>
            </a:pPr>
            <a:r>
              <a:rPr lang="en-US" dirty="0"/>
              <a:t>Protocol: http/https</a:t>
            </a:r>
          </a:p>
          <a:p>
            <a:pPr marL="342900" indent="-342900" algn="l">
              <a:buFont typeface="Arial" panose="020B0604020202020204" pitchFamily="34" charset="0"/>
              <a:buChar char="•"/>
            </a:pPr>
            <a:r>
              <a:rPr lang="en-US" dirty="0"/>
              <a:t>Server name or IP: the URL</a:t>
            </a:r>
          </a:p>
          <a:p>
            <a:pPr marL="342900" indent="-342900" algn="l">
              <a:buFont typeface="Arial" panose="020B0604020202020204" pitchFamily="34" charset="0"/>
              <a:buChar char="•"/>
            </a:pPr>
            <a:r>
              <a:rPr lang="en-US" dirty="0"/>
              <a:t>HTTP Request: the method</a:t>
            </a:r>
          </a:p>
          <a:p>
            <a:pPr marL="342900" indent="-342900" algn="l">
              <a:buFont typeface="Arial" panose="020B0604020202020204" pitchFamily="34" charset="0"/>
              <a:buChar char="•"/>
            </a:pPr>
            <a:r>
              <a:rPr lang="en-US" dirty="0"/>
              <a:t>Path: the path in the API</a:t>
            </a:r>
          </a:p>
          <a:p>
            <a:pPr marL="342900" indent="-342900" algn="l">
              <a:buFont typeface="Arial" panose="020B0604020202020204" pitchFamily="34" charset="0"/>
              <a:buChar char="•"/>
            </a:pPr>
            <a:r>
              <a:rPr lang="en-US" dirty="0"/>
              <a:t>Example : </a:t>
            </a:r>
            <a:r>
              <a:rPr lang="en-US" dirty="0">
                <a:hlinkClick r:id="rId3"/>
              </a:rPr>
              <a:t>https://official-joke-api.appspot.com/random_joke</a:t>
            </a:r>
            <a:endParaRPr lang="en-US" dirty="0"/>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Create the HTTP Request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4"/>
          <a:stretch>
            <a:fillRect/>
          </a:stretch>
        </p:blipFill>
        <p:spPr>
          <a:xfrm>
            <a:off x="2071515" y="6234244"/>
            <a:ext cx="761905" cy="600000"/>
          </a:xfrm>
          <a:prstGeom prst="rect">
            <a:avLst/>
          </a:prstGeom>
        </p:spPr>
      </p:pic>
      <p:pic>
        <p:nvPicPr>
          <p:cNvPr id="12" name="Picture 11">
            <a:extLst>
              <a:ext uri="{FF2B5EF4-FFF2-40B4-BE49-F238E27FC236}">
                <a16:creationId xmlns:a16="http://schemas.microsoft.com/office/drawing/2014/main" id="{92FC1DC3-A55F-4E2C-9D84-EB1B8766F9C8}"/>
              </a:ext>
            </a:extLst>
          </p:cNvPr>
          <p:cNvPicPr>
            <a:picLocks noChangeAspect="1"/>
          </p:cNvPicPr>
          <p:nvPr/>
        </p:nvPicPr>
        <p:blipFill>
          <a:blip r:embed="rId5"/>
          <a:stretch>
            <a:fillRect/>
          </a:stretch>
        </p:blipFill>
        <p:spPr>
          <a:xfrm>
            <a:off x="1448972" y="3762213"/>
            <a:ext cx="10341160" cy="2186793"/>
          </a:xfrm>
          <a:prstGeom prst="rect">
            <a:avLst/>
          </a:prstGeom>
        </p:spPr>
      </p:pic>
    </p:spTree>
    <p:extLst>
      <p:ext uri="{BB962C8B-B14F-4D97-AF65-F5344CB8AC3E}">
        <p14:creationId xmlns:p14="http://schemas.microsoft.com/office/powerpoint/2010/main" val="17237567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1589649"/>
          </a:xfrm>
        </p:spPr>
        <p:txBody>
          <a:bodyPr>
            <a:normAutofit/>
          </a:bodyPr>
          <a:lstStyle/>
          <a:p>
            <a:pPr marL="342900" indent="-342900" algn="l">
              <a:buFont typeface="Arial" panose="020B0604020202020204" pitchFamily="34" charset="0"/>
              <a:buChar char="•"/>
            </a:pPr>
            <a:r>
              <a:rPr lang="en-US" dirty="0"/>
              <a:t>Right click on HTTP Request</a:t>
            </a:r>
          </a:p>
          <a:p>
            <a:pPr marL="342900" indent="-342900" algn="l">
              <a:buFont typeface="Arial" panose="020B0604020202020204" pitchFamily="34" charset="0"/>
              <a:buChar char="•"/>
            </a:pPr>
            <a:r>
              <a:rPr lang="en-US" dirty="0"/>
              <a:t>Go to: Add-&gt;Config Element-&gt;HTTP Header Manager</a:t>
            </a:r>
          </a:p>
          <a:p>
            <a:pPr marL="342900" indent="-342900" algn="l">
              <a:buFont typeface="Arial" panose="020B0604020202020204" pitchFamily="34" charset="0"/>
              <a:buChar char="•"/>
            </a:pPr>
            <a:r>
              <a:rPr lang="en-US" dirty="0"/>
              <a:t>Click on Add and add the header (ex. Content-Type: “application/json”)</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Add Headers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C0C76ED5-35C9-489C-B287-1DD2692B1C2C}"/>
              </a:ext>
            </a:extLst>
          </p:cNvPr>
          <p:cNvPicPr>
            <a:picLocks noChangeAspect="1"/>
          </p:cNvPicPr>
          <p:nvPr/>
        </p:nvPicPr>
        <p:blipFill>
          <a:blip r:embed="rId4"/>
          <a:stretch>
            <a:fillRect/>
          </a:stretch>
        </p:blipFill>
        <p:spPr>
          <a:xfrm>
            <a:off x="1448972" y="3032651"/>
            <a:ext cx="9819676" cy="2276842"/>
          </a:xfrm>
          <a:prstGeom prst="rect">
            <a:avLst/>
          </a:prstGeom>
        </p:spPr>
      </p:pic>
    </p:spTree>
    <p:extLst>
      <p:ext uri="{BB962C8B-B14F-4D97-AF65-F5344CB8AC3E}">
        <p14:creationId xmlns:p14="http://schemas.microsoft.com/office/powerpoint/2010/main" val="213206767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1"/>
            <a:ext cx="10185010" cy="1294228"/>
          </a:xfrm>
        </p:spPr>
        <p:txBody>
          <a:bodyPr>
            <a:normAutofit/>
          </a:bodyPr>
          <a:lstStyle/>
          <a:p>
            <a:pPr marL="342900" indent="-342900" algn="l">
              <a:buFont typeface="Arial" panose="020B0604020202020204" pitchFamily="34" charset="0"/>
              <a:buChar char="•"/>
            </a:pPr>
            <a:r>
              <a:rPr lang="en-US" dirty="0"/>
              <a:t>Right click on ‘Thread Group’</a:t>
            </a:r>
          </a:p>
          <a:p>
            <a:pPr marL="342900" indent="-342900" algn="l">
              <a:buFont typeface="Arial" panose="020B0604020202020204" pitchFamily="34" charset="0"/>
              <a:buChar char="•"/>
            </a:pPr>
            <a:r>
              <a:rPr lang="en-US" dirty="0"/>
              <a:t>Go to: Add-&gt;Listener-&gt;View Results in Table</a:t>
            </a:r>
          </a:p>
        </p:txBody>
      </p:sp>
      <p:sp>
        <p:nvSpPr>
          <p:cNvPr id="5" name="Rectangle 4">
            <a:extLst>
              <a:ext uri="{FF2B5EF4-FFF2-40B4-BE49-F238E27FC236}">
                <a16:creationId xmlns:a16="http://schemas.microsoft.com/office/drawing/2014/main" id="{0846C511-DED7-4C58-96CE-3C400648DD92}"/>
              </a:ext>
            </a:extLst>
          </p:cNvPr>
          <p:cNvSpPr/>
          <p:nvPr/>
        </p:nvSpPr>
        <p:spPr>
          <a:xfrm>
            <a:off x="2870995" y="146650"/>
            <a:ext cx="645000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Add a Listener for the results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BAB9116D-FB6F-4400-86AB-A89DA3B27AB7}"/>
              </a:ext>
            </a:extLst>
          </p:cNvPr>
          <p:cNvPicPr>
            <a:picLocks noChangeAspect="1"/>
          </p:cNvPicPr>
          <p:nvPr/>
        </p:nvPicPr>
        <p:blipFill>
          <a:blip r:embed="rId4"/>
          <a:stretch>
            <a:fillRect/>
          </a:stretch>
        </p:blipFill>
        <p:spPr>
          <a:xfrm>
            <a:off x="3833020" y="1998938"/>
            <a:ext cx="8358980" cy="4859062"/>
          </a:xfrm>
          <a:prstGeom prst="rect">
            <a:avLst/>
          </a:prstGeom>
        </p:spPr>
      </p:pic>
    </p:spTree>
    <p:extLst>
      <p:ext uri="{BB962C8B-B14F-4D97-AF65-F5344CB8AC3E}">
        <p14:creationId xmlns:p14="http://schemas.microsoft.com/office/powerpoint/2010/main" val="23249681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1"/>
            <a:ext cx="10185010" cy="1294228"/>
          </a:xfrm>
        </p:spPr>
        <p:txBody>
          <a:bodyPr>
            <a:normAutofit/>
          </a:bodyPr>
          <a:lstStyle/>
          <a:p>
            <a:pPr marL="342900" indent="-342900" algn="l">
              <a:buFont typeface="Arial" panose="020B0604020202020204" pitchFamily="34" charset="0"/>
              <a:buChar char="•"/>
            </a:pPr>
            <a:r>
              <a:rPr lang="en-US" dirty="0"/>
              <a:t>Right click on ‘Thread Group’</a:t>
            </a:r>
          </a:p>
          <a:p>
            <a:pPr marL="342900" indent="-342900" algn="l">
              <a:buFont typeface="Arial" panose="020B0604020202020204" pitchFamily="34" charset="0"/>
              <a:buChar char="•"/>
            </a:pPr>
            <a:r>
              <a:rPr lang="en-US" dirty="0"/>
              <a:t>Go to: Add-&gt;Listener-&gt;View Results in Table</a:t>
            </a:r>
          </a:p>
        </p:txBody>
      </p:sp>
      <p:sp>
        <p:nvSpPr>
          <p:cNvPr id="5" name="Rectangle 4">
            <a:extLst>
              <a:ext uri="{FF2B5EF4-FFF2-40B4-BE49-F238E27FC236}">
                <a16:creationId xmlns:a16="http://schemas.microsoft.com/office/drawing/2014/main" id="{0846C511-DED7-4C58-96CE-3C400648DD92}"/>
              </a:ext>
            </a:extLst>
          </p:cNvPr>
          <p:cNvSpPr/>
          <p:nvPr/>
        </p:nvSpPr>
        <p:spPr>
          <a:xfrm>
            <a:off x="2870995" y="146650"/>
            <a:ext cx="6450009"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Add a Listener for the results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BAB9116D-FB6F-4400-86AB-A89DA3B27AB7}"/>
              </a:ext>
            </a:extLst>
          </p:cNvPr>
          <p:cNvPicPr>
            <a:picLocks noChangeAspect="1"/>
          </p:cNvPicPr>
          <p:nvPr/>
        </p:nvPicPr>
        <p:blipFill>
          <a:blip r:embed="rId4"/>
          <a:stretch>
            <a:fillRect/>
          </a:stretch>
        </p:blipFill>
        <p:spPr>
          <a:xfrm>
            <a:off x="3833020" y="1998938"/>
            <a:ext cx="8358980" cy="4859062"/>
          </a:xfrm>
          <a:prstGeom prst="rect">
            <a:avLst/>
          </a:prstGeom>
        </p:spPr>
      </p:pic>
    </p:spTree>
    <p:extLst>
      <p:ext uri="{BB962C8B-B14F-4D97-AF65-F5344CB8AC3E}">
        <p14:creationId xmlns:p14="http://schemas.microsoft.com/office/powerpoint/2010/main" val="4290598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126536"/>
            <a:ext cx="943821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DOM - Basic Page Structure</a:t>
            </a: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
        <p:nvSpPr>
          <p:cNvPr id="20" name="TextBox 19">
            <a:extLst>
              <a:ext uri="{FF2B5EF4-FFF2-40B4-BE49-F238E27FC236}">
                <a16:creationId xmlns:a16="http://schemas.microsoft.com/office/drawing/2014/main" id="{97B99CDF-5084-4C75-AE13-1D029AC71AA0}"/>
              </a:ext>
            </a:extLst>
          </p:cNvPr>
          <p:cNvSpPr txBox="1"/>
          <p:nvPr/>
        </p:nvSpPr>
        <p:spPr>
          <a:xfrm>
            <a:off x="562708" y="588226"/>
            <a:ext cx="8584808" cy="5632311"/>
          </a:xfrm>
          <a:prstGeom prst="rect">
            <a:avLst/>
          </a:prstGeom>
          <a:noFill/>
        </p:spPr>
        <p:txBody>
          <a:bodyPr wrap="square">
            <a:spAutoFit/>
          </a:bodyPr>
          <a:lstStyle/>
          <a:p>
            <a:r>
              <a:rPr lang="en-US" dirty="0"/>
              <a:t>&lt;html&gt;</a:t>
            </a:r>
          </a:p>
          <a:p>
            <a:r>
              <a:rPr lang="en-US" dirty="0"/>
              <a:t>    &lt;head&gt;</a:t>
            </a:r>
          </a:p>
          <a:p>
            <a:r>
              <a:rPr lang="en-US" dirty="0"/>
              <a:t>        &lt;style&gt;</a:t>
            </a:r>
          </a:p>
          <a:p>
            <a:r>
              <a:rPr lang="en-US" dirty="0"/>
              <a:t>            input</a:t>
            </a:r>
          </a:p>
          <a:p>
            <a:r>
              <a:rPr lang="en-US" dirty="0"/>
              <a:t>            {</a:t>
            </a:r>
          </a:p>
          <a:p>
            <a:r>
              <a:rPr lang="en-US" dirty="0"/>
              <a:t>             width: 40px;</a:t>
            </a:r>
          </a:p>
          <a:p>
            <a:r>
              <a:rPr lang="en-US" dirty="0"/>
              <a:t>            }</a:t>
            </a:r>
          </a:p>
          <a:p>
            <a:r>
              <a:rPr lang="en-US" dirty="0"/>
              <a:t>            .mandatoryInput</a:t>
            </a:r>
          </a:p>
          <a:p>
            <a:r>
              <a:rPr lang="en-US" dirty="0"/>
              <a:t>            {</a:t>
            </a:r>
          </a:p>
          <a:p>
            <a:r>
              <a:rPr lang="en-US" dirty="0"/>
              <a:t>             width: 40px;</a:t>
            </a:r>
          </a:p>
          <a:p>
            <a:r>
              <a:rPr lang="en-US" dirty="0"/>
              <a:t>             color: Red;</a:t>
            </a:r>
          </a:p>
          <a:p>
            <a:r>
              <a:rPr lang="en-US" dirty="0"/>
              <a:t>            }</a:t>
            </a:r>
          </a:p>
          <a:p>
            <a:r>
              <a:rPr lang="en-US" dirty="0"/>
              <a:t>        &lt;/style&gt;</a:t>
            </a:r>
          </a:p>
          <a:p>
            <a:r>
              <a:rPr lang="en-US" dirty="0"/>
              <a:t>        &lt;script&gt;</a:t>
            </a:r>
          </a:p>
          <a:p>
            <a:r>
              <a:rPr lang="en-US" dirty="0"/>
              <a:t>             function </a:t>
            </a:r>
            <a:r>
              <a:rPr lang="en-US" dirty="0" err="1"/>
              <a:t>verifyValue</a:t>
            </a:r>
            <a:r>
              <a:rPr lang="en-US" dirty="0"/>
              <a:t>(){</a:t>
            </a:r>
          </a:p>
          <a:p>
            <a:r>
              <a:rPr lang="en-US" dirty="0"/>
              <a:t>                    // Code here</a:t>
            </a:r>
          </a:p>
          <a:p>
            <a:r>
              <a:rPr lang="en-US" dirty="0"/>
              <a:t>             }</a:t>
            </a:r>
          </a:p>
          <a:p>
            <a:r>
              <a:rPr lang="en-US" dirty="0"/>
              <a:t>        &lt;/script&gt;</a:t>
            </a:r>
          </a:p>
          <a:p>
            <a:r>
              <a:rPr lang="en-US" dirty="0"/>
              <a:t>    &lt;/head&gt;</a:t>
            </a:r>
          </a:p>
          <a:p>
            <a:endParaRPr lang="en-US" dirty="0"/>
          </a:p>
        </p:txBody>
      </p:sp>
      <p:sp>
        <p:nvSpPr>
          <p:cNvPr id="21" name="Content Placeholder 2">
            <a:extLst>
              <a:ext uri="{FF2B5EF4-FFF2-40B4-BE49-F238E27FC236}">
                <a16:creationId xmlns:a16="http://schemas.microsoft.com/office/drawing/2014/main" id="{C9CC85B7-6B3C-44B4-8AB3-8B1FA5C34710}"/>
              </a:ext>
            </a:extLst>
          </p:cNvPr>
          <p:cNvSpPr txBox="1">
            <a:spLocks/>
          </p:cNvSpPr>
          <p:nvPr/>
        </p:nvSpPr>
        <p:spPr>
          <a:xfrm>
            <a:off x="1847196" y="1234557"/>
            <a:ext cx="10058400" cy="529749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sz="1600" dirty="0"/>
          </a:p>
        </p:txBody>
      </p:sp>
      <p:sp>
        <p:nvSpPr>
          <p:cNvPr id="22" name="Oval 21">
            <a:extLst>
              <a:ext uri="{FF2B5EF4-FFF2-40B4-BE49-F238E27FC236}">
                <a16:creationId xmlns:a16="http://schemas.microsoft.com/office/drawing/2014/main" id="{5BC7EE9B-DB38-42C5-B9DC-673F0D9D7F1D}"/>
              </a:ext>
            </a:extLst>
          </p:cNvPr>
          <p:cNvSpPr/>
          <p:nvPr/>
        </p:nvSpPr>
        <p:spPr>
          <a:xfrm>
            <a:off x="928400" y="1177042"/>
            <a:ext cx="896983" cy="2798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3" name="Straight Arrow Connector 22">
            <a:extLst>
              <a:ext uri="{FF2B5EF4-FFF2-40B4-BE49-F238E27FC236}">
                <a16:creationId xmlns:a16="http://schemas.microsoft.com/office/drawing/2014/main" id="{CEAE1E70-49EF-4F0C-B68E-EC69E6A887F5}"/>
              </a:ext>
            </a:extLst>
          </p:cNvPr>
          <p:cNvCxnSpPr>
            <a:cxnSpLocks/>
          </p:cNvCxnSpPr>
          <p:nvPr/>
        </p:nvCxnSpPr>
        <p:spPr>
          <a:xfrm>
            <a:off x="1829537" y="1316980"/>
            <a:ext cx="3352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096F10E-EFCB-42EF-9576-56AC171F6AC1}"/>
              </a:ext>
            </a:extLst>
          </p:cNvPr>
          <p:cNvSpPr txBox="1"/>
          <p:nvPr/>
        </p:nvSpPr>
        <p:spPr>
          <a:xfrm>
            <a:off x="5186491" y="1136606"/>
            <a:ext cx="2725782" cy="369332"/>
          </a:xfrm>
          <a:prstGeom prst="rect">
            <a:avLst/>
          </a:prstGeom>
          <a:noFill/>
        </p:spPr>
        <p:txBody>
          <a:bodyPr wrap="square" rtlCol="1">
            <a:spAutoFit/>
          </a:bodyPr>
          <a:lstStyle/>
          <a:p>
            <a:r>
              <a:rPr lang="en-US" dirty="0"/>
              <a:t>CSS – Element's styling</a:t>
            </a:r>
            <a:endParaRPr lang="he-IL" dirty="0"/>
          </a:p>
        </p:txBody>
      </p:sp>
      <p:sp>
        <p:nvSpPr>
          <p:cNvPr id="25" name="Oval 24">
            <a:extLst>
              <a:ext uri="{FF2B5EF4-FFF2-40B4-BE49-F238E27FC236}">
                <a16:creationId xmlns:a16="http://schemas.microsoft.com/office/drawing/2014/main" id="{D522DD2F-9716-4E8E-B23B-C1B7663695D7}"/>
              </a:ext>
            </a:extLst>
          </p:cNvPr>
          <p:cNvSpPr/>
          <p:nvPr/>
        </p:nvSpPr>
        <p:spPr>
          <a:xfrm>
            <a:off x="1080359" y="1476711"/>
            <a:ext cx="896983" cy="2798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6" name="Straight Arrow Connector 25">
            <a:extLst>
              <a:ext uri="{FF2B5EF4-FFF2-40B4-BE49-F238E27FC236}">
                <a16:creationId xmlns:a16="http://schemas.microsoft.com/office/drawing/2014/main" id="{CA975231-AAE2-420D-855D-CB080CFF5B01}"/>
              </a:ext>
            </a:extLst>
          </p:cNvPr>
          <p:cNvCxnSpPr>
            <a:cxnSpLocks/>
          </p:cNvCxnSpPr>
          <p:nvPr/>
        </p:nvCxnSpPr>
        <p:spPr>
          <a:xfrm flipV="1">
            <a:off x="1977342" y="1639021"/>
            <a:ext cx="3222654" cy="4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1BAB398-FE3B-4B50-B92C-0BDCD159D9F2}"/>
              </a:ext>
            </a:extLst>
          </p:cNvPr>
          <p:cNvSpPr txBox="1"/>
          <p:nvPr/>
        </p:nvSpPr>
        <p:spPr>
          <a:xfrm>
            <a:off x="5199996" y="1454354"/>
            <a:ext cx="3265714" cy="369332"/>
          </a:xfrm>
          <a:prstGeom prst="rect">
            <a:avLst/>
          </a:prstGeom>
          <a:noFill/>
        </p:spPr>
        <p:txBody>
          <a:bodyPr wrap="square" rtlCol="1">
            <a:spAutoFit/>
          </a:bodyPr>
          <a:lstStyle/>
          <a:p>
            <a:r>
              <a:rPr lang="en-US" dirty="0"/>
              <a:t>Styling for all “Input” elements</a:t>
            </a:r>
            <a:endParaRPr lang="he-IL" dirty="0"/>
          </a:p>
        </p:txBody>
      </p:sp>
      <p:sp>
        <p:nvSpPr>
          <p:cNvPr id="28" name="Oval 27">
            <a:extLst>
              <a:ext uri="{FF2B5EF4-FFF2-40B4-BE49-F238E27FC236}">
                <a16:creationId xmlns:a16="http://schemas.microsoft.com/office/drawing/2014/main" id="{2FAE3F20-DA9E-4C07-8788-ADE3949A407A}"/>
              </a:ext>
            </a:extLst>
          </p:cNvPr>
          <p:cNvSpPr/>
          <p:nvPr/>
        </p:nvSpPr>
        <p:spPr>
          <a:xfrm>
            <a:off x="1263103" y="2538235"/>
            <a:ext cx="1781381" cy="3475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9" name="Straight Arrow Connector 28">
            <a:extLst>
              <a:ext uri="{FF2B5EF4-FFF2-40B4-BE49-F238E27FC236}">
                <a16:creationId xmlns:a16="http://schemas.microsoft.com/office/drawing/2014/main" id="{A106E6F7-204F-4A85-8A7F-6691C5BEBDD9}"/>
              </a:ext>
            </a:extLst>
          </p:cNvPr>
          <p:cNvCxnSpPr>
            <a:cxnSpLocks/>
          </p:cNvCxnSpPr>
          <p:nvPr/>
        </p:nvCxnSpPr>
        <p:spPr>
          <a:xfrm flipV="1">
            <a:off x="3067745" y="2688487"/>
            <a:ext cx="2132250" cy="20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BB4CCFA-CB5C-43B7-A12D-6547376240C4}"/>
              </a:ext>
            </a:extLst>
          </p:cNvPr>
          <p:cNvSpPr txBox="1"/>
          <p:nvPr/>
        </p:nvSpPr>
        <p:spPr>
          <a:xfrm>
            <a:off x="5255543" y="2513992"/>
            <a:ext cx="5747658" cy="369332"/>
          </a:xfrm>
          <a:prstGeom prst="rect">
            <a:avLst/>
          </a:prstGeom>
          <a:noFill/>
        </p:spPr>
        <p:txBody>
          <a:bodyPr wrap="square" rtlCol="1">
            <a:spAutoFit/>
          </a:bodyPr>
          <a:lstStyle/>
          <a:p>
            <a:r>
              <a:rPr lang="en-US" dirty="0"/>
              <a:t>Styling for all elements where class= mandatoryInput </a:t>
            </a:r>
            <a:endParaRPr lang="he-IL" dirty="0"/>
          </a:p>
        </p:txBody>
      </p:sp>
      <p:sp>
        <p:nvSpPr>
          <p:cNvPr id="31" name="Oval 30">
            <a:extLst>
              <a:ext uri="{FF2B5EF4-FFF2-40B4-BE49-F238E27FC236}">
                <a16:creationId xmlns:a16="http://schemas.microsoft.com/office/drawing/2014/main" id="{DB194FB8-69DB-40E9-9B95-61C92D71BC8D}"/>
              </a:ext>
            </a:extLst>
          </p:cNvPr>
          <p:cNvSpPr/>
          <p:nvPr/>
        </p:nvSpPr>
        <p:spPr>
          <a:xfrm>
            <a:off x="2083922" y="4431469"/>
            <a:ext cx="1273912" cy="3838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2" name="Straight Arrow Connector 31">
            <a:extLst>
              <a:ext uri="{FF2B5EF4-FFF2-40B4-BE49-F238E27FC236}">
                <a16:creationId xmlns:a16="http://schemas.microsoft.com/office/drawing/2014/main" id="{589AAFFC-D52F-442A-9E60-45764874BB5F}"/>
              </a:ext>
            </a:extLst>
          </p:cNvPr>
          <p:cNvCxnSpPr>
            <a:cxnSpLocks/>
          </p:cNvCxnSpPr>
          <p:nvPr/>
        </p:nvCxnSpPr>
        <p:spPr>
          <a:xfrm flipV="1">
            <a:off x="3357833" y="4649754"/>
            <a:ext cx="1869883" cy="12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2AFD06F-7120-4A4C-860A-22EC3D273413}"/>
              </a:ext>
            </a:extLst>
          </p:cNvPr>
          <p:cNvSpPr txBox="1"/>
          <p:nvPr/>
        </p:nvSpPr>
        <p:spPr>
          <a:xfrm>
            <a:off x="5227716" y="4477554"/>
            <a:ext cx="5747658" cy="369332"/>
          </a:xfrm>
          <a:prstGeom prst="rect">
            <a:avLst/>
          </a:prstGeom>
          <a:noFill/>
        </p:spPr>
        <p:txBody>
          <a:bodyPr wrap="square" rtlCol="1">
            <a:spAutoFit/>
          </a:bodyPr>
          <a:lstStyle/>
          <a:p>
            <a:r>
              <a:rPr lang="en-US" dirty="0"/>
              <a:t>Action after performing event on an element</a:t>
            </a:r>
            <a:endParaRPr lang="he-IL" dirty="0"/>
          </a:p>
        </p:txBody>
      </p:sp>
    </p:spTree>
    <p:extLst>
      <p:ext uri="{BB962C8B-B14F-4D97-AF65-F5344CB8AC3E}">
        <p14:creationId xmlns:p14="http://schemas.microsoft.com/office/powerpoint/2010/main" val="91066334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1"/>
            <a:ext cx="10185010" cy="1294228"/>
          </a:xfrm>
        </p:spPr>
        <p:txBody>
          <a:bodyPr>
            <a:normAutofit lnSpcReduction="10000"/>
          </a:bodyPr>
          <a:lstStyle/>
          <a:p>
            <a:pPr marL="342900" indent="-342900" algn="l">
              <a:buFont typeface="Arial" panose="020B0604020202020204" pitchFamily="34" charset="0"/>
              <a:buChar char="•"/>
            </a:pPr>
            <a:r>
              <a:rPr lang="en-US" dirty="0"/>
              <a:t>Click on the green play icon</a:t>
            </a:r>
          </a:p>
          <a:p>
            <a:pPr marL="342900" indent="-342900" algn="l">
              <a:buFont typeface="Arial" panose="020B0604020202020204" pitchFamily="34" charset="0"/>
              <a:buChar char="•"/>
            </a:pPr>
            <a:r>
              <a:rPr lang="en-US" dirty="0"/>
              <a:t>Save the test</a:t>
            </a:r>
          </a:p>
          <a:p>
            <a:pPr marL="342900" indent="-342900" algn="l">
              <a:buFont typeface="Arial" panose="020B0604020202020204" pitchFamily="34" charset="0"/>
              <a:buChar char="•"/>
            </a:pPr>
            <a:r>
              <a:rPr lang="en-US" dirty="0"/>
              <a:t>Go to ‘View Results in Table’</a:t>
            </a:r>
          </a:p>
        </p:txBody>
      </p:sp>
      <p:sp>
        <p:nvSpPr>
          <p:cNvPr id="5" name="Rectangle 4">
            <a:extLst>
              <a:ext uri="{FF2B5EF4-FFF2-40B4-BE49-F238E27FC236}">
                <a16:creationId xmlns:a16="http://schemas.microsoft.com/office/drawing/2014/main" id="{0846C511-DED7-4C58-96CE-3C400648DD92}"/>
              </a:ext>
            </a:extLst>
          </p:cNvPr>
          <p:cNvSpPr/>
          <p:nvPr/>
        </p:nvSpPr>
        <p:spPr>
          <a:xfrm>
            <a:off x="2413202" y="248569"/>
            <a:ext cx="7365595"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Run the Test and view the results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813A31D1-B517-4735-9555-64B99878A10C}"/>
              </a:ext>
            </a:extLst>
          </p:cNvPr>
          <p:cNvPicPr>
            <a:picLocks noChangeAspect="1"/>
          </p:cNvPicPr>
          <p:nvPr/>
        </p:nvPicPr>
        <p:blipFill>
          <a:blip r:embed="rId4"/>
          <a:stretch>
            <a:fillRect/>
          </a:stretch>
        </p:blipFill>
        <p:spPr>
          <a:xfrm>
            <a:off x="58732" y="3282683"/>
            <a:ext cx="12083464" cy="753721"/>
          </a:xfrm>
          <a:prstGeom prst="rect">
            <a:avLst/>
          </a:prstGeom>
        </p:spPr>
      </p:pic>
    </p:spTree>
    <p:extLst>
      <p:ext uri="{BB962C8B-B14F-4D97-AF65-F5344CB8AC3E}">
        <p14:creationId xmlns:p14="http://schemas.microsoft.com/office/powerpoint/2010/main" val="11403353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1"/>
            <a:ext cx="10185010" cy="1294228"/>
          </a:xfrm>
        </p:spPr>
        <p:txBody>
          <a:bodyPr>
            <a:normAutofit/>
          </a:bodyPr>
          <a:lstStyle/>
          <a:p>
            <a:pPr marL="342900" indent="-342900" algn="l">
              <a:buFont typeface="Arial" panose="020B0604020202020204" pitchFamily="34" charset="0"/>
              <a:buChar char="•"/>
            </a:pPr>
            <a:r>
              <a:rPr lang="fr-FR" dirty="0" err="1"/>
              <a:t>Response</a:t>
            </a:r>
            <a:r>
              <a:rPr lang="fr-FR" dirty="0"/>
              <a:t>: </a:t>
            </a:r>
            <a:r>
              <a:rPr lang="fr-FR" dirty="0" err="1"/>
              <a:t>Add</a:t>
            </a:r>
            <a:r>
              <a:rPr lang="fr-FR" dirty="0"/>
              <a:t>-&gt;Assertions-&gt;</a:t>
            </a:r>
            <a:r>
              <a:rPr lang="fr-FR" dirty="0" err="1"/>
              <a:t>Response</a:t>
            </a:r>
            <a:r>
              <a:rPr lang="fr-FR" dirty="0"/>
              <a:t> assertion</a:t>
            </a:r>
          </a:p>
          <a:p>
            <a:pPr marL="342900" indent="-342900" algn="l">
              <a:buFont typeface="Arial" panose="020B0604020202020204" pitchFamily="34" charset="0"/>
              <a:buChar char="•"/>
            </a:pPr>
            <a:r>
              <a:rPr lang="fr-FR" dirty="0" err="1"/>
              <a:t>Response</a:t>
            </a:r>
            <a:r>
              <a:rPr lang="fr-FR" dirty="0"/>
              <a:t> Code</a:t>
            </a: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2413202" y="248569"/>
            <a:ext cx="7365595"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Add Assertions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8A6410A3-8A00-40EB-8AF7-626891D9D059}"/>
              </a:ext>
            </a:extLst>
          </p:cNvPr>
          <p:cNvPicPr>
            <a:picLocks noChangeAspect="1"/>
          </p:cNvPicPr>
          <p:nvPr/>
        </p:nvPicPr>
        <p:blipFill>
          <a:blip r:embed="rId4"/>
          <a:stretch>
            <a:fillRect/>
          </a:stretch>
        </p:blipFill>
        <p:spPr>
          <a:xfrm>
            <a:off x="4072359" y="2105774"/>
            <a:ext cx="7833237" cy="4752226"/>
          </a:xfrm>
          <a:prstGeom prst="rect">
            <a:avLst/>
          </a:prstGeom>
        </p:spPr>
      </p:pic>
    </p:spTree>
    <p:extLst>
      <p:ext uri="{BB962C8B-B14F-4D97-AF65-F5344CB8AC3E}">
        <p14:creationId xmlns:p14="http://schemas.microsoft.com/office/powerpoint/2010/main" val="277791716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1"/>
            <a:ext cx="10185010" cy="1294228"/>
          </a:xfrm>
        </p:spPr>
        <p:txBody>
          <a:bodyPr>
            <a:normAutofit/>
          </a:bodyPr>
          <a:lstStyle/>
          <a:p>
            <a:pPr marL="342900" indent="-342900" algn="l">
              <a:buFont typeface="Arial" panose="020B0604020202020204" pitchFamily="34" charset="0"/>
              <a:buChar char="•"/>
            </a:pPr>
            <a:r>
              <a:rPr lang="en-US" dirty="0"/>
              <a:t>JSON (Body): Add-&gt;Assertions-&gt;JSON assertion</a:t>
            </a:r>
          </a:p>
          <a:p>
            <a:pPr marL="342900" indent="-342900" algn="l">
              <a:buFont typeface="Arial" panose="020B0604020202020204" pitchFamily="34" charset="0"/>
              <a:buChar char="•"/>
            </a:pPr>
            <a:r>
              <a:rPr lang="en-US" dirty="0"/>
              <a:t>Verify data header exist</a:t>
            </a:r>
          </a:p>
        </p:txBody>
      </p:sp>
      <p:sp>
        <p:nvSpPr>
          <p:cNvPr id="5" name="Rectangle 4">
            <a:extLst>
              <a:ext uri="{FF2B5EF4-FFF2-40B4-BE49-F238E27FC236}">
                <a16:creationId xmlns:a16="http://schemas.microsoft.com/office/drawing/2014/main" id="{0846C511-DED7-4C58-96CE-3C400648DD92}"/>
              </a:ext>
            </a:extLst>
          </p:cNvPr>
          <p:cNvSpPr/>
          <p:nvPr/>
        </p:nvSpPr>
        <p:spPr>
          <a:xfrm>
            <a:off x="2413202" y="248569"/>
            <a:ext cx="7365595"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Add Assertions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BA98AAC4-1E4C-41A6-AFD3-573AC26F42B0}"/>
              </a:ext>
            </a:extLst>
          </p:cNvPr>
          <p:cNvPicPr>
            <a:picLocks noChangeAspect="1"/>
          </p:cNvPicPr>
          <p:nvPr/>
        </p:nvPicPr>
        <p:blipFill>
          <a:blip r:embed="rId4"/>
          <a:stretch>
            <a:fillRect/>
          </a:stretch>
        </p:blipFill>
        <p:spPr>
          <a:xfrm>
            <a:off x="1722725" y="2847901"/>
            <a:ext cx="8298537" cy="2413416"/>
          </a:xfrm>
          <a:prstGeom prst="rect">
            <a:avLst/>
          </a:prstGeom>
        </p:spPr>
      </p:pic>
    </p:spTree>
    <p:extLst>
      <p:ext uri="{BB962C8B-B14F-4D97-AF65-F5344CB8AC3E}">
        <p14:creationId xmlns:p14="http://schemas.microsoft.com/office/powerpoint/2010/main" val="176936931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448972" y="1097280"/>
            <a:ext cx="10185010" cy="4656405"/>
          </a:xfrm>
        </p:spPr>
        <p:txBody>
          <a:bodyPr>
            <a:normAutofit/>
          </a:bodyPr>
          <a:lstStyle/>
          <a:p>
            <a:pPr marL="342900" indent="-342900" algn="l">
              <a:buFont typeface="Arial" panose="020B0604020202020204" pitchFamily="34" charset="0"/>
              <a:buChar char="•"/>
            </a:pPr>
            <a:r>
              <a:rPr lang="en-US" dirty="0"/>
              <a:t>Inspect the API documentation at: https://icanhazdadjoke.com/api</a:t>
            </a:r>
          </a:p>
          <a:p>
            <a:pPr marL="342900" indent="-342900" algn="l">
              <a:buFont typeface="Arial" panose="020B0604020202020204" pitchFamily="34" charset="0"/>
              <a:buChar char="•"/>
            </a:pPr>
            <a:r>
              <a:rPr lang="en-US" dirty="0"/>
              <a:t>Use JMeter to send GET request to get a joke and receive the response data in json (note the required headers)</a:t>
            </a:r>
          </a:p>
          <a:p>
            <a:pPr marL="342900" indent="-342900" algn="l">
              <a:buFont typeface="Arial" panose="020B0604020202020204" pitchFamily="34" charset="0"/>
              <a:buChar char="•"/>
            </a:pPr>
            <a:r>
              <a:rPr lang="en-US" dirty="0"/>
              <a:t>Use JMeter assertion In the response verify:</a:t>
            </a:r>
          </a:p>
          <a:p>
            <a:pPr marL="800100" lvl="1" indent="-342900" algn="l">
              <a:buFont typeface="Arial" panose="020B0604020202020204" pitchFamily="34" charset="0"/>
              <a:buChar char="•"/>
            </a:pPr>
            <a:r>
              <a:rPr lang="en-US" dirty="0"/>
              <a:t>The response status and message = 200 OK</a:t>
            </a:r>
          </a:p>
          <a:p>
            <a:pPr marL="800100" lvl="1" indent="-342900" algn="l">
              <a:buFont typeface="Arial" panose="020B0604020202020204" pitchFamily="34" charset="0"/>
              <a:buChar char="•"/>
            </a:pPr>
            <a:r>
              <a:rPr lang="en-US" dirty="0"/>
              <a:t>The response data contains ‘id’ and ‘joke’ </a:t>
            </a:r>
            <a:r>
              <a:rPr lang="en-US"/>
              <a:t>(don’t verify </a:t>
            </a:r>
            <a:r>
              <a:rPr lang="en-US" dirty="0"/>
              <a:t>their value)</a:t>
            </a:r>
          </a:p>
        </p:txBody>
      </p:sp>
      <p:sp>
        <p:nvSpPr>
          <p:cNvPr id="5" name="Rectangle 4">
            <a:extLst>
              <a:ext uri="{FF2B5EF4-FFF2-40B4-BE49-F238E27FC236}">
                <a16:creationId xmlns:a16="http://schemas.microsoft.com/office/drawing/2014/main" id="{0846C511-DED7-4C58-96CE-3C400648DD92}"/>
              </a:ext>
            </a:extLst>
          </p:cNvPr>
          <p:cNvSpPr/>
          <p:nvPr/>
        </p:nvSpPr>
        <p:spPr>
          <a:xfrm>
            <a:off x="2413202" y="248569"/>
            <a:ext cx="7365595"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Exercise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1087353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126536"/>
            <a:ext cx="943821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DOM - Basic Page Structure</a:t>
            </a: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
        <p:nvSpPr>
          <p:cNvPr id="19" name="Oval 18">
            <a:extLst>
              <a:ext uri="{FF2B5EF4-FFF2-40B4-BE49-F238E27FC236}">
                <a16:creationId xmlns:a16="http://schemas.microsoft.com/office/drawing/2014/main" id="{9AB1D10E-4B72-4B7A-953F-B0869D07D7B9}"/>
              </a:ext>
            </a:extLst>
          </p:cNvPr>
          <p:cNvSpPr/>
          <p:nvPr/>
        </p:nvSpPr>
        <p:spPr>
          <a:xfrm>
            <a:off x="1550125" y="1950721"/>
            <a:ext cx="339635" cy="2960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4" name="Straight Arrow Connector 33">
            <a:extLst>
              <a:ext uri="{FF2B5EF4-FFF2-40B4-BE49-F238E27FC236}">
                <a16:creationId xmlns:a16="http://schemas.microsoft.com/office/drawing/2014/main" id="{C254EF33-E044-427A-8E72-83D574FB0598}"/>
              </a:ext>
            </a:extLst>
          </p:cNvPr>
          <p:cNvCxnSpPr>
            <a:endCxn id="35" idx="1"/>
          </p:cNvCxnSpPr>
          <p:nvPr/>
        </p:nvCxnSpPr>
        <p:spPr>
          <a:xfrm>
            <a:off x="1869968" y="2112903"/>
            <a:ext cx="6217920" cy="6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6576FB-2F6C-4EDE-8171-64666D9BD116}"/>
              </a:ext>
            </a:extLst>
          </p:cNvPr>
          <p:cNvSpPr txBox="1"/>
          <p:nvPr/>
        </p:nvSpPr>
        <p:spPr>
          <a:xfrm>
            <a:off x="8087888" y="1990042"/>
            <a:ext cx="3265714" cy="369332"/>
          </a:xfrm>
          <a:prstGeom prst="rect">
            <a:avLst/>
          </a:prstGeom>
          <a:noFill/>
        </p:spPr>
        <p:txBody>
          <a:bodyPr wrap="square" rtlCol="1">
            <a:spAutoFit/>
          </a:bodyPr>
          <a:lstStyle/>
          <a:p>
            <a:r>
              <a:rPr lang="en-US" dirty="0"/>
              <a:t>Element type</a:t>
            </a:r>
            <a:endParaRPr lang="he-IL" dirty="0"/>
          </a:p>
        </p:txBody>
      </p:sp>
      <p:sp>
        <p:nvSpPr>
          <p:cNvPr id="36" name="Oval 35">
            <a:extLst>
              <a:ext uri="{FF2B5EF4-FFF2-40B4-BE49-F238E27FC236}">
                <a16:creationId xmlns:a16="http://schemas.microsoft.com/office/drawing/2014/main" id="{439409BA-6216-4FE7-AD04-15562C94FD69}"/>
              </a:ext>
            </a:extLst>
          </p:cNvPr>
          <p:cNvSpPr/>
          <p:nvPr/>
        </p:nvSpPr>
        <p:spPr>
          <a:xfrm>
            <a:off x="4641669" y="2852058"/>
            <a:ext cx="1010193" cy="2960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7" name="Straight Arrow Connector 36">
            <a:extLst>
              <a:ext uri="{FF2B5EF4-FFF2-40B4-BE49-F238E27FC236}">
                <a16:creationId xmlns:a16="http://schemas.microsoft.com/office/drawing/2014/main" id="{611F0302-AD4B-4720-825C-EC94036F23D3}"/>
              </a:ext>
            </a:extLst>
          </p:cNvPr>
          <p:cNvCxnSpPr/>
          <p:nvPr/>
        </p:nvCxnSpPr>
        <p:spPr>
          <a:xfrm>
            <a:off x="5651862" y="3017520"/>
            <a:ext cx="2455818" cy="13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314AB94-3E3B-4C4A-A39B-A90E2849966C}"/>
              </a:ext>
            </a:extLst>
          </p:cNvPr>
          <p:cNvSpPr txBox="1"/>
          <p:nvPr/>
        </p:nvSpPr>
        <p:spPr>
          <a:xfrm>
            <a:off x="8107680" y="2839385"/>
            <a:ext cx="3265714" cy="369332"/>
          </a:xfrm>
          <a:prstGeom prst="rect">
            <a:avLst/>
          </a:prstGeom>
          <a:noFill/>
        </p:spPr>
        <p:txBody>
          <a:bodyPr wrap="square" rtlCol="1">
            <a:spAutoFit/>
          </a:bodyPr>
          <a:lstStyle/>
          <a:p>
            <a:r>
              <a:rPr lang="en-US" dirty="0"/>
              <a:t>Element’s attribute</a:t>
            </a:r>
            <a:endParaRPr lang="he-IL" dirty="0"/>
          </a:p>
        </p:txBody>
      </p:sp>
      <p:sp>
        <p:nvSpPr>
          <p:cNvPr id="40" name="TextBox 39">
            <a:extLst>
              <a:ext uri="{FF2B5EF4-FFF2-40B4-BE49-F238E27FC236}">
                <a16:creationId xmlns:a16="http://schemas.microsoft.com/office/drawing/2014/main" id="{D1D60692-E5C7-43A2-B681-B1338398B17E}"/>
              </a:ext>
            </a:extLst>
          </p:cNvPr>
          <p:cNvSpPr txBox="1"/>
          <p:nvPr/>
        </p:nvSpPr>
        <p:spPr>
          <a:xfrm>
            <a:off x="781458" y="1369859"/>
            <a:ext cx="8328910" cy="3416320"/>
          </a:xfrm>
          <a:prstGeom prst="rect">
            <a:avLst/>
          </a:prstGeom>
          <a:noFill/>
        </p:spPr>
        <p:txBody>
          <a:bodyPr wrap="square">
            <a:spAutoFit/>
          </a:bodyPr>
          <a:lstStyle/>
          <a:p>
            <a:r>
              <a:rPr lang="en-US" dirty="0"/>
              <a:t>      &lt;body&gt;</a:t>
            </a:r>
          </a:p>
          <a:p>
            <a:r>
              <a:rPr lang="en-US" dirty="0"/>
              <a:t>        &lt;div id=“div1”&gt;</a:t>
            </a:r>
          </a:p>
          <a:p>
            <a:r>
              <a:rPr lang="en-US" dirty="0"/>
              <a:t>            &lt;div id=“div2”&gt;</a:t>
            </a:r>
          </a:p>
          <a:p>
            <a:r>
              <a:rPr lang="en-US" dirty="0"/>
              <a:t>                &lt;input id="username" type="text“ class=mandatoryInput /&gt; </a:t>
            </a:r>
          </a:p>
          <a:p>
            <a:r>
              <a:rPr lang="en-US" dirty="0"/>
              <a:t>                &lt;input name="password" type="password“ </a:t>
            </a:r>
            <a:r>
              <a:rPr lang="en-US" dirty="0" err="1"/>
              <a:t>onChange</a:t>
            </a:r>
            <a:r>
              <a:rPr lang="en-US" dirty="0"/>
              <a:t>=</a:t>
            </a:r>
            <a:r>
              <a:rPr lang="en-US" dirty="0" err="1"/>
              <a:t>verifyValue</a:t>
            </a:r>
            <a:r>
              <a:rPr lang="en-US" dirty="0"/>
              <a:t>()/&gt;</a:t>
            </a:r>
          </a:p>
          <a:p>
            <a:r>
              <a:rPr lang="en-US" dirty="0"/>
              <a:t>                &lt;input name=“OK" type=“button" value=“OK"/&gt; </a:t>
            </a:r>
          </a:p>
          <a:p>
            <a:r>
              <a:rPr lang="en-US" dirty="0"/>
              <a:t>                &lt;a </a:t>
            </a:r>
            <a:r>
              <a:rPr lang="en-US" dirty="0" err="1"/>
              <a:t>href</a:t>
            </a:r>
            <a:r>
              <a:rPr lang="en-US" dirty="0"/>
              <a:t>=http://www.yahoo.com&gt;Go to Yahoo&lt;/a&gt;</a:t>
            </a:r>
          </a:p>
          <a:p>
            <a:r>
              <a:rPr lang="en-US" dirty="0"/>
              <a:t>            &lt;/div&gt;</a:t>
            </a:r>
          </a:p>
          <a:p>
            <a:r>
              <a:rPr lang="en-US" dirty="0"/>
              <a:t>        &lt;/div&gt;</a:t>
            </a:r>
          </a:p>
          <a:p>
            <a:r>
              <a:rPr lang="en-US" dirty="0"/>
              <a:t>    &lt;/body&gt;</a:t>
            </a:r>
          </a:p>
          <a:p>
            <a:r>
              <a:rPr lang="en-US" dirty="0"/>
              <a:t>&lt;/html&gt;</a:t>
            </a:r>
          </a:p>
          <a:p>
            <a:endParaRPr lang="en-US" dirty="0"/>
          </a:p>
        </p:txBody>
      </p:sp>
    </p:spTree>
    <p:extLst>
      <p:ext uri="{BB962C8B-B14F-4D97-AF65-F5344CB8AC3E}">
        <p14:creationId xmlns:p14="http://schemas.microsoft.com/office/powerpoint/2010/main" val="1118610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126536"/>
            <a:ext cx="943821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Classes</a:t>
            </a: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
        <p:nvSpPr>
          <p:cNvPr id="8" name="TextBox 7">
            <a:extLst>
              <a:ext uri="{FF2B5EF4-FFF2-40B4-BE49-F238E27FC236}">
                <a16:creationId xmlns:a16="http://schemas.microsoft.com/office/drawing/2014/main" id="{74956AB8-AD2B-41C7-BC35-9397E5099974}"/>
              </a:ext>
            </a:extLst>
          </p:cNvPr>
          <p:cNvSpPr txBox="1"/>
          <p:nvPr/>
        </p:nvSpPr>
        <p:spPr>
          <a:xfrm>
            <a:off x="1131173" y="772867"/>
            <a:ext cx="10901032" cy="6001643"/>
          </a:xfrm>
          <a:prstGeom prst="rect">
            <a:avLst/>
          </a:prstGeom>
          <a:noFill/>
        </p:spPr>
        <p:txBody>
          <a:bodyPr wrap="square">
            <a:spAutoFit/>
          </a:bodyPr>
          <a:lstStyle/>
          <a:p>
            <a:pPr marL="800100" lvl="1" indent="-342900">
              <a:buFont typeface="Arial" panose="020B0604020202020204" pitchFamily="34" charset="0"/>
              <a:buChar char="•"/>
            </a:pPr>
            <a:r>
              <a:rPr lang="en-US" sz="2400" dirty="0"/>
              <a:t>Definition:</a:t>
            </a:r>
          </a:p>
          <a:p>
            <a:pPr marL="1257300" lvl="2" indent="-342900">
              <a:buFont typeface="Arial" panose="020B0604020202020204" pitchFamily="34" charset="0"/>
              <a:buChar char="•"/>
            </a:pPr>
            <a:r>
              <a:rPr lang="en-US" sz="2400" dirty="0"/>
              <a:t>In object-oriented programming, a class is an extensible program-code-template for creating objects, providing initial values for state and implementations of behavior (member functions or methods)</a:t>
            </a:r>
          </a:p>
          <a:p>
            <a:pPr marL="800100" lvl="1" indent="-342900">
              <a:buFont typeface="Arial" panose="020B0604020202020204" pitchFamily="34" charset="0"/>
              <a:buChar char="•"/>
            </a:pPr>
            <a:r>
              <a:rPr lang="en-US" sz="2400" dirty="0"/>
              <a:t>Class is a code structure that gathers:</a:t>
            </a:r>
          </a:p>
          <a:p>
            <a:pPr marL="1257300" lvl="2" indent="-342900">
              <a:buFont typeface="Arial" panose="020B0604020202020204" pitchFamily="34" charset="0"/>
              <a:buChar char="•"/>
            </a:pPr>
            <a:r>
              <a:rPr lang="en-US" sz="2400" dirty="0"/>
              <a:t>Properties: values that describes the class (E.g., Color, Position, Label and more)</a:t>
            </a:r>
          </a:p>
          <a:p>
            <a:pPr marL="1257300" lvl="2" indent="-342900">
              <a:buFont typeface="Arial" panose="020B0604020202020204" pitchFamily="34" charset="0"/>
              <a:buChar char="•"/>
            </a:pPr>
            <a:r>
              <a:rPr lang="en-US" sz="2400" dirty="0"/>
              <a:t>Methods: operation the class can perform</a:t>
            </a:r>
          </a:p>
          <a:p>
            <a:pPr marL="800100" lvl="1" indent="-342900">
              <a:buFont typeface="Arial" panose="020B0604020202020204" pitchFamily="34" charset="0"/>
              <a:buChar char="•"/>
            </a:pPr>
            <a:r>
              <a:rPr lang="en-US" sz="2400" dirty="0"/>
              <a:t> Examples:</a:t>
            </a:r>
          </a:p>
          <a:p>
            <a:pPr marL="1257300" lvl="2" indent="-342900">
              <a:buFont typeface="Arial" panose="020B0604020202020204" pitchFamily="34" charset="0"/>
              <a:buChar char="•"/>
            </a:pPr>
            <a:r>
              <a:rPr lang="en-US" sz="2400" dirty="0"/>
              <a:t>Class: Button</a:t>
            </a:r>
          </a:p>
          <a:p>
            <a:pPr marL="1714500" lvl="3" indent="-342900">
              <a:buFont typeface="Arial" panose="020B0604020202020204" pitchFamily="34" charset="0"/>
              <a:buChar char="•"/>
            </a:pPr>
            <a:r>
              <a:rPr lang="en-US" sz="2400" dirty="0"/>
              <a:t>Properties: X, Y, Label, Width, Height</a:t>
            </a:r>
          </a:p>
          <a:p>
            <a:pPr marL="1714500" lvl="3" indent="-342900">
              <a:buFont typeface="Arial" panose="020B0604020202020204" pitchFamily="34" charset="0"/>
              <a:buChar char="•"/>
            </a:pPr>
            <a:r>
              <a:rPr lang="en-US" sz="2400" dirty="0"/>
              <a:t>Methods: Click, Double Click</a:t>
            </a:r>
          </a:p>
          <a:p>
            <a:pPr marL="1257300" lvl="2" indent="-342900">
              <a:buFont typeface="Arial" panose="020B0604020202020204" pitchFamily="34" charset="0"/>
              <a:buChar char="•"/>
            </a:pPr>
            <a:r>
              <a:rPr lang="en-US" sz="2400" dirty="0"/>
              <a:t>Class: Person</a:t>
            </a:r>
          </a:p>
          <a:p>
            <a:pPr marL="1714500" lvl="3" indent="-342900">
              <a:buFont typeface="Arial" panose="020B0604020202020204" pitchFamily="34" charset="0"/>
              <a:buChar char="•"/>
            </a:pPr>
            <a:r>
              <a:rPr lang="en-US" sz="2400" dirty="0"/>
              <a:t>Properties: Height, Hair Color, Gender</a:t>
            </a:r>
          </a:p>
          <a:p>
            <a:pPr marL="1714500" lvl="3" indent="-342900">
              <a:buFont typeface="Arial" panose="020B0604020202020204" pitchFamily="34" charset="0"/>
              <a:buChar char="•"/>
            </a:pPr>
            <a:r>
              <a:rPr lang="en-US" sz="2400" dirty="0"/>
              <a:t>Methods: Walk, Eat</a:t>
            </a:r>
          </a:p>
          <a:p>
            <a:pPr marL="800100" lvl="1"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107815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Parameterize (Data Driven)</a:t>
            </a:r>
          </a:p>
          <a:p>
            <a:pPr marL="342900" indent="-342900" algn="l">
              <a:buFont typeface="Arial" panose="020B0604020202020204" pitchFamily="34" charset="0"/>
              <a:buChar char="•"/>
            </a:pPr>
            <a:r>
              <a:rPr lang="en-US" dirty="0"/>
              <a:t>Running On Different Browsers</a:t>
            </a:r>
          </a:p>
          <a:p>
            <a:pPr marL="342900" indent="-342900" algn="l">
              <a:buFont typeface="Arial" panose="020B0604020202020204" pitchFamily="34" charset="0"/>
              <a:buChar char="•"/>
            </a:pPr>
            <a:r>
              <a:rPr lang="en-US" dirty="0"/>
              <a:t>Selenium Grid (Remote and Parallel Execution)</a:t>
            </a:r>
          </a:p>
          <a:p>
            <a:pPr marL="342900" indent="-342900" algn="l">
              <a:buFont typeface="Arial" panose="020B0604020202020204" pitchFamily="34" charset="0"/>
              <a:buChar char="•"/>
            </a:pPr>
            <a:r>
              <a:rPr lang="en-US" dirty="0"/>
              <a:t>Selenium IDE</a:t>
            </a:r>
          </a:p>
          <a:p>
            <a:pPr algn="l"/>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Objectives</a:t>
            </a:r>
            <a:endParaRPr lang="he-IL" sz="4000" b="1" dirty="0">
              <a:solidFill>
                <a:srgbClr val="002060"/>
              </a:solidFill>
              <a:latin typeface="Lava Std"/>
            </a:endParaRP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Tree>
    <p:extLst>
      <p:ext uri="{BB962C8B-B14F-4D97-AF65-F5344CB8AC3E}">
        <p14:creationId xmlns:p14="http://schemas.microsoft.com/office/powerpoint/2010/main" val="1561575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126536"/>
            <a:ext cx="943821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Objects</a:t>
            </a: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
        <p:nvSpPr>
          <p:cNvPr id="8" name="TextBox 7">
            <a:extLst>
              <a:ext uri="{FF2B5EF4-FFF2-40B4-BE49-F238E27FC236}">
                <a16:creationId xmlns:a16="http://schemas.microsoft.com/office/drawing/2014/main" id="{74956AB8-AD2B-41C7-BC35-9397E5099974}"/>
              </a:ext>
            </a:extLst>
          </p:cNvPr>
          <p:cNvSpPr txBox="1"/>
          <p:nvPr/>
        </p:nvSpPr>
        <p:spPr>
          <a:xfrm>
            <a:off x="1131173" y="772867"/>
            <a:ext cx="10901032" cy="4154984"/>
          </a:xfrm>
          <a:prstGeom prst="rect">
            <a:avLst/>
          </a:prstGeom>
          <a:noFill/>
        </p:spPr>
        <p:txBody>
          <a:bodyPr wrap="square">
            <a:spAutoFit/>
          </a:bodyPr>
          <a:lstStyle/>
          <a:p>
            <a:pPr marL="800100" lvl="1" indent="-342900">
              <a:buFont typeface="Arial" panose="020B0604020202020204" pitchFamily="34" charset="0"/>
              <a:buChar char="•"/>
            </a:pPr>
            <a:r>
              <a:rPr lang="en-US" sz="2400" dirty="0"/>
              <a:t> Definition:</a:t>
            </a:r>
          </a:p>
          <a:p>
            <a:pPr marL="1257300" lvl="2" indent="-342900">
              <a:buFont typeface="Arial" panose="020B0604020202020204" pitchFamily="34" charset="0"/>
              <a:buChar char="•"/>
            </a:pPr>
            <a:r>
              <a:rPr lang="en-US" sz="2400" dirty="0"/>
              <a:t>An object is an instance of a class</a:t>
            </a:r>
          </a:p>
          <a:p>
            <a:pPr marL="800100" lvl="1" indent="-342900">
              <a:buFont typeface="Arial" panose="020B0604020202020204" pitchFamily="34" charset="0"/>
              <a:buChar char="•"/>
            </a:pPr>
            <a:r>
              <a:rPr lang="en-US" sz="2400" dirty="0"/>
              <a:t> Objects inherits the class’s properties and methods and initializes the properties with values</a:t>
            </a:r>
          </a:p>
          <a:p>
            <a:pPr marL="800100" lvl="1" indent="-342900">
              <a:buFont typeface="Arial" panose="020B0604020202020204" pitchFamily="34" charset="0"/>
              <a:buChar char="•"/>
            </a:pPr>
            <a:r>
              <a:rPr lang="en-US" sz="2400" dirty="0"/>
              <a:t> Examples:</a:t>
            </a:r>
          </a:p>
          <a:p>
            <a:pPr marL="1257300" lvl="2" indent="-342900">
              <a:buFont typeface="Arial" panose="020B0604020202020204" pitchFamily="34" charset="0"/>
              <a:buChar char="•"/>
            </a:pPr>
            <a:r>
              <a:rPr lang="en-US" sz="2400" dirty="0"/>
              <a:t>Object:  OK Button (an instance of the Button class)</a:t>
            </a:r>
          </a:p>
          <a:p>
            <a:pPr marL="1257300" lvl="2" indent="-342900">
              <a:buFont typeface="Arial" panose="020B0604020202020204" pitchFamily="34" charset="0"/>
              <a:buChar char="•"/>
            </a:pPr>
            <a:r>
              <a:rPr lang="en-US" sz="2400" dirty="0"/>
              <a:t>Properties: X = 10, Y = 10, Label = “OK”, Width = 100, Height = 20</a:t>
            </a:r>
          </a:p>
          <a:p>
            <a:pPr marL="1257300" lvl="2" indent="-342900">
              <a:buFont typeface="Arial" panose="020B0604020202020204" pitchFamily="34" charset="0"/>
              <a:buChar char="•"/>
            </a:pPr>
            <a:r>
              <a:rPr lang="en-US" sz="2400" dirty="0"/>
              <a:t>Object: </a:t>
            </a:r>
            <a:r>
              <a:rPr lang="en-US" sz="2400" dirty="0" err="1"/>
              <a:t>Sitvanit</a:t>
            </a:r>
            <a:r>
              <a:rPr lang="en-US" sz="2400" dirty="0"/>
              <a:t> Har Dagan (an instance of the Person class)</a:t>
            </a:r>
          </a:p>
          <a:p>
            <a:pPr marL="1257300" lvl="2" indent="-342900">
              <a:buFont typeface="Arial" panose="020B0604020202020204" pitchFamily="34" charset="0"/>
              <a:buChar char="•"/>
            </a:pPr>
            <a:r>
              <a:rPr lang="en-US" sz="2400" dirty="0"/>
              <a:t>Properties: Height = 160, Hair Color = “Brown”, Gender = “Female”</a:t>
            </a:r>
          </a:p>
          <a:p>
            <a:pPr marL="1257300" lvl="2" indent="-342900">
              <a:buFont typeface="Arial" panose="020B0604020202020204" pitchFamily="34" charset="0"/>
              <a:buChar char="•"/>
            </a:pPr>
            <a:r>
              <a:rPr lang="en-US" sz="2400" dirty="0"/>
              <a:t>Object: </a:t>
            </a:r>
            <a:r>
              <a:rPr lang="en-US" sz="2400" dirty="0" err="1"/>
              <a:t>Nachshon</a:t>
            </a:r>
            <a:r>
              <a:rPr lang="en-US" sz="2400" dirty="0"/>
              <a:t> Ben </a:t>
            </a:r>
            <a:r>
              <a:rPr lang="en-US" sz="2400" dirty="0" err="1"/>
              <a:t>Haaminadav</a:t>
            </a:r>
            <a:r>
              <a:rPr lang="en-US" sz="2400" dirty="0"/>
              <a:t> (an instance of the Person class)</a:t>
            </a:r>
          </a:p>
          <a:p>
            <a:pPr marL="1257300" lvl="2" indent="-342900">
              <a:buFont typeface="Arial" panose="020B0604020202020204" pitchFamily="34" charset="0"/>
              <a:buChar char="•"/>
            </a:pPr>
            <a:r>
              <a:rPr lang="en-US" sz="2400" dirty="0"/>
              <a:t>Properties: Height = 180, Hair Color = “Black”, Gender = “Male”</a:t>
            </a:r>
          </a:p>
        </p:txBody>
      </p:sp>
      <p:grpSp>
        <p:nvGrpSpPr>
          <p:cNvPr id="6" name="Group 5">
            <a:extLst>
              <a:ext uri="{FF2B5EF4-FFF2-40B4-BE49-F238E27FC236}">
                <a16:creationId xmlns:a16="http://schemas.microsoft.com/office/drawing/2014/main" id="{ED52BC82-4ADD-4EA0-AA7C-EB8D48B23DE3}"/>
              </a:ext>
            </a:extLst>
          </p:cNvPr>
          <p:cNvGrpSpPr/>
          <p:nvPr/>
        </p:nvGrpSpPr>
        <p:grpSpPr>
          <a:xfrm rot="10800000">
            <a:off x="556577" y="1200438"/>
            <a:ext cx="7111038" cy="4903331"/>
            <a:chOff x="7641046" y="-2183273"/>
            <a:chExt cx="7654612" cy="4903331"/>
          </a:xfrm>
        </p:grpSpPr>
        <p:sp>
          <p:nvSpPr>
            <p:cNvPr id="7" name="Freeform: Shape 6">
              <a:extLst>
                <a:ext uri="{FF2B5EF4-FFF2-40B4-BE49-F238E27FC236}">
                  <a16:creationId xmlns:a16="http://schemas.microsoft.com/office/drawing/2014/main" id="{980C6332-45F9-4EBB-86DA-3832B33965B2}"/>
                </a:ext>
              </a:extLst>
            </p:cNvPr>
            <p:cNvSpPr/>
            <p:nvPr/>
          </p:nvSpPr>
          <p:spPr>
            <a:xfrm flipH="1">
              <a:off x="11350575" y="-1834479"/>
              <a:ext cx="741146" cy="153164"/>
            </a:xfrm>
            <a:custGeom>
              <a:avLst/>
              <a:gdLst>
                <a:gd name="connsiteX0" fmla="*/ 0 w 3338341"/>
                <a:gd name="connsiteY0" fmla="*/ 0 h 133890"/>
                <a:gd name="connsiteX1" fmla="*/ 3338341 w 3338341"/>
                <a:gd name="connsiteY1" fmla="*/ 0 h 133890"/>
                <a:gd name="connsiteX2" fmla="*/ 3276475 w 3338341"/>
                <a:gd name="connsiteY2" fmla="*/ 133890 h 133890"/>
                <a:gd name="connsiteX3" fmla="*/ 0 w 3338341"/>
                <a:gd name="connsiteY3" fmla="*/ 133890 h 133890"/>
              </a:gdLst>
              <a:ahLst/>
              <a:cxnLst>
                <a:cxn ang="0">
                  <a:pos x="connsiteX0" y="connsiteY0"/>
                </a:cxn>
                <a:cxn ang="0">
                  <a:pos x="connsiteX1" y="connsiteY1"/>
                </a:cxn>
                <a:cxn ang="0">
                  <a:pos x="connsiteX2" y="connsiteY2"/>
                </a:cxn>
                <a:cxn ang="0">
                  <a:pos x="connsiteX3" y="connsiteY3"/>
                </a:cxn>
              </a:cxnLst>
              <a:rect l="l" t="t" r="r" b="b"/>
              <a:pathLst>
                <a:path w="3338341" h="133890">
                  <a:moveTo>
                    <a:pt x="0" y="0"/>
                  </a:moveTo>
                  <a:lnTo>
                    <a:pt x="3338341" y="0"/>
                  </a:lnTo>
                  <a:lnTo>
                    <a:pt x="3276475" y="133890"/>
                  </a:lnTo>
                  <a:lnTo>
                    <a:pt x="0" y="133890"/>
                  </a:lnTo>
                  <a:close/>
                </a:path>
              </a:pathLst>
            </a:custGeom>
            <a:solidFill>
              <a:srgbClr val="FFCC4C">
                <a:lumMod val="60000"/>
                <a:lumOff val="40000"/>
              </a:srgbClr>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Shape">
              <a:extLst>
                <a:ext uri="{FF2B5EF4-FFF2-40B4-BE49-F238E27FC236}">
                  <a16:creationId xmlns:a16="http://schemas.microsoft.com/office/drawing/2014/main" id="{14C628B5-F133-4979-9681-2A12BA3239FF}"/>
                </a:ext>
              </a:extLst>
            </p:cNvPr>
            <p:cNvSpPr/>
            <p:nvPr/>
          </p:nvSpPr>
          <p:spPr>
            <a:xfrm flipH="1">
              <a:off x="12963366" y="-2142618"/>
              <a:ext cx="2332292" cy="7694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59" y="19596"/>
                  </a:lnTo>
                  <a:cubicBezTo>
                    <a:pt x="599" y="19540"/>
                    <a:pt x="0" y="17759"/>
                    <a:pt x="0" y="15643"/>
                  </a:cubicBezTo>
                  <a:lnTo>
                    <a:pt x="0" y="5957"/>
                  </a:lnTo>
                  <a:cubicBezTo>
                    <a:pt x="0" y="3841"/>
                    <a:pt x="599" y="2115"/>
                    <a:pt x="1359" y="2004"/>
                  </a:cubicBezTo>
                  <a:lnTo>
                    <a:pt x="21580" y="0"/>
                  </a:lnTo>
                  <a:lnTo>
                    <a:pt x="21580" y="21600"/>
                  </a:lnTo>
                  <a:close/>
                </a:path>
              </a:pathLst>
            </a:custGeom>
            <a:gradFill flip="none" rotWithShape="1">
              <a:gsLst>
                <a:gs pos="9000">
                  <a:srgbClr val="FFCC4C"/>
                </a:gs>
                <a:gs pos="20000">
                  <a:srgbClr val="FFCC4C"/>
                </a:gs>
                <a:gs pos="62000">
                  <a:srgbClr val="FFCC4C">
                    <a:lumMod val="60000"/>
                    <a:lumOff val="40000"/>
                  </a:srgbClr>
                </a:gs>
                <a:gs pos="80000">
                  <a:srgbClr val="FFCC4C">
                    <a:lumMod val="95000"/>
                    <a:lumOff val="5000"/>
                  </a:srgbClr>
                </a:gs>
                <a:gs pos="94000">
                  <a:srgbClr val="FFCC4C">
                    <a:lumMod val="60000"/>
                  </a:srgbClr>
                </a:gs>
              </a:gsLst>
              <a:lin ang="16200000" scaled="1"/>
              <a:tileRect/>
            </a:gra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Shape">
              <a:extLst>
                <a:ext uri="{FF2B5EF4-FFF2-40B4-BE49-F238E27FC236}">
                  <a16:creationId xmlns:a16="http://schemas.microsoft.com/office/drawing/2014/main" id="{413121CA-8EB8-4A6C-B1FB-D376195F01F5}"/>
                </a:ext>
              </a:extLst>
            </p:cNvPr>
            <p:cNvSpPr/>
            <p:nvPr/>
          </p:nvSpPr>
          <p:spPr>
            <a:xfrm flipH="1">
              <a:off x="12091721" y="-2183273"/>
              <a:ext cx="871644" cy="850751"/>
            </a:xfrm>
            <a:custGeom>
              <a:avLst/>
              <a:gdLst/>
              <a:ahLst/>
              <a:cxnLst>
                <a:cxn ang="0">
                  <a:pos x="wd2" y="hd2"/>
                </a:cxn>
                <a:cxn ang="5400000">
                  <a:pos x="wd2" y="hd2"/>
                </a:cxn>
                <a:cxn ang="10800000">
                  <a:pos x="wd2" y="hd2"/>
                </a:cxn>
                <a:cxn ang="16200000">
                  <a:pos x="wd2" y="hd2"/>
                </a:cxn>
              </a:cxnLst>
              <a:rect l="0" t="0" r="r" b="b"/>
              <a:pathLst>
                <a:path w="21600" h="21600" extrusionOk="0">
                  <a:moveTo>
                    <a:pt x="13527" y="6797"/>
                  </a:moveTo>
                  <a:cubicBezTo>
                    <a:pt x="8822" y="5186"/>
                    <a:pt x="4919" y="3122"/>
                    <a:pt x="2459" y="1158"/>
                  </a:cubicBezTo>
                  <a:lnTo>
                    <a:pt x="2459" y="1057"/>
                  </a:lnTo>
                  <a:cubicBezTo>
                    <a:pt x="2459" y="503"/>
                    <a:pt x="1978" y="0"/>
                    <a:pt x="1337" y="0"/>
                  </a:cubicBezTo>
                  <a:lnTo>
                    <a:pt x="1123" y="0"/>
                  </a:lnTo>
                  <a:cubicBezTo>
                    <a:pt x="535" y="0"/>
                    <a:pt x="0" y="453"/>
                    <a:pt x="0" y="1057"/>
                  </a:cubicBezTo>
                  <a:lnTo>
                    <a:pt x="0" y="20543"/>
                  </a:lnTo>
                  <a:cubicBezTo>
                    <a:pt x="0" y="21097"/>
                    <a:pt x="481" y="21600"/>
                    <a:pt x="1123" y="21600"/>
                  </a:cubicBezTo>
                  <a:lnTo>
                    <a:pt x="1337" y="21600"/>
                  </a:lnTo>
                  <a:cubicBezTo>
                    <a:pt x="1925" y="21600"/>
                    <a:pt x="2459" y="21147"/>
                    <a:pt x="2459" y="20543"/>
                  </a:cubicBezTo>
                  <a:lnTo>
                    <a:pt x="2459" y="20241"/>
                  </a:lnTo>
                  <a:cubicBezTo>
                    <a:pt x="4919" y="18277"/>
                    <a:pt x="8875" y="16263"/>
                    <a:pt x="13580" y="14702"/>
                  </a:cubicBezTo>
                  <a:cubicBezTo>
                    <a:pt x="16200" y="13846"/>
                    <a:pt x="18766" y="13192"/>
                    <a:pt x="21065" y="12839"/>
                  </a:cubicBezTo>
                  <a:cubicBezTo>
                    <a:pt x="21386" y="12789"/>
                    <a:pt x="21600" y="12537"/>
                    <a:pt x="21600" y="12235"/>
                  </a:cubicBezTo>
                  <a:lnTo>
                    <a:pt x="21600" y="9264"/>
                  </a:lnTo>
                  <a:cubicBezTo>
                    <a:pt x="21600" y="8962"/>
                    <a:pt x="21386" y="8710"/>
                    <a:pt x="21065" y="8660"/>
                  </a:cubicBezTo>
                  <a:cubicBezTo>
                    <a:pt x="18766" y="8358"/>
                    <a:pt x="16146" y="7703"/>
                    <a:pt x="13527" y="6797"/>
                  </a:cubicBezTo>
                  <a:close/>
                </a:path>
              </a:pathLst>
            </a:custGeom>
            <a:solidFill>
              <a:sysClr val="windowText" lastClr="000000">
                <a:lumMod val="75000"/>
                <a:lumOff val="25000"/>
              </a:sys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Shape">
              <a:extLst>
                <a:ext uri="{FF2B5EF4-FFF2-40B4-BE49-F238E27FC236}">
                  <a16:creationId xmlns:a16="http://schemas.microsoft.com/office/drawing/2014/main" id="{7A203ED7-962A-466B-A1C5-D7283EFABB3D}"/>
                </a:ext>
              </a:extLst>
            </p:cNvPr>
            <p:cNvSpPr/>
            <p:nvPr/>
          </p:nvSpPr>
          <p:spPr>
            <a:xfrm flipH="1">
              <a:off x="7641046" y="2049535"/>
              <a:ext cx="731404" cy="359064"/>
            </a:xfrm>
            <a:custGeom>
              <a:avLst/>
              <a:gdLst/>
              <a:ahLst/>
              <a:cxnLst>
                <a:cxn ang="0">
                  <a:pos x="wd2" y="hd2"/>
                </a:cxn>
                <a:cxn ang="5400000">
                  <a:pos x="wd2" y="hd2"/>
                </a:cxn>
                <a:cxn ang="10800000">
                  <a:pos x="wd2" y="hd2"/>
                </a:cxn>
                <a:cxn ang="16200000">
                  <a:pos x="wd2" y="hd2"/>
                </a:cxn>
              </a:cxnLst>
              <a:rect l="0" t="0" r="r" b="b"/>
              <a:pathLst>
                <a:path w="21600" h="19266" extrusionOk="0">
                  <a:moveTo>
                    <a:pt x="0" y="0"/>
                  </a:moveTo>
                  <a:cubicBezTo>
                    <a:pt x="0" y="0"/>
                    <a:pt x="8219" y="11172"/>
                    <a:pt x="21600" y="15003"/>
                  </a:cubicBezTo>
                  <a:lnTo>
                    <a:pt x="21600" y="18089"/>
                  </a:lnTo>
                  <a:cubicBezTo>
                    <a:pt x="21600" y="18089"/>
                    <a:pt x="10577" y="21600"/>
                    <a:pt x="0" y="16493"/>
                  </a:cubicBezTo>
                  <a:lnTo>
                    <a:pt x="0" y="0"/>
                  </a:lnTo>
                  <a:close/>
                </a:path>
              </a:pathLst>
            </a:custGeom>
            <a:solidFill>
              <a:sysClr val="window" lastClr="FFFFFF">
                <a:alpha val="40000"/>
              </a:sys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TextBox 20">
              <a:extLst>
                <a:ext uri="{FF2B5EF4-FFF2-40B4-BE49-F238E27FC236}">
                  <a16:creationId xmlns:a16="http://schemas.microsoft.com/office/drawing/2014/main" id="{BDFA1869-B138-4A6E-A9BB-884963D2B3B8}"/>
                </a:ext>
              </a:extLst>
            </p:cNvPr>
            <p:cNvSpPr txBox="1"/>
            <p:nvPr/>
          </p:nvSpPr>
          <p:spPr>
            <a:xfrm flipH="1">
              <a:off x="8658236" y="2258393"/>
              <a:ext cx="1607366"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1">
                <a:ln>
                  <a:noFill/>
                </a:ln>
                <a:solidFill>
                  <a:sysClr val="windowText" lastClr="000000"/>
                </a:solidFill>
                <a:effectLst/>
                <a:uLnTx/>
                <a:uFillTx/>
                <a:latin typeface="Calibri" panose="020F0502020204030204"/>
                <a:ea typeface="+mn-ea"/>
                <a:cs typeface="+mn-cs"/>
              </a:endParaRPr>
            </a:p>
          </p:txBody>
        </p:sp>
      </p:grpSp>
      <p:sp>
        <p:nvSpPr>
          <p:cNvPr id="3" name="Rectangle: Top Corners Rounded 2">
            <a:extLst>
              <a:ext uri="{FF2B5EF4-FFF2-40B4-BE49-F238E27FC236}">
                <a16:creationId xmlns:a16="http://schemas.microsoft.com/office/drawing/2014/main" id="{9FE482E7-0469-4C2D-A538-4AC0191AB89A}"/>
              </a:ext>
            </a:extLst>
          </p:cNvPr>
          <p:cNvSpPr/>
          <p:nvPr/>
        </p:nvSpPr>
        <p:spPr>
          <a:xfrm>
            <a:off x="4221509" y="5210655"/>
            <a:ext cx="6593599" cy="850751"/>
          </a:xfrm>
          <a:prstGeom prst="round2Same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en-US" b="1" dirty="0">
                <a:solidFill>
                  <a:schemeClr val="tx1">
                    <a:lumMod val="95000"/>
                    <a:lumOff val="5000"/>
                  </a:schemeClr>
                </a:solidFill>
              </a:rPr>
              <a:t>Automation Perspective:</a:t>
            </a:r>
          </a:p>
          <a:p>
            <a:r>
              <a:rPr lang="en-US" b="1" dirty="0">
                <a:solidFill>
                  <a:schemeClr val="tx1">
                    <a:lumMod val="95000"/>
                    <a:lumOff val="5000"/>
                  </a:schemeClr>
                </a:solidFill>
              </a:rPr>
              <a:t>	Selenium identifies all HTML objects as WebElement</a:t>
            </a:r>
          </a:p>
          <a:p>
            <a:endParaRPr lang="en-US" b="1" dirty="0">
              <a:solidFill>
                <a:schemeClr val="tx1">
                  <a:lumMod val="95000"/>
                  <a:lumOff val="5000"/>
                </a:schemeClr>
              </a:solidFill>
            </a:endParaRPr>
          </a:p>
        </p:txBody>
      </p:sp>
    </p:spTree>
    <p:extLst>
      <p:ext uri="{BB962C8B-B14F-4D97-AF65-F5344CB8AC3E}">
        <p14:creationId xmlns:p14="http://schemas.microsoft.com/office/powerpoint/2010/main" val="36410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126536"/>
            <a:ext cx="9438216"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Methods</a:t>
            </a: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
        <p:nvSpPr>
          <p:cNvPr id="8" name="TextBox 7">
            <a:extLst>
              <a:ext uri="{FF2B5EF4-FFF2-40B4-BE49-F238E27FC236}">
                <a16:creationId xmlns:a16="http://schemas.microsoft.com/office/drawing/2014/main" id="{74956AB8-AD2B-41C7-BC35-9397E5099974}"/>
              </a:ext>
            </a:extLst>
          </p:cNvPr>
          <p:cNvSpPr txBox="1"/>
          <p:nvPr/>
        </p:nvSpPr>
        <p:spPr>
          <a:xfrm>
            <a:off x="1131173" y="772867"/>
            <a:ext cx="10901032" cy="2677656"/>
          </a:xfrm>
          <a:prstGeom prst="rect">
            <a:avLst/>
          </a:prstGeom>
          <a:noFill/>
        </p:spPr>
        <p:txBody>
          <a:bodyPr wrap="square">
            <a:spAutoFit/>
          </a:bodyPr>
          <a:lstStyle/>
          <a:p>
            <a:pPr marL="800100" lvl="1" indent="-342900">
              <a:buFont typeface="Arial" panose="020B0604020202020204" pitchFamily="34" charset="0"/>
              <a:buChar char="•"/>
            </a:pPr>
            <a:r>
              <a:rPr lang="en-US" sz="2400" dirty="0"/>
              <a:t>Definition: </a:t>
            </a:r>
          </a:p>
          <a:p>
            <a:pPr marL="1257300" lvl="2" indent="-342900">
              <a:buFont typeface="Arial" panose="020B0604020202020204" pitchFamily="34" charset="0"/>
              <a:buChar char="•"/>
            </a:pPr>
            <a:r>
              <a:rPr lang="en-US" sz="2400" dirty="0"/>
              <a:t>Web page is event-driven. An action performed on an object (E.g., mouse\keyboard) invokes a method (action, function and more…) associated with this object’s event. For example, the Click event can invoke the default method OnClick or any other method associated by the programmer (E.g., verifyMandatoryFields)</a:t>
            </a:r>
          </a:p>
          <a:p>
            <a:pPr marL="800100" lvl="1" indent="-342900">
              <a:buFont typeface="Arial" panose="020B0604020202020204" pitchFamily="34" charset="0"/>
              <a:buChar char="•"/>
            </a:pPr>
            <a:r>
              <a:rPr lang="en-US" sz="2400" dirty="0"/>
              <a:t>The most common scripting language in web pages is Java Script</a:t>
            </a:r>
          </a:p>
        </p:txBody>
      </p:sp>
      <p:grpSp>
        <p:nvGrpSpPr>
          <p:cNvPr id="6" name="Group 5">
            <a:extLst>
              <a:ext uri="{FF2B5EF4-FFF2-40B4-BE49-F238E27FC236}">
                <a16:creationId xmlns:a16="http://schemas.microsoft.com/office/drawing/2014/main" id="{ED52BC82-4ADD-4EA0-AA7C-EB8D48B23DE3}"/>
              </a:ext>
            </a:extLst>
          </p:cNvPr>
          <p:cNvGrpSpPr/>
          <p:nvPr/>
        </p:nvGrpSpPr>
        <p:grpSpPr>
          <a:xfrm rot="10800000">
            <a:off x="556577" y="1200438"/>
            <a:ext cx="7111038" cy="4903331"/>
            <a:chOff x="7641046" y="-2183273"/>
            <a:chExt cx="7654612" cy="4903331"/>
          </a:xfrm>
        </p:grpSpPr>
        <p:sp>
          <p:nvSpPr>
            <p:cNvPr id="7" name="Freeform: Shape 6">
              <a:extLst>
                <a:ext uri="{FF2B5EF4-FFF2-40B4-BE49-F238E27FC236}">
                  <a16:creationId xmlns:a16="http://schemas.microsoft.com/office/drawing/2014/main" id="{980C6332-45F9-4EBB-86DA-3832B33965B2}"/>
                </a:ext>
              </a:extLst>
            </p:cNvPr>
            <p:cNvSpPr/>
            <p:nvPr/>
          </p:nvSpPr>
          <p:spPr>
            <a:xfrm flipH="1">
              <a:off x="11350575" y="-1834479"/>
              <a:ext cx="741146" cy="153164"/>
            </a:xfrm>
            <a:custGeom>
              <a:avLst/>
              <a:gdLst>
                <a:gd name="connsiteX0" fmla="*/ 0 w 3338341"/>
                <a:gd name="connsiteY0" fmla="*/ 0 h 133890"/>
                <a:gd name="connsiteX1" fmla="*/ 3338341 w 3338341"/>
                <a:gd name="connsiteY1" fmla="*/ 0 h 133890"/>
                <a:gd name="connsiteX2" fmla="*/ 3276475 w 3338341"/>
                <a:gd name="connsiteY2" fmla="*/ 133890 h 133890"/>
                <a:gd name="connsiteX3" fmla="*/ 0 w 3338341"/>
                <a:gd name="connsiteY3" fmla="*/ 133890 h 133890"/>
              </a:gdLst>
              <a:ahLst/>
              <a:cxnLst>
                <a:cxn ang="0">
                  <a:pos x="connsiteX0" y="connsiteY0"/>
                </a:cxn>
                <a:cxn ang="0">
                  <a:pos x="connsiteX1" y="connsiteY1"/>
                </a:cxn>
                <a:cxn ang="0">
                  <a:pos x="connsiteX2" y="connsiteY2"/>
                </a:cxn>
                <a:cxn ang="0">
                  <a:pos x="connsiteX3" y="connsiteY3"/>
                </a:cxn>
              </a:cxnLst>
              <a:rect l="l" t="t" r="r" b="b"/>
              <a:pathLst>
                <a:path w="3338341" h="133890">
                  <a:moveTo>
                    <a:pt x="0" y="0"/>
                  </a:moveTo>
                  <a:lnTo>
                    <a:pt x="3338341" y="0"/>
                  </a:lnTo>
                  <a:lnTo>
                    <a:pt x="3276475" y="133890"/>
                  </a:lnTo>
                  <a:lnTo>
                    <a:pt x="0" y="133890"/>
                  </a:lnTo>
                  <a:close/>
                </a:path>
              </a:pathLst>
            </a:custGeom>
            <a:solidFill>
              <a:srgbClr val="FFCC4C">
                <a:lumMod val="60000"/>
                <a:lumOff val="40000"/>
              </a:srgbClr>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Shape">
              <a:extLst>
                <a:ext uri="{FF2B5EF4-FFF2-40B4-BE49-F238E27FC236}">
                  <a16:creationId xmlns:a16="http://schemas.microsoft.com/office/drawing/2014/main" id="{14C628B5-F133-4979-9681-2A12BA3239FF}"/>
                </a:ext>
              </a:extLst>
            </p:cNvPr>
            <p:cNvSpPr/>
            <p:nvPr/>
          </p:nvSpPr>
          <p:spPr>
            <a:xfrm flipH="1">
              <a:off x="12963366" y="-2142618"/>
              <a:ext cx="2332292" cy="7694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59" y="19596"/>
                  </a:lnTo>
                  <a:cubicBezTo>
                    <a:pt x="599" y="19540"/>
                    <a:pt x="0" y="17759"/>
                    <a:pt x="0" y="15643"/>
                  </a:cubicBezTo>
                  <a:lnTo>
                    <a:pt x="0" y="5957"/>
                  </a:lnTo>
                  <a:cubicBezTo>
                    <a:pt x="0" y="3841"/>
                    <a:pt x="599" y="2115"/>
                    <a:pt x="1359" y="2004"/>
                  </a:cubicBezTo>
                  <a:lnTo>
                    <a:pt x="21580" y="0"/>
                  </a:lnTo>
                  <a:lnTo>
                    <a:pt x="21580" y="21600"/>
                  </a:lnTo>
                  <a:close/>
                </a:path>
              </a:pathLst>
            </a:custGeom>
            <a:gradFill flip="none" rotWithShape="1">
              <a:gsLst>
                <a:gs pos="9000">
                  <a:srgbClr val="FFCC4C"/>
                </a:gs>
                <a:gs pos="20000">
                  <a:srgbClr val="FFCC4C"/>
                </a:gs>
                <a:gs pos="62000">
                  <a:srgbClr val="FFCC4C">
                    <a:lumMod val="60000"/>
                    <a:lumOff val="40000"/>
                  </a:srgbClr>
                </a:gs>
                <a:gs pos="80000">
                  <a:srgbClr val="FFCC4C">
                    <a:lumMod val="95000"/>
                    <a:lumOff val="5000"/>
                  </a:srgbClr>
                </a:gs>
                <a:gs pos="94000">
                  <a:srgbClr val="FFCC4C">
                    <a:lumMod val="60000"/>
                  </a:srgbClr>
                </a:gs>
              </a:gsLst>
              <a:lin ang="16200000" scaled="1"/>
              <a:tileRect/>
            </a:gra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Shape">
              <a:extLst>
                <a:ext uri="{FF2B5EF4-FFF2-40B4-BE49-F238E27FC236}">
                  <a16:creationId xmlns:a16="http://schemas.microsoft.com/office/drawing/2014/main" id="{413121CA-8EB8-4A6C-B1FB-D376195F01F5}"/>
                </a:ext>
              </a:extLst>
            </p:cNvPr>
            <p:cNvSpPr/>
            <p:nvPr/>
          </p:nvSpPr>
          <p:spPr>
            <a:xfrm flipH="1">
              <a:off x="12091721" y="-2183273"/>
              <a:ext cx="871644" cy="850751"/>
            </a:xfrm>
            <a:custGeom>
              <a:avLst/>
              <a:gdLst/>
              <a:ahLst/>
              <a:cxnLst>
                <a:cxn ang="0">
                  <a:pos x="wd2" y="hd2"/>
                </a:cxn>
                <a:cxn ang="5400000">
                  <a:pos x="wd2" y="hd2"/>
                </a:cxn>
                <a:cxn ang="10800000">
                  <a:pos x="wd2" y="hd2"/>
                </a:cxn>
                <a:cxn ang="16200000">
                  <a:pos x="wd2" y="hd2"/>
                </a:cxn>
              </a:cxnLst>
              <a:rect l="0" t="0" r="r" b="b"/>
              <a:pathLst>
                <a:path w="21600" h="21600" extrusionOk="0">
                  <a:moveTo>
                    <a:pt x="13527" y="6797"/>
                  </a:moveTo>
                  <a:cubicBezTo>
                    <a:pt x="8822" y="5186"/>
                    <a:pt x="4919" y="3122"/>
                    <a:pt x="2459" y="1158"/>
                  </a:cubicBezTo>
                  <a:lnTo>
                    <a:pt x="2459" y="1057"/>
                  </a:lnTo>
                  <a:cubicBezTo>
                    <a:pt x="2459" y="503"/>
                    <a:pt x="1978" y="0"/>
                    <a:pt x="1337" y="0"/>
                  </a:cubicBezTo>
                  <a:lnTo>
                    <a:pt x="1123" y="0"/>
                  </a:lnTo>
                  <a:cubicBezTo>
                    <a:pt x="535" y="0"/>
                    <a:pt x="0" y="453"/>
                    <a:pt x="0" y="1057"/>
                  </a:cubicBezTo>
                  <a:lnTo>
                    <a:pt x="0" y="20543"/>
                  </a:lnTo>
                  <a:cubicBezTo>
                    <a:pt x="0" y="21097"/>
                    <a:pt x="481" y="21600"/>
                    <a:pt x="1123" y="21600"/>
                  </a:cubicBezTo>
                  <a:lnTo>
                    <a:pt x="1337" y="21600"/>
                  </a:lnTo>
                  <a:cubicBezTo>
                    <a:pt x="1925" y="21600"/>
                    <a:pt x="2459" y="21147"/>
                    <a:pt x="2459" y="20543"/>
                  </a:cubicBezTo>
                  <a:lnTo>
                    <a:pt x="2459" y="20241"/>
                  </a:lnTo>
                  <a:cubicBezTo>
                    <a:pt x="4919" y="18277"/>
                    <a:pt x="8875" y="16263"/>
                    <a:pt x="13580" y="14702"/>
                  </a:cubicBezTo>
                  <a:cubicBezTo>
                    <a:pt x="16200" y="13846"/>
                    <a:pt x="18766" y="13192"/>
                    <a:pt x="21065" y="12839"/>
                  </a:cubicBezTo>
                  <a:cubicBezTo>
                    <a:pt x="21386" y="12789"/>
                    <a:pt x="21600" y="12537"/>
                    <a:pt x="21600" y="12235"/>
                  </a:cubicBezTo>
                  <a:lnTo>
                    <a:pt x="21600" y="9264"/>
                  </a:lnTo>
                  <a:cubicBezTo>
                    <a:pt x="21600" y="8962"/>
                    <a:pt x="21386" y="8710"/>
                    <a:pt x="21065" y="8660"/>
                  </a:cubicBezTo>
                  <a:cubicBezTo>
                    <a:pt x="18766" y="8358"/>
                    <a:pt x="16146" y="7703"/>
                    <a:pt x="13527" y="6797"/>
                  </a:cubicBezTo>
                  <a:close/>
                </a:path>
              </a:pathLst>
            </a:custGeom>
            <a:solidFill>
              <a:sysClr val="windowText" lastClr="000000">
                <a:lumMod val="75000"/>
                <a:lumOff val="25000"/>
              </a:sys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Shape">
              <a:extLst>
                <a:ext uri="{FF2B5EF4-FFF2-40B4-BE49-F238E27FC236}">
                  <a16:creationId xmlns:a16="http://schemas.microsoft.com/office/drawing/2014/main" id="{7A203ED7-962A-466B-A1C5-D7283EFABB3D}"/>
                </a:ext>
              </a:extLst>
            </p:cNvPr>
            <p:cNvSpPr/>
            <p:nvPr/>
          </p:nvSpPr>
          <p:spPr>
            <a:xfrm flipH="1">
              <a:off x="7641046" y="2049535"/>
              <a:ext cx="731404" cy="359064"/>
            </a:xfrm>
            <a:custGeom>
              <a:avLst/>
              <a:gdLst/>
              <a:ahLst/>
              <a:cxnLst>
                <a:cxn ang="0">
                  <a:pos x="wd2" y="hd2"/>
                </a:cxn>
                <a:cxn ang="5400000">
                  <a:pos x="wd2" y="hd2"/>
                </a:cxn>
                <a:cxn ang="10800000">
                  <a:pos x="wd2" y="hd2"/>
                </a:cxn>
                <a:cxn ang="16200000">
                  <a:pos x="wd2" y="hd2"/>
                </a:cxn>
              </a:cxnLst>
              <a:rect l="0" t="0" r="r" b="b"/>
              <a:pathLst>
                <a:path w="21600" h="19266" extrusionOk="0">
                  <a:moveTo>
                    <a:pt x="0" y="0"/>
                  </a:moveTo>
                  <a:cubicBezTo>
                    <a:pt x="0" y="0"/>
                    <a:pt x="8219" y="11172"/>
                    <a:pt x="21600" y="15003"/>
                  </a:cubicBezTo>
                  <a:lnTo>
                    <a:pt x="21600" y="18089"/>
                  </a:lnTo>
                  <a:cubicBezTo>
                    <a:pt x="21600" y="18089"/>
                    <a:pt x="10577" y="21600"/>
                    <a:pt x="0" y="16493"/>
                  </a:cubicBezTo>
                  <a:lnTo>
                    <a:pt x="0" y="0"/>
                  </a:lnTo>
                  <a:close/>
                </a:path>
              </a:pathLst>
            </a:custGeom>
            <a:solidFill>
              <a:sysClr val="window" lastClr="FFFFFF">
                <a:alpha val="40000"/>
              </a:sys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TextBox 20">
              <a:extLst>
                <a:ext uri="{FF2B5EF4-FFF2-40B4-BE49-F238E27FC236}">
                  <a16:creationId xmlns:a16="http://schemas.microsoft.com/office/drawing/2014/main" id="{BDFA1869-B138-4A6E-A9BB-884963D2B3B8}"/>
                </a:ext>
              </a:extLst>
            </p:cNvPr>
            <p:cNvSpPr txBox="1"/>
            <p:nvPr/>
          </p:nvSpPr>
          <p:spPr>
            <a:xfrm flipH="1">
              <a:off x="8658236" y="2258393"/>
              <a:ext cx="1607366"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1">
                <a:ln>
                  <a:noFill/>
                </a:ln>
                <a:solidFill>
                  <a:sysClr val="windowText" lastClr="000000"/>
                </a:solidFill>
                <a:effectLst/>
                <a:uLnTx/>
                <a:uFillTx/>
                <a:latin typeface="Calibri" panose="020F0502020204030204"/>
                <a:ea typeface="+mn-ea"/>
                <a:cs typeface="+mn-cs"/>
              </a:endParaRPr>
            </a:p>
          </p:txBody>
        </p:sp>
      </p:grpSp>
      <p:sp>
        <p:nvSpPr>
          <p:cNvPr id="3" name="Rectangle: Top Corners Rounded 2">
            <a:extLst>
              <a:ext uri="{FF2B5EF4-FFF2-40B4-BE49-F238E27FC236}">
                <a16:creationId xmlns:a16="http://schemas.microsoft.com/office/drawing/2014/main" id="{9FE482E7-0469-4C2D-A538-4AC0191AB89A}"/>
              </a:ext>
            </a:extLst>
          </p:cNvPr>
          <p:cNvSpPr/>
          <p:nvPr/>
        </p:nvSpPr>
        <p:spPr>
          <a:xfrm>
            <a:off x="4221509" y="5210655"/>
            <a:ext cx="6593599" cy="850751"/>
          </a:xfrm>
          <a:prstGeom prst="round2Same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en-US" b="1" dirty="0">
                <a:solidFill>
                  <a:schemeClr val="tx1">
                    <a:lumMod val="95000"/>
                    <a:lumOff val="5000"/>
                  </a:schemeClr>
                </a:solidFill>
              </a:rPr>
              <a:t>Automation Perspective:</a:t>
            </a:r>
          </a:p>
          <a:p>
            <a:r>
              <a:rPr lang="en-US" b="1" dirty="0">
                <a:solidFill>
                  <a:schemeClr val="tx1">
                    <a:lumMod val="95000"/>
                    <a:lumOff val="5000"/>
                  </a:schemeClr>
                </a:solidFill>
              </a:rPr>
              <a:t>	Allows us to perform actions on HTML objects</a:t>
            </a:r>
          </a:p>
        </p:txBody>
      </p:sp>
    </p:spTree>
    <p:extLst>
      <p:ext uri="{BB962C8B-B14F-4D97-AF65-F5344CB8AC3E}">
        <p14:creationId xmlns:p14="http://schemas.microsoft.com/office/powerpoint/2010/main" val="842379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126536"/>
            <a:ext cx="9438216" cy="1200329"/>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Properties</a:t>
            </a:r>
          </a:p>
          <a:p>
            <a:pPr algn="ctr">
              <a:lnSpc>
                <a:spcPct val="90000"/>
              </a:lnSpc>
              <a:spcBef>
                <a:spcPct val="0"/>
              </a:spcBef>
              <a:defRPr/>
            </a:pPr>
            <a:endParaRPr lang="en-US" sz="4000" b="1" dirty="0">
              <a:solidFill>
                <a:srgbClr val="002060"/>
              </a:solidFill>
              <a:latin typeface="Lava Std"/>
            </a:endParaRP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
        <p:nvSpPr>
          <p:cNvPr id="8" name="TextBox 7">
            <a:extLst>
              <a:ext uri="{FF2B5EF4-FFF2-40B4-BE49-F238E27FC236}">
                <a16:creationId xmlns:a16="http://schemas.microsoft.com/office/drawing/2014/main" id="{74956AB8-AD2B-41C7-BC35-9397E5099974}"/>
              </a:ext>
            </a:extLst>
          </p:cNvPr>
          <p:cNvSpPr txBox="1"/>
          <p:nvPr/>
        </p:nvSpPr>
        <p:spPr>
          <a:xfrm>
            <a:off x="1131173" y="772867"/>
            <a:ext cx="10901032" cy="4154984"/>
          </a:xfrm>
          <a:prstGeom prst="rect">
            <a:avLst/>
          </a:prstGeom>
          <a:noFill/>
        </p:spPr>
        <p:txBody>
          <a:bodyPr wrap="square">
            <a:spAutoFit/>
          </a:bodyPr>
          <a:lstStyle/>
          <a:p>
            <a:pPr marL="800100" lvl="1" indent="-342900">
              <a:buFont typeface="Arial" panose="020B0604020202020204" pitchFamily="34" charset="0"/>
              <a:buChar char="•"/>
            </a:pPr>
            <a:r>
              <a:rPr lang="en-US" sz="2400" dirty="0"/>
              <a:t>Definition: </a:t>
            </a:r>
          </a:p>
          <a:p>
            <a:pPr marL="1257300" lvl="2" indent="-342900">
              <a:buFont typeface="Arial" panose="020B0604020202020204" pitchFamily="34" charset="0"/>
              <a:buChar char="•"/>
            </a:pPr>
            <a:r>
              <a:rPr lang="en-US" sz="2400" dirty="0"/>
              <a:t>Properties describes objects by their values. E.g., Color, Position, Text, Value and more</a:t>
            </a:r>
          </a:p>
          <a:p>
            <a:pPr marL="1257300" lvl="2" indent="-342900">
              <a:buFont typeface="Arial" panose="020B0604020202020204" pitchFamily="34" charset="0"/>
              <a:buChar char="•"/>
            </a:pPr>
            <a:r>
              <a:rPr lang="en-US" sz="2400" dirty="0"/>
              <a:t>Properties may affect objects behavior and available actions. E.g., Enabled, Focused, </a:t>
            </a:r>
            <a:r>
              <a:rPr lang="en-US" sz="2400" dirty="0" err="1"/>
              <a:t>ReadOnly</a:t>
            </a: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 CSS – Cascading Style Sheets</a:t>
            </a:r>
          </a:p>
          <a:p>
            <a:pPr marL="1257300" lvl="2" indent="-342900">
              <a:buFont typeface="Arial" panose="020B0604020202020204" pitchFamily="34" charset="0"/>
              <a:buChar char="•"/>
            </a:pPr>
            <a:r>
              <a:rPr lang="en-US" sz="2400" dirty="0"/>
              <a:t>A language that is used to apply set of properties values on several objects or object types in a web page</a:t>
            </a:r>
          </a:p>
          <a:p>
            <a:pPr marL="1257300" lvl="2" indent="-342900">
              <a:buFont typeface="Arial" panose="020B0604020202020204" pitchFamily="34" charset="0"/>
              <a:buChar char="•"/>
            </a:pPr>
            <a:r>
              <a:rPr lang="en-US" sz="2400" dirty="0"/>
              <a:t>Can be a section on a web page code or an external file</a:t>
            </a:r>
          </a:p>
          <a:p>
            <a:pPr marL="1257300" lvl="2" indent="-342900">
              <a:buFont typeface="Arial" panose="020B0604020202020204" pitchFamily="34" charset="0"/>
              <a:buChar char="•"/>
            </a:pPr>
            <a:r>
              <a:rPr lang="en-US" sz="2400" dirty="0"/>
              <a:t>HTML tag: &lt;style&gt;</a:t>
            </a:r>
          </a:p>
        </p:txBody>
      </p:sp>
      <p:grpSp>
        <p:nvGrpSpPr>
          <p:cNvPr id="6" name="Group 5">
            <a:extLst>
              <a:ext uri="{FF2B5EF4-FFF2-40B4-BE49-F238E27FC236}">
                <a16:creationId xmlns:a16="http://schemas.microsoft.com/office/drawing/2014/main" id="{ED52BC82-4ADD-4EA0-AA7C-EB8D48B23DE3}"/>
              </a:ext>
            </a:extLst>
          </p:cNvPr>
          <p:cNvGrpSpPr/>
          <p:nvPr/>
        </p:nvGrpSpPr>
        <p:grpSpPr>
          <a:xfrm rot="10800000">
            <a:off x="556577" y="1200438"/>
            <a:ext cx="7111038" cy="4903331"/>
            <a:chOff x="7641046" y="-2183273"/>
            <a:chExt cx="7654612" cy="4903331"/>
          </a:xfrm>
        </p:grpSpPr>
        <p:sp>
          <p:nvSpPr>
            <p:cNvPr id="7" name="Freeform: Shape 6">
              <a:extLst>
                <a:ext uri="{FF2B5EF4-FFF2-40B4-BE49-F238E27FC236}">
                  <a16:creationId xmlns:a16="http://schemas.microsoft.com/office/drawing/2014/main" id="{980C6332-45F9-4EBB-86DA-3832B33965B2}"/>
                </a:ext>
              </a:extLst>
            </p:cNvPr>
            <p:cNvSpPr/>
            <p:nvPr/>
          </p:nvSpPr>
          <p:spPr>
            <a:xfrm flipH="1">
              <a:off x="11350575" y="-1834479"/>
              <a:ext cx="741146" cy="153164"/>
            </a:xfrm>
            <a:custGeom>
              <a:avLst/>
              <a:gdLst>
                <a:gd name="connsiteX0" fmla="*/ 0 w 3338341"/>
                <a:gd name="connsiteY0" fmla="*/ 0 h 133890"/>
                <a:gd name="connsiteX1" fmla="*/ 3338341 w 3338341"/>
                <a:gd name="connsiteY1" fmla="*/ 0 h 133890"/>
                <a:gd name="connsiteX2" fmla="*/ 3276475 w 3338341"/>
                <a:gd name="connsiteY2" fmla="*/ 133890 h 133890"/>
                <a:gd name="connsiteX3" fmla="*/ 0 w 3338341"/>
                <a:gd name="connsiteY3" fmla="*/ 133890 h 133890"/>
              </a:gdLst>
              <a:ahLst/>
              <a:cxnLst>
                <a:cxn ang="0">
                  <a:pos x="connsiteX0" y="connsiteY0"/>
                </a:cxn>
                <a:cxn ang="0">
                  <a:pos x="connsiteX1" y="connsiteY1"/>
                </a:cxn>
                <a:cxn ang="0">
                  <a:pos x="connsiteX2" y="connsiteY2"/>
                </a:cxn>
                <a:cxn ang="0">
                  <a:pos x="connsiteX3" y="connsiteY3"/>
                </a:cxn>
              </a:cxnLst>
              <a:rect l="l" t="t" r="r" b="b"/>
              <a:pathLst>
                <a:path w="3338341" h="133890">
                  <a:moveTo>
                    <a:pt x="0" y="0"/>
                  </a:moveTo>
                  <a:lnTo>
                    <a:pt x="3338341" y="0"/>
                  </a:lnTo>
                  <a:lnTo>
                    <a:pt x="3276475" y="133890"/>
                  </a:lnTo>
                  <a:lnTo>
                    <a:pt x="0" y="133890"/>
                  </a:lnTo>
                  <a:close/>
                </a:path>
              </a:pathLst>
            </a:custGeom>
            <a:solidFill>
              <a:srgbClr val="FFCC4C">
                <a:lumMod val="60000"/>
                <a:lumOff val="40000"/>
              </a:srgbClr>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Shape">
              <a:extLst>
                <a:ext uri="{FF2B5EF4-FFF2-40B4-BE49-F238E27FC236}">
                  <a16:creationId xmlns:a16="http://schemas.microsoft.com/office/drawing/2014/main" id="{14C628B5-F133-4979-9681-2A12BA3239FF}"/>
                </a:ext>
              </a:extLst>
            </p:cNvPr>
            <p:cNvSpPr/>
            <p:nvPr/>
          </p:nvSpPr>
          <p:spPr>
            <a:xfrm flipH="1">
              <a:off x="12963366" y="-2142618"/>
              <a:ext cx="2332292" cy="7694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59" y="19596"/>
                  </a:lnTo>
                  <a:cubicBezTo>
                    <a:pt x="599" y="19540"/>
                    <a:pt x="0" y="17759"/>
                    <a:pt x="0" y="15643"/>
                  </a:cubicBezTo>
                  <a:lnTo>
                    <a:pt x="0" y="5957"/>
                  </a:lnTo>
                  <a:cubicBezTo>
                    <a:pt x="0" y="3841"/>
                    <a:pt x="599" y="2115"/>
                    <a:pt x="1359" y="2004"/>
                  </a:cubicBezTo>
                  <a:lnTo>
                    <a:pt x="21580" y="0"/>
                  </a:lnTo>
                  <a:lnTo>
                    <a:pt x="21580" y="21600"/>
                  </a:lnTo>
                  <a:close/>
                </a:path>
              </a:pathLst>
            </a:custGeom>
            <a:gradFill flip="none" rotWithShape="1">
              <a:gsLst>
                <a:gs pos="9000">
                  <a:srgbClr val="FFCC4C"/>
                </a:gs>
                <a:gs pos="20000">
                  <a:srgbClr val="FFCC4C"/>
                </a:gs>
                <a:gs pos="62000">
                  <a:srgbClr val="FFCC4C">
                    <a:lumMod val="60000"/>
                    <a:lumOff val="40000"/>
                  </a:srgbClr>
                </a:gs>
                <a:gs pos="80000">
                  <a:srgbClr val="FFCC4C">
                    <a:lumMod val="95000"/>
                    <a:lumOff val="5000"/>
                  </a:srgbClr>
                </a:gs>
                <a:gs pos="94000">
                  <a:srgbClr val="FFCC4C">
                    <a:lumMod val="60000"/>
                  </a:srgbClr>
                </a:gs>
              </a:gsLst>
              <a:lin ang="16200000" scaled="1"/>
              <a:tileRect/>
            </a:gra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Shape">
              <a:extLst>
                <a:ext uri="{FF2B5EF4-FFF2-40B4-BE49-F238E27FC236}">
                  <a16:creationId xmlns:a16="http://schemas.microsoft.com/office/drawing/2014/main" id="{413121CA-8EB8-4A6C-B1FB-D376195F01F5}"/>
                </a:ext>
              </a:extLst>
            </p:cNvPr>
            <p:cNvSpPr/>
            <p:nvPr/>
          </p:nvSpPr>
          <p:spPr>
            <a:xfrm flipH="1">
              <a:off x="12091721" y="-2183273"/>
              <a:ext cx="871644" cy="850751"/>
            </a:xfrm>
            <a:custGeom>
              <a:avLst/>
              <a:gdLst/>
              <a:ahLst/>
              <a:cxnLst>
                <a:cxn ang="0">
                  <a:pos x="wd2" y="hd2"/>
                </a:cxn>
                <a:cxn ang="5400000">
                  <a:pos x="wd2" y="hd2"/>
                </a:cxn>
                <a:cxn ang="10800000">
                  <a:pos x="wd2" y="hd2"/>
                </a:cxn>
                <a:cxn ang="16200000">
                  <a:pos x="wd2" y="hd2"/>
                </a:cxn>
              </a:cxnLst>
              <a:rect l="0" t="0" r="r" b="b"/>
              <a:pathLst>
                <a:path w="21600" h="21600" extrusionOk="0">
                  <a:moveTo>
                    <a:pt x="13527" y="6797"/>
                  </a:moveTo>
                  <a:cubicBezTo>
                    <a:pt x="8822" y="5186"/>
                    <a:pt x="4919" y="3122"/>
                    <a:pt x="2459" y="1158"/>
                  </a:cubicBezTo>
                  <a:lnTo>
                    <a:pt x="2459" y="1057"/>
                  </a:lnTo>
                  <a:cubicBezTo>
                    <a:pt x="2459" y="503"/>
                    <a:pt x="1978" y="0"/>
                    <a:pt x="1337" y="0"/>
                  </a:cubicBezTo>
                  <a:lnTo>
                    <a:pt x="1123" y="0"/>
                  </a:lnTo>
                  <a:cubicBezTo>
                    <a:pt x="535" y="0"/>
                    <a:pt x="0" y="453"/>
                    <a:pt x="0" y="1057"/>
                  </a:cubicBezTo>
                  <a:lnTo>
                    <a:pt x="0" y="20543"/>
                  </a:lnTo>
                  <a:cubicBezTo>
                    <a:pt x="0" y="21097"/>
                    <a:pt x="481" y="21600"/>
                    <a:pt x="1123" y="21600"/>
                  </a:cubicBezTo>
                  <a:lnTo>
                    <a:pt x="1337" y="21600"/>
                  </a:lnTo>
                  <a:cubicBezTo>
                    <a:pt x="1925" y="21600"/>
                    <a:pt x="2459" y="21147"/>
                    <a:pt x="2459" y="20543"/>
                  </a:cubicBezTo>
                  <a:lnTo>
                    <a:pt x="2459" y="20241"/>
                  </a:lnTo>
                  <a:cubicBezTo>
                    <a:pt x="4919" y="18277"/>
                    <a:pt x="8875" y="16263"/>
                    <a:pt x="13580" y="14702"/>
                  </a:cubicBezTo>
                  <a:cubicBezTo>
                    <a:pt x="16200" y="13846"/>
                    <a:pt x="18766" y="13192"/>
                    <a:pt x="21065" y="12839"/>
                  </a:cubicBezTo>
                  <a:cubicBezTo>
                    <a:pt x="21386" y="12789"/>
                    <a:pt x="21600" y="12537"/>
                    <a:pt x="21600" y="12235"/>
                  </a:cubicBezTo>
                  <a:lnTo>
                    <a:pt x="21600" y="9264"/>
                  </a:lnTo>
                  <a:cubicBezTo>
                    <a:pt x="21600" y="8962"/>
                    <a:pt x="21386" y="8710"/>
                    <a:pt x="21065" y="8660"/>
                  </a:cubicBezTo>
                  <a:cubicBezTo>
                    <a:pt x="18766" y="8358"/>
                    <a:pt x="16146" y="7703"/>
                    <a:pt x="13527" y="6797"/>
                  </a:cubicBezTo>
                  <a:close/>
                </a:path>
              </a:pathLst>
            </a:custGeom>
            <a:solidFill>
              <a:sysClr val="windowText" lastClr="000000">
                <a:lumMod val="75000"/>
                <a:lumOff val="25000"/>
              </a:sys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Shape">
              <a:extLst>
                <a:ext uri="{FF2B5EF4-FFF2-40B4-BE49-F238E27FC236}">
                  <a16:creationId xmlns:a16="http://schemas.microsoft.com/office/drawing/2014/main" id="{7A203ED7-962A-466B-A1C5-D7283EFABB3D}"/>
                </a:ext>
              </a:extLst>
            </p:cNvPr>
            <p:cNvSpPr/>
            <p:nvPr/>
          </p:nvSpPr>
          <p:spPr>
            <a:xfrm flipH="1">
              <a:off x="7641046" y="2049535"/>
              <a:ext cx="731404" cy="359064"/>
            </a:xfrm>
            <a:custGeom>
              <a:avLst/>
              <a:gdLst/>
              <a:ahLst/>
              <a:cxnLst>
                <a:cxn ang="0">
                  <a:pos x="wd2" y="hd2"/>
                </a:cxn>
                <a:cxn ang="5400000">
                  <a:pos x="wd2" y="hd2"/>
                </a:cxn>
                <a:cxn ang="10800000">
                  <a:pos x="wd2" y="hd2"/>
                </a:cxn>
                <a:cxn ang="16200000">
                  <a:pos x="wd2" y="hd2"/>
                </a:cxn>
              </a:cxnLst>
              <a:rect l="0" t="0" r="r" b="b"/>
              <a:pathLst>
                <a:path w="21600" h="19266" extrusionOk="0">
                  <a:moveTo>
                    <a:pt x="0" y="0"/>
                  </a:moveTo>
                  <a:cubicBezTo>
                    <a:pt x="0" y="0"/>
                    <a:pt x="8219" y="11172"/>
                    <a:pt x="21600" y="15003"/>
                  </a:cubicBezTo>
                  <a:lnTo>
                    <a:pt x="21600" y="18089"/>
                  </a:lnTo>
                  <a:cubicBezTo>
                    <a:pt x="21600" y="18089"/>
                    <a:pt x="10577" y="21600"/>
                    <a:pt x="0" y="16493"/>
                  </a:cubicBezTo>
                  <a:lnTo>
                    <a:pt x="0" y="0"/>
                  </a:lnTo>
                  <a:close/>
                </a:path>
              </a:pathLst>
            </a:custGeom>
            <a:solidFill>
              <a:sysClr val="window" lastClr="FFFFFF">
                <a:alpha val="40000"/>
              </a:sys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TextBox 20">
              <a:extLst>
                <a:ext uri="{FF2B5EF4-FFF2-40B4-BE49-F238E27FC236}">
                  <a16:creationId xmlns:a16="http://schemas.microsoft.com/office/drawing/2014/main" id="{BDFA1869-B138-4A6E-A9BB-884963D2B3B8}"/>
                </a:ext>
              </a:extLst>
            </p:cNvPr>
            <p:cNvSpPr txBox="1"/>
            <p:nvPr/>
          </p:nvSpPr>
          <p:spPr>
            <a:xfrm flipH="1">
              <a:off x="8658236" y="2258393"/>
              <a:ext cx="1607366"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1">
                <a:ln>
                  <a:noFill/>
                </a:ln>
                <a:solidFill>
                  <a:sysClr val="windowText" lastClr="000000"/>
                </a:solidFill>
                <a:effectLst/>
                <a:uLnTx/>
                <a:uFillTx/>
                <a:latin typeface="Calibri" panose="020F0502020204030204"/>
                <a:ea typeface="+mn-ea"/>
                <a:cs typeface="+mn-cs"/>
              </a:endParaRPr>
            </a:p>
          </p:txBody>
        </p:sp>
      </p:grpSp>
      <p:sp>
        <p:nvSpPr>
          <p:cNvPr id="3" name="Rectangle: Top Corners Rounded 2">
            <a:extLst>
              <a:ext uri="{FF2B5EF4-FFF2-40B4-BE49-F238E27FC236}">
                <a16:creationId xmlns:a16="http://schemas.microsoft.com/office/drawing/2014/main" id="{9FE482E7-0469-4C2D-A538-4AC0191AB89A}"/>
              </a:ext>
            </a:extLst>
          </p:cNvPr>
          <p:cNvSpPr/>
          <p:nvPr/>
        </p:nvSpPr>
        <p:spPr>
          <a:xfrm>
            <a:off x="4221509" y="5112883"/>
            <a:ext cx="6593599" cy="948523"/>
          </a:xfrm>
          <a:prstGeom prst="round2Same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en-US" b="1" dirty="0">
                <a:solidFill>
                  <a:schemeClr val="tx1">
                    <a:lumMod val="95000"/>
                    <a:lumOff val="5000"/>
                  </a:schemeClr>
                </a:solidFill>
              </a:rPr>
              <a:t>Automation Perspective:</a:t>
            </a:r>
          </a:p>
          <a:p>
            <a:r>
              <a:rPr lang="en-US" b="1" dirty="0">
                <a:solidFill>
                  <a:schemeClr val="tx1">
                    <a:lumMod val="95000"/>
                    <a:lumOff val="5000"/>
                  </a:schemeClr>
                </a:solidFill>
              </a:rPr>
              <a:t>	Allows us to identify objects uniquely</a:t>
            </a:r>
          </a:p>
          <a:p>
            <a:r>
              <a:rPr lang="en-US" b="1" dirty="0">
                <a:solidFill>
                  <a:schemeClr val="tx1">
                    <a:lumMod val="95000"/>
                    <a:lumOff val="5000"/>
                  </a:schemeClr>
                </a:solidFill>
              </a:rPr>
              <a:t>	Allows us to get and verify object’s properties</a:t>
            </a:r>
          </a:p>
        </p:txBody>
      </p:sp>
    </p:spTree>
    <p:extLst>
      <p:ext uri="{BB962C8B-B14F-4D97-AF65-F5344CB8AC3E}">
        <p14:creationId xmlns:p14="http://schemas.microsoft.com/office/powerpoint/2010/main" val="2585191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2208555"/>
            <a:ext cx="9438216" cy="1975926"/>
          </a:xfrm>
          <a:prstGeom prst="rect">
            <a:avLst/>
          </a:prstGeom>
        </p:spPr>
        <p:txBody>
          <a:bodyPr wrap="square">
            <a:spAutoFit/>
          </a:bodyPr>
          <a:lstStyle/>
          <a:p>
            <a:pPr algn="ctr">
              <a:lnSpc>
                <a:spcPct val="90000"/>
              </a:lnSpc>
              <a:spcBef>
                <a:spcPct val="0"/>
              </a:spcBef>
              <a:defRPr/>
            </a:pPr>
            <a:r>
              <a:rPr lang="en-US" sz="9600" dirty="0"/>
              <a:t>Exercise!</a:t>
            </a:r>
            <a:endParaRPr lang="en-US" sz="4000" b="1" dirty="0">
              <a:solidFill>
                <a:srgbClr val="002060"/>
              </a:solidFill>
              <a:latin typeface="Lava Std"/>
            </a:endParaRPr>
          </a:p>
          <a:p>
            <a:pPr algn="ctr">
              <a:lnSpc>
                <a:spcPct val="90000"/>
              </a:lnSpc>
              <a:spcBef>
                <a:spcPct val="0"/>
              </a:spcBef>
              <a:defRPr/>
            </a:pPr>
            <a:endParaRPr lang="en-US" sz="4000" b="1" dirty="0">
              <a:solidFill>
                <a:srgbClr val="002060"/>
              </a:solidFill>
              <a:latin typeface="Lava Std"/>
            </a:endParaRP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Tree>
    <p:extLst>
      <p:ext uri="{BB962C8B-B14F-4D97-AF65-F5344CB8AC3E}">
        <p14:creationId xmlns:p14="http://schemas.microsoft.com/office/powerpoint/2010/main" val="1021948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pic>
        <p:nvPicPr>
          <p:cNvPr id="6" name="Picture 5">
            <a:extLst>
              <a:ext uri="{FF2B5EF4-FFF2-40B4-BE49-F238E27FC236}">
                <a16:creationId xmlns:a16="http://schemas.microsoft.com/office/drawing/2014/main" id="{80DE00DA-2B77-4601-B979-AD3C76430203}"/>
              </a:ext>
            </a:extLst>
          </p:cNvPr>
          <p:cNvPicPr>
            <a:picLocks noChangeAspect="1"/>
          </p:cNvPicPr>
          <p:nvPr/>
        </p:nvPicPr>
        <p:blipFill>
          <a:blip r:embed="rId4"/>
          <a:stretch>
            <a:fillRect/>
          </a:stretch>
        </p:blipFill>
        <p:spPr>
          <a:xfrm>
            <a:off x="0" y="180180"/>
            <a:ext cx="12192000" cy="6497640"/>
          </a:xfrm>
          <a:prstGeom prst="rect">
            <a:avLst/>
          </a:prstGeom>
        </p:spPr>
      </p:pic>
    </p:spTree>
    <p:extLst>
      <p:ext uri="{BB962C8B-B14F-4D97-AF65-F5344CB8AC3E}">
        <p14:creationId xmlns:p14="http://schemas.microsoft.com/office/powerpoint/2010/main" val="3729124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3332DF3F-3225-4B64-B4B6-7FA27EF51FF7}"/>
              </a:ext>
            </a:extLst>
          </p:cNvPr>
          <p:cNvSpPr/>
          <p:nvPr/>
        </p:nvSpPr>
        <p:spPr>
          <a:xfrm>
            <a:off x="168812" y="2829000"/>
            <a:ext cx="11873133" cy="2308324"/>
          </a:xfrm>
          <a:prstGeom prst="rect">
            <a:avLst/>
          </a:prstGeom>
        </p:spPr>
        <p:txBody>
          <a:bodyPr wrap="square">
            <a:spAutoFit/>
          </a:bodyPr>
          <a:lstStyle/>
          <a:p>
            <a:pPr algn="ctr">
              <a:lnSpc>
                <a:spcPct val="90000"/>
              </a:lnSpc>
              <a:spcBef>
                <a:spcPct val="0"/>
              </a:spcBef>
              <a:defRPr/>
            </a:pPr>
            <a:r>
              <a:rPr lang="en-US" sz="8000" b="1" dirty="0">
                <a:solidFill>
                  <a:srgbClr val="002060"/>
                </a:solidFill>
                <a:latin typeface="Lava Std"/>
              </a:rPr>
              <a:t>Selenium WebDriver – Java Essentials</a:t>
            </a:r>
            <a:endParaRPr lang="he-IL" sz="8000" b="1" dirty="0">
              <a:solidFill>
                <a:srgbClr val="002060"/>
              </a:solidFill>
              <a:latin typeface="Lava Std"/>
            </a:endParaRPr>
          </a:p>
        </p:txBody>
      </p:sp>
      <p:pic>
        <p:nvPicPr>
          <p:cNvPr id="6" name="Picture 5">
            <a:extLst>
              <a:ext uri="{FF2B5EF4-FFF2-40B4-BE49-F238E27FC236}">
                <a16:creationId xmlns:a16="http://schemas.microsoft.com/office/drawing/2014/main" id="{948926A2-EDEA-4F79-9B44-BFFB8ED19ED5}"/>
              </a:ext>
            </a:extLst>
          </p:cNvPr>
          <p:cNvPicPr>
            <a:picLocks noChangeAspect="1"/>
          </p:cNvPicPr>
          <p:nvPr/>
        </p:nvPicPr>
        <p:blipFill>
          <a:blip r:embed="rId3"/>
          <a:stretch>
            <a:fillRect/>
          </a:stretch>
        </p:blipFill>
        <p:spPr>
          <a:xfrm>
            <a:off x="1874567" y="6258000"/>
            <a:ext cx="761905" cy="600000"/>
          </a:xfrm>
          <a:prstGeom prst="rect">
            <a:avLst/>
          </a:prstGeom>
        </p:spPr>
      </p:pic>
    </p:spTree>
    <p:extLst>
      <p:ext uri="{BB962C8B-B14F-4D97-AF65-F5344CB8AC3E}">
        <p14:creationId xmlns:p14="http://schemas.microsoft.com/office/powerpoint/2010/main" val="1438770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Variables</a:t>
            </a:r>
          </a:p>
          <a:p>
            <a:pPr marL="342900" indent="-342900" algn="l">
              <a:buFont typeface="Arial" panose="020B0604020202020204" pitchFamily="34" charset="0"/>
              <a:buChar char="•"/>
            </a:pPr>
            <a:r>
              <a:rPr lang="en-US" dirty="0"/>
              <a:t> Data Types</a:t>
            </a:r>
          </a:p>
          <a:p>
            <a:pPr marL="342900" indent="-342900" algn="l">
              <a:buFont typeface="Arial" panose="020B0604020202020204" pitchFamily="34" charset="0"/>
              <a:buChar char="•"/>
            </a:pPr>
            <a:r>
              <a:rPr lang="en-US" dirty="0"/>
              <a:t> Operators</a:t>
            </a:r>
          </a:p>
          <a:p>
            <a:pPr marL="342900" indent="-342900" algn="l">
              <a:buFont typeface="Arial" panose="020B0604020202020204" pitchFamily="34" charset="0"/>
              <a:buChar char="•"/>
            </a:pPr>
            <a:r>
              <a:rPr lang="en-US" dirty="0"/>
              <a:t> Conditions</a:t>
            </a:r>
          </a:p>
          <a:p>
            <a:pPr marL="342900" indent="-342900" algn="l">
              <a:buFont typeface="Arial" panose="020B0604020202020204" pitchFamily="34" charset="0"/>
              <a:buChar char="•"/>
            </a:pPr>
            <a:r>
              <a:rPr lang="en-US" dirty="0"/>
              <a:t> Loops</a:t>
            </a:r>
          </a:p>
          <a:p>
            <a:pPr marL="342900" indent="-342900" algn="l">
              <a:buFont typeface="Arial" panose="020B0604020202020204" pitchFamily="34" charset="0"/>
              <a:buChar char="•"/>
            </a:pPr>
            <a:r>
              <a:rPr lang="en-US" dirty="0"/>
              <a:t> Classes</a:t>
            </a:r>
          </a:p>
          <a:p>
            <a:pPr marL="342900" indent="-342900" algn="l">
              <a:buFont typeface="Arial" panose="020B0604020202020204" pitchFamily="34" charset="0"/>
              <a:buChar char="•"/>
            </a:pPr>
            <a:r>
              <a:rPr lang="en-US" dirty="0"/>
              <a:t> Functions</a:t>
            </a:r>
          </a:p>
          <a:p>
            <a:pPr marL="342900" indent="-342900" algn="l">
              <a:buFont typeface="Arial" panose="020B0604020202020204" pitchFamily="34" charset="0"/>
              <a:buChar char="•"/>
            </a:pPr>
            <a:r>
              <a:rPr lang="en-US" dirty="0"/>
              <a:t> Java common functions</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Objectives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2065451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960119"/>
            <a:ext cx="9144000" cy="5131191"/>
          </a:xfrm>
        </p:spPr>
        <p:txBody>
          <a:bodyPr/>
          <a:lstStyle/>
          <a:p>
            <a:pPr marL="342900" indent="-342900" algn="l">
              <a:buFont typeface="Arial" panose="020B0604020202020204" pitchFamily="34" charset="0"/>
              <a:buChar char="•"/>
            </a:pPr>
            <a:r>
              <a:rPr lang="en-US" dirty="0"/>
              <a:t> Variables are used to store values for later use. </a:t>
            </a:r>
          </a:p>
          <a:p>
            <a:pPr marL="342900" indent="-342900" algn="l">
              <a:buFont typeface="Arial" panose="020B0604020202020204" pitchFamily="34" charset="0"/>
              <a:buChar char="•"/>
            </a:pPr>
            <a:r>
              <a:rPr lang="en-US" dirty="0"/>
              <a:t> They can be either public or private which determine their scope of recognition (mainly outside the class or only internal)</a:t>
            </a:r>
          </a:p>
          <a:p>
            <a:pPr marL="342900" indent="-342900" algn="l">
              <a:buFont typeface="Arial" panose="020B0604020202020204" pitchFamily="34" charset="0"/>
              <a:buChar char="•"/>
            </a:pPr>
            <a:r>
              <a:rPr lang="en-US" dirty="0"/>
              <a:t> A variable has a data type that determines the data type that it will hold and instructs the OS  when declared the memory required to hold this variable</a:t>
            </a:r>
          </a:p>
          <a:p>
            <a:pPr marL="342900" indent="-342900" algn="l">
              <a:buFont typeface="Arial" panose="020B0604020202020204" pitchFamily="34" charset="0"/>
              <a:buChar char="•"/>
            </a:pPr>
            <a:r>
              <a:rPr lang="en-US" dirty="0"/>
              <a:t> Variable's declaration</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Assignment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Variables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ED598C5A-F117-4D9B-AF15-4E4310CBED28}"/>
              </a:ext>
            </a:extLst>
          </p:cNvPr>
          <p:cNvPicPr>
            <a:picLocks noChangeAspect="1"/>
          </p:cNvPicPr>
          <p:nvPr/>
        </p:nvPicPr>
        <p:blipFill>
          <a:blip r:embed="rId4"/>
          <a:stretch>
            <a:fillRect/>
          </a:stretch>
        </p:blipFill>
        <p:spPr>
          <a:xfrm>
            <a:off x="2145963" y="3739110"/>
            <a:ext cx="2381250" cy="923925"/>
          </a:xfrm>
          <a:prstGeom prst="rect">
            <a:avLst/>
          </a:prstGeom>
        </p:spPr>
      </p:pic>
      <p:pic>
        <p:nvPicPr>
          <p:cNvPr id="8" name="Picture 7">
            <a:extLst>
              <a:ext uri="{FF2B5EF4-FFF2-40B4-BE49-F238E27FC236}">
                <a16:creationId xmlns:a16="http://schemas.microsoft.com/office/drawing/2014/main" id="{72DF884E-FA56-4A28-B6E4-677E63C47074}"/>
              </a:ext>
            </a:extLst>
          </p:cNvPr>
          <p:cNvPicPr>
            <a:picLocks noChangeAspect="1"/>
          </p:cNvPicPr>
          <p:nvPr/>
        </p:nvPicPr>
        <p:blipFill>
          <a:blip r:embed="rId5"/>
          <a:stretch>
            <a:fillRect/>
          </a:stretch>
        </p:blipFill>
        <p:spPr>
          <a:xfrm>
            <a:off x="2145963" y="5059700"/>
            <a:ext cx="5343525" cy="879021"/>
          </a:xfrm>
          <a:prstGeom prst="rect">
            <a:avLst/>
          </a:prstGeom>
        </p:spPr>
      </p:pic>
    </p:spTree>
    <p:extLst>
      <p:ext uri="{BB962C8B-B14F-4D97-AF65-F5344CB8AC3E}">
        <p14:creationId xmlns:p14="http://schemas.microsoft.com/office/powerpoint/2010/main" val="2236344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960119"/>
            <a:ext cx="9144000" cy="5131191"/>
          </a:xfrm>
        </p:spPr>
        <p:txBody>
          <a:bodyPr/>
          <a:lstStyle/>
          <a:p>
            <a:pPr marL="342900" indent="-342900" algn="l">
              <a:buFont typeface="Arial" panose="020B0604020202020204" pitchFamily="34" charset="0"/>
              <a:buChar char="•"/>
            </a:pPr>
            <a:r>
              <a:rPr lang="en-US" dirty="0"/>
              <a:t> Declaration and assignment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Declaration with scope</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Declaration as final value (can be assigned only once)</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Variables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9" name="Picture 8">
            <a:extLst>
              <a:ext uri="{FF2B5EF4-FFF2-40B4-BE49-F238E27FC236}">
                <a16:creationId xmlns:a16="http://schemas.microsoft.com/office/drawing/2014/main" id="{A20A084B-5967-4DBF-B92D-4D1E6BCD4E9D}"/>
              </a:ext>
            </a:extLst>
          </p:cNvPr>
          <p:cNvPicPr>
            <a:picLocks noChangeAspect="1"/>
          </p:cNvPicPr>
          <p:nvPr/>
        </p:nvPicPr>
        <p:blipFill>
          <a:blip r:embed="rId4"/>
          <a:stretch>
            <a:fillRect/>
          </a:stretch>
        </p:blipFill>
        <p:spPr>
          <a:xfrm>
            <a:off x="2071515" y="1388648"/>
            <a:ext cx="6877050" cy="904875"/>
          </a:xfrm>
          <a:prstGeom prst="rect">
            <a:avLst/>
          </a:prstGeom>
        </p:spPr>
      </p:pic>
      <p:pic>
        <p:nvPicPr>
          <p:cNvPr id="10" name="Picture 9">
            <a:extLst>
              <a:ext uri="{FF2B5EF4-FFF2-40B4-BE49-F238E27FC236}">
                <a16:creationId xmlns:a16="http://schemas.microsoft.com/office/drawing/2014/main" id="{4C20EF09-A467-4AE5-B4B6-7EC26F1C520B}"/>
              </a:ext>
            </a:extLst>
          </p:cNvPr>
          <p:cNvPicPr>
            <a:picLocks noChangeAspect="1"/>
          </p:cNvPicPr>
          <p:nvPr/>
        </p:nvPicPr>
        <p:blipFill>
          <a:blip r:embed="rId5"/>
          <a:stretch>
            <a:fillRect/>
          </a:stretch>
        </p:blipFill>
        <p:spPr>
          <a:xfrm>
            <a:off x="2071515" y="2759986"/>
            <a:ext cx="3162300" cy="933450"/>
          </a:xfrm>
          <a:prstGeom prst="rect">
            <a:avLst/>
          </a:prstGeom>
        </p:spPr>
      </p:pic>
      <p:pic>
        <p:nvPicPr>
          <p:cNvPr id="11" name="Picture 10">
            <a:extLst>
              <a:ext uri="{FF2B5EF4-FFF2-40B4-BE49-F238E27FC236}">
                <a16:creationId xmlns:a16="http://schemas.microsoft.com/office/drawing/2014/main" id="{79FF3D7D-396E-48EB-92C2-989EFEAB8EB4}"/>
              </a:ext>
            </a:extLst>
          </p:cNvPr>
          <p:cNvPicPr>
            <a:picLocks noChangeAspect="1"/>
          </p:cNvPicPr>
          <p:nvPr/>
        </p:nvPicPr>
        <p:blipFill>
          <a:blip r:embed="rId6"/>
          <a:stretch>
            <a:fillRect/>
          </a:stretch>
        </p:blipFill>
        <p:spPr>
          <a:xfrm>
            <a:off x="2071515" y="4092677"/>
            <a:ext cx="4152900" cy="266700"/>
          </a:xfrm>
          <a:prstGeom prst="rect">
            <a:avLst/>
          </a:prstGeom>
        </p:spPr>
      </p:pic>
    </p:spTree>
    <p:extLst>
      <p:ext uri="{BB962C8B-B14F-4D97-AF65-F5344CB8AC3E}">
        <p14:creationId xmlns:p14="http://schemas.microsoft.com/office/powerpoint/2010/main" val="1522390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960119"/>
            <a:ext cx="9144000" cy="5131191"/>
          </a:xfrm>
        </p:spPr>
        <p:txBody>
          <a:bodyPr/>
          <a:lstStyle/>
          <a:p>
            <a:pPr marL="342900" indent="-342900" algn="l">
              <a:buFont typeface="Arial" panose="020B0604020202020204" pitchFamily="34" charset="0"/>
              <a:buChar char="•"/>
            </a:pPr>
            <a:r>
              <a:rPr lang="en-US" dirty="0"/>
              <a:t> Each variable has a data type which determines the data it can hold and the memory to allocate. Few examples:</a:t>
            </a:r>
          </a:p>
          <a:p>
            <a:pPr marL="342900" indent="-342900" algn="l">
              <a:buFont typeface="Arial" panose="020B0604020202020204" pitchFamily="34" charset="0"/>
              <a:buChar char="•"/>
            </a:pPr>
            <a:r>
              <a:rPr lang="en-US" dirty="0"/>
              <a:t> Numbers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Strings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Classes\Objects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Data Types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12" name="Picture 11">
            <a:extLst>
              <a:ext uri="{FF2B5EF4-FFF2-40B4-BE49-F238E27FC236}">
                <a16:creationId xmlns:a16="http://schemas.microsoft.com/office/drawing/2014/main" id="{4B062BA6-3013-43C6-802F-1FBB96EA52A2}"/>
              </a:ext>
            </a:extLst>
          </p:cNvPr>
          <p:cNvPicPr>
            <a:picLocks noChangeAspect="1"/>
          </p:cNvPicPr>
          <p:nvPr/>
        </p:nvPicPr>
        <p:blipFill>
          <a:blip r:embed="rId4"/>
          <a:stretch>
            <a:fillRect/>
          </a:stretch>
        </p:blipFill>
        <p:spPr>
          <a:xfrm>
            <a:off x="2071515" y="2154783"/>
            <a:ext cx="1400175" cy="942975"/>
          </a:xfrm>
          <a:prstGeom prst="rect">
            <a:avLst/>
          </a:prstGeom>
        </p:spPr>
      </p:pic>
      <p:pic>
        <p:nvPicPr>
          <p:cNvPr id="13" name="Picture 12">
            <a:extLst>
              <a:ext uri="{FF2B5EF4-FFF2-40B4-BE49-F238E27FC236}">
                <a16:creationId xmlns:a16="http://schemas.microsoft.com/office/drawing/2014/main" id="{B9EE15C2-2FBE-4261-BE9B-47483786B12F}"/>
              </a:ext>
            </a:extLst>
          </p:cNvPr>
          <p:cNvPicPr>
            <a:picLocks noChangeAspect="1"/>
          </p:cNvPicPr>
          <p:nvPr/>
        </p:nvPicPr>
        <p:blipFill>
          <a:blip r:embed="rId5"/>
          <a:stretch>
            <a:fillRect/>
          </a:stretch>
        </p:blipFill>
        <p:spPr>
          <a:xfrm>
            <a:off x="2071515" y="3622130"/>
            <a:ext cx="3248025" cy="276225"/>
          </a:xfrm>
          <a:prstGeom prst="rect">
            <a:avLst/>
          </a:prstGeom>
        </p:spPr>
      </p:pic>
      <p:pic>
        <p:nvPicPr>
          <p:cNvPr id="14" name="Picture 13">
            <a:extLst>
              <a:ext uri="{FF2B5EF4-FFF2-40B4-BE49-F238E27FC236}">
                <a16:creationId xmlns:a16="http://schemas.microsoft.com/office/drawing/2014/main" id="{5EA659F4-D3CE-4D1A-9E0C-D4189F21BED3}"/>
              </a:ext>
            </a:extLst>
          </p:cNvPr>
          <p:cNvPicPr>
            <a:picLocks noChangeAspect="1"/>
          </p:cNvPicPr>
          <p:nvPr/>
        </p:nvPicPr>
        <p:blipFill>
          <a:blip r:embed="rId6"/>
          <a:stretch>
            <a:fillRect/>
          </a:stretch>
        </p:blipFill>
        <p:spPr>
          <a:xfrm>
            <a:off x="2071515" y="4547157"/>
            <a:ext cx="4857750" cy="447675"/>
          </a:xfrm>
          <a:prstGeom prst="rect">
            <a:avLst/>
          </a:prstGeom>
        </p:spPr>
      </p:pic>
    </p:spTree>
    <p:extLst>
      <p:ext uri="{BB962C8B-B14F-4D97-AF65-F5344CB8AC3E}">
        <p14:creationId xmlns:p14="http://schemas.microsoft.com/office/powerpoint/2010/main" val="3166582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2000156" y="1449234"/>
            <a:ext cx="8667843" cy="4585805"/>
          </a:xfrm>
        </p:spPr>
        <p:txBody>
          <a:bodyPr/>
          <a:lstStyle/>
          <a:p>
            <a:pPr algn="l"/>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Application lifecycle</a:t>
            </a:r>
            <a:endParaRPr lang="he-IL" sz="4000" b="1" dirty="0">
              <a:solidFill>
                <a:srgbClr val="002060"/>
              </a:solidFill>
              <a:latin typeface="Lava Std"/>
            </a:endParaRP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pic>
        <p:nvPicPr>
          <p:cNvPr id="2050" name="Picture 2" descr="What is Devops? All You Need To Know About Development Operations">
            <a:extLst>
              <a:ext uri="{FF2B5EF4-FFF2-40B4-BE49-F238E27FC236}">
                <a16:creationId xmlns:a16="http://schemas.microsoft.com/office/drawing/2014/main" id="{ACE3DC94-7289-4B2C-9002-6DD7E9B34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242" y="992827"/>
            <a:ext cx="9715207" cy="5155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034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960119"/>
            <a:ext cx="9144000" cy="5131191"/>
          </a:xfrm>
        </p:spPr>
        <p:txBody>
          <a:bodyPr/>
          <a:lstStyle/>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Data Types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graphicFrame>
        <p:nvGraphicFramePr>
          <p:cNvPr id="2" name="Table 1">
            <a:extLst>
              <a:ext uri="{FF2B5EF4-FFF2-40B4-BE49-F238E27FC236}">
                <a16:creationId xmlns:a16="http://schemas.microsoft.com/office/drawing/2014/main" id="{66C87200-7353-4F92-A466-AAE9A90A8F98}"/>
              </a:ext>
            </a:extLst>
          </p:cNvPr>
          <p:cNvGraphicFramePr>
            <a:graphicFrameLocks noGrp="1"/>
          </p:cNvGraphicFramePr>
          <p:nvPr>
            <p:extLst>
              <p:ext uri="{D42A27DB-BD31-4B8C-83A1-F6EECF244321}">
                <p14:modId xmlns:p14="http://schemas.microsoft.com/office/powerpoint/2010/main" val="275362078"/>
              </p:ext>
            </p:extLst>
          </p:nvPr>
        </p:nvGraphicFramePr>
        <p:xfrm>
          <a:off x="1524000" y="960119"/>
          <a:ext cx="9144000" cy="5131192"/>
        </p:xfrm>
        <a:graphic>
          <a:graphicData uri="http://schemas.openxmlformats.org/drawingml/2006/table">
            <a:tbl>
              <a:tblPr/>
              <a:tblGrid>
                <a:gridCol w="1830892">
                  <a:extLst>
                    <a:ext uri="{9D8B030D-6E8A-4147-A177-3AD203B41FA5}">
                      <a16:colId xmlns:a16="http://schemas.microsoft.com/office/drawing/2014/main" val="517762278"/>
                    </a:ext>
                  </a:extLst>
                </a:gridCol>
                <a:gridCol w="1558875">
                  <a:extLst>
                    <a:ext uri="{9D8B030D-6E8A-4147-A177-3AD203B41FA5}">
                      <a16:colId xmlns:a16="http://schemas.microsoft.com/office/drawing/2014/main" val="1213769331"/>
                    </a:ext>
                  </a:extLst>
                </a:gridCol>
                <a:gridCol w="5754233">
                  <a:extLst>
                    <a:ext uri="{9D8B030D-6E8A-4147-A177-3AD203B41FA5}">
                      <a16:colId xmlns:a16="http://schemas.microsoft.com/office/drawing/2014/main" val="2006919840"/>
                    </a:ext>
                  </a:extLst>
                </a:gridCol>
              </a:tblGrid>
              <a:tr h="420098">
                <a:tc>
                  <a:txBody>
                    <a:bodyPr/>
                    <a:lstStyle/>
                    <a:p>
                      <a:pPr algn="l" fontAlgn="t"/>
                      <a:r>
                        <a:rPr lang="en-US" sz="1500">
                          <a:effectLst/>
                        </a:rPr>
                        <a:t>Data Type</a:t>
                      </a:r>
                    </a:p>
                  </a:txBody>
                  <a:tcPr marL="127232"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500">
                          <a:effectLst/>
                        </a:rPr>
                        <a:t>Size</a:t>
                      </a:r>
                    </a:p>
                  </a:txBody>
                  <a:tcPr marL="63616"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500">
                          <a:effectLst/>
                        </a:rPr>
                        <a:t>Description</a:t>
                      </a:r>
                    </a:p>
                  </a:txBody>
                  <a:tcPr marL="63616"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138736024"/>
                  </a:ext>
                </a:extLst>
              </a:tr>
              <a:tr h="420098">
                <a:tc>
                  <a:txBody>
                    <a:bodyPr/>
                    <a:lstStyle/>
                    <a:p>
                      <a:pPr algn="l" fontAlgn="t"/>
                      <a:r>
                        <a:rPr lang="en-US" sz="1500">
                          <a:effectLst/>
                        </a:rPr>
                        <a:t>byte</a:t>
                      </a:r>
                    </a:p>
                  </a:txBody>
                  <a:tcPr marL="127232"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500">
                          <a:effectLst/>
                        </a:rPr>
                        <a:t>1 byte</a:t>
                      </a:r>
                    </a:p>
                  </a:txBody>
                  <a:tcPr marL="63616"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500">
                          <a:effectLst/>
                        </a:rPr>
                        <a:t>Stores whole numbers from -128 to 127</a:t>
                      </a:r>
                    </a:p>
                  </a:txBody>
                  <a:tcPr marL="63616"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178768377"/>
                  </a:ext>
                </a:extLst>
              </a:tr>
              <a:tr h="420098">
                <a:tc>
                  <a:txBody>
                    <a:bodyPr/>
                    <a:lstStyle/>
                    <a:p>
                      <a:pPr algn="l" fontAlgn="t"/>
                      <a:r>
                        <a:rPr lang="en-US" sz="1500">
                          <a:effectLst/>
                        </a:rPr>
                        <a:t>short</a:t>
                      </a:r>
                    </a:p>
                  </a:txBody>
                  <a:tcPr marL="127232"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500">
                          <a:effectLst/>
                        </a:rPr>
                        <a:t>2 bytes</a:t>
                      </a:r>
                    </a:p>
                  </a:txBody>
                  <a:tcPr marL="63616"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500">
                          <a:effectLst/>
                        </a:rPr>
                        <a:t>Stores whole numbers from -32,768 to 32,767</a:t>
                      </a:r>
                    </a:p>
                  </a:txBody>
                  <a:tcPr marL="63616"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68368274"/>
                  </a:ext>
                </a:extLst>
              </a:tr>
              <a:tr h="690160">
                <a:tc>
                  <a:txBody>
                    <a:bodyPr/>
                    <a:lstStyle/>
                    <a:p>
                      <a:pPr algn="l" fontAlgn="t"/>
                      <a:r>
                        <a:rPr lang="en-US" sz="1500">
                          <a:effectLst/>
                        </a:rPr>
                        <a:t>int</a:t>
                      </a:r>
                    </a:p>
                  </a:txBody>
                  <a:tcPr marL="127232"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500">
                          <a:effectLst/>
                        </a:rPr>
                        <a:t>4 bytes</a:t>
                      </a:r>
                    </a:p>
                  </a:txBody>
                  <a:tcPr marL="63616"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500">
                          <a:effectLst/>
                        </a:rPr>
                        <a:t>Stores whole numbers from -2,147,483,648 to 2,147,483,647</a:t>
                      </a:r>
                    </a:p>
                  </a:txBody>
                  <a:tcPr marL="63616"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969283415"/>
                  </a:ext>
                </a:extLst>
              </a:tr>
              <a:tr h="960222">
                <a:tc>
                  <a:txBody>
                    <a:bodyPr/>
                    <a:lstStyle/>
                    <a:p>
                      <a:pPr algn="l" fontAlgn="t"/>
                      <a:r>
                        <a:rPr lang="en-US" sz="1500">
                          <a:effectLst/>
                        </a:rPr>
                        <a:t>long</a:t>
                      </a:r>
                    </a:p>
                  </a:txBody>
                  <a:tcPr marL="127232"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500">
                          <a:effectLst/>
                        </a:rPr>
                        <a:t>8 bytes</a:t>
                      </a:r>
                    </a:p>
                  </a:txBody>
                  <a:tcPr marL="63616"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500">
                          <a:effectLst/>
                        </a:rPr>
                        <a:t>Stores whole numbers from -9,223,372,036,854,775,808 to 9,223,372,036,854,775,807</a:t>
                      </a:r>
                    </a:p>
                  </a:txBody>
                  <a:tcPr marL="63616"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97919905"/>
                  </a:ext>
                </a:extLst>
              </a:tr>
              <a:tr h="690160">
                <a:tc>
                  <a:txBody>
                    <a:bodyPr/>
                    <a:lstStyle/>
                    <a:p>
                      <a:pPr algn="l" fontAlgn="t"/>
                      <a:r>
                        <a:rPr lang="en-US" sz="1500">
                          <a:effectLst/>
                        </a:rPr>
                        <a:t>float</a:t>
                      </a:r>
                    </a:p>
                  </a:txBody>
                  <a:tcPr marL="127232"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500">
                          <a:effectLst/>
                        </a:rPr>
                        <a:t>4 bytes</a:t>
                      </a:r>
                    </a:p>
                  </a:txBody>
                  <a:tcPr marL="63616"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500">
                          <a:effectLst/>
                        </a:rPr>
                        <a:t>Stores fractional numbers. Sufficient for storing 6 to 7 decimal digits</a:t>
                      </a:r>
                    </a:p>
                  </a:txBody>
                  <a:tcPr marL="63616"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4118337554"/>
                  </a:ext>
                </a:extLst>
              </a:tr>
              <a:tr h="690160">
                <a:tc>
                  <a:txBody>
                    <a:bodyPr/>
                    <a:lstStyle/>
                    <a:p>
                      <a:pPr algn="l" fontAlgn="t"/>
                      <a:r>
                        <a:rPr lang="en-US" sz="1500">
                          <a:effectLst/>
                        </a:rPr>
                        <a:t>double</a:t>
                      </a:r>
                    </a:p>
                  </a:txBody>
                  <a:tcPr marL="127232"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500">
                          <a:effectLst/>
                        </a:rPr>
                        <a:t>8 bytes</a:t>
                      </a:r>
                    </a:p>
                  </a:txBody>
                  <a:tcPr marL="63616"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500">
                          <a:effectLst/>
                        </a:rPr>
                        <a:t>Stores fractional numbers. Sufficient for storing 15 decimal digits</a:t>
                      </a:r>
                    </a:p>
                  </a:txBody>
                  <a:tcPr marL="63616"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95817866"/>
                  </a:ext>
                </a:extLst>
              </a:tr>
              <a:tr h="420098">
                <a:tc>
                  <a:txBody>
                    <a:bodyPr/>
                    <a:lstStyle/>
                    <a:p>
                      <a:pPr algn="l" fontAlgn="t"/>
                      <a:r>
                        <a:rPr lang="en-US" sz="1500">
                          <a:effectLst/>
                        </a:rPr>
                        <a:t>boolean</a:t>
                      </a:r>
                    </a:p>
                  </a:txBody>
                  <a:tcPr marL="127232"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500">
                          <a:effectLst/>
                        </a:rPr>
                        <a:t>1 bit</a:t>
                      </a:r>
                    </a:p>
                  </a:txBody>
                  <a:tcPr marL="63616"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500">
                          <a:effectLst/>
                        </a:rPr>
                        <a:t>Stores true or false values</a:t>
                      </a:r>
                    </a:p>
                  </a:txBody>
                  <a:tcPr marL="63616"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2703821548"/>
                  </a:ext>
                </a:extLst>
              </a:tr>
              <a:tr h="420098">
                <a:tc>
                  <a:txBody>
                    <a:bodyPr/>
                    <a:lstStyle/>
                    <a:p>
                      <a:pPr algn="l" fontAlgn="t"/>
                      <a:r>
                        <a:rPr lang="en-US" sz="1500">
                          <a:effectLst/>
                        </a:rPr>
                        <a:t>char</a:t>
                      </a:r>
                    </a:p>
                  </a:txBody>
                  <a:tcPr marL="127232"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500">
                          <a:effectLst/>
                        </a:rPr>
                        <a:t>2 bytes</a:t>
                      </a:r>
                    </a:p>
                  </a:txBody>
                  <a:tcPr marL="63616"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500" dirty="0">
                          <a:effectLst/>
                        </a:rPr>
                        <a:t>Stores a single character/letter or ASCII values</a:t>
                      </a:r>
                    </a:p>
                  </a:txBody>
                  <a:tcPr marL="63616" marR="63616" marT="63616" marB="636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79434528"/>
                  </a:ext>
                </a:extLst>
              </a:tr>
            </a:tbl>
          </a:graphicData>
        </a:graphic>
      </p:graphicFrame>
    </p:spTree>
    <p:extLst>
      <p:ext uri="{BB962C8B-B14F-4D97-AF65-F5344CB8AC3E}">
        <p14:creationId xmlns:p14="http://schemas.microsoft.com/office/powerpoint/2010/main" val="2550864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960119"/>
            <a:ext cx="9144000" cy="5131191"/>
          </a:xfrm>
        </p:spPr>
        <p:txBody>
          <a:bodyPr/>
          <a:lstStyle/>
          <a:p>
            <a:pPr marL="342900" indent="-342900" algn="l">
              <a:buFont typeface="Arial" panose="020B0604020202020204" pitchFamily="34" charset="0"/>
              <a:buChar char="•"/>
            </a:pPr>
            <a:r>
              <a:rPr lang="en-US" dirty="0"/>
              <a:t> Arrays and lists holds multiple values</a:t>
            </a:r>
          </a:p>
          <a:p>
            <a:pPr marL="342900" indent="-342900" algn="l">
              <a:buFont typeface="Arial" panose="020B0604020202020204" pitchFamily="34" charset="0"/>
              <a:buChar char="•"/>
            </a:pPr>
            <a:r>
              <a:rPr lang="en-US" dirty="0"/>
              <a:t> Import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Declaration and assignment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Accessing array elements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Arrays and </a:t>
            </a:r>
            <a:r>
              <a:rPr lang="en-US" sz="4000" b="1" dirty="0" err="1">
                <a:solidFill>
                  <a:srgbClr val="002060"/>
                </a:solidFill>
                <a:latin typeface="Lava Std"/>
              </a:rPr>
              <a:t>ArrayLists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2CC0BDF7-2253-462E-BACC-6D33AB97F153}"/>
              </a:ext>
            </a:extLst>
          </p:cNvPr>
          <p:cNvPicPr>
            <a:picLocks noChangeAspect="1"/>
          </p:cNvPicPr>
          <p:nvPr/>
        </p:nvPicPr>
        <p:blipFill>
          <a:blip r:embed="rId4"/>
          <a:stretch>
            <a:fillRect/>
          </a:stretch>
        </p:blipFill>
        <p:spPr>
          <a:xfrm>
            <a:off x="2071515" y="1781956"/>
            <a:ext cx="3400425" cy="476250"/>
          </a:xfrm>
          <a:prstGeom prst="rect">
            <a:avLst/>
          </a:prstGeom>
        </p:spPr>
      </p:pic>
      <p:pic>
        <p:nvPicPr>
          <p:cNvPr id="8" name="Picture 7">
            <a:extLst>
              <a:ext uri="{FF2B5EF4-FFF2-40B4-BE49-F238E27FC236}">
                <a16:creationId xmlns:a16="http://schemas.microsoft.com/office/drawing/2014/main" id="{B6E571EB-E1D2-45DC-BC9D-C463D587938C}"/>
              </a:ext>
            </a:extLst>
          </p:cNvPr>
          <p:cNvPicPr>
            <a:picLocks noChangeAspect="1"/>
          </p:cNvPicPr>
          <p:nvPr/>
        </p:nvPicPr>
        <p:blipFill>
          <a:blip r:embed="rId5"/>
          <a:stretch>
            <a:fillRect/>
          </a:stretch>
        </p:blipFill>
        <p:spPr>
          <a:xfrm>
            <a:off x="2071515" y="2849439"/>
            <a:ext cx="7239000" cy="676275"/>
          </a:xfrm>
          <a:prstGeom prst="rect">
            <a:avLst/>
          </a:prstGeom>
        </p:spPr>
      </p:pic>
      <p:pic>
        <p:nvPicPr>
          <p:cNvPr id="9" name="Picture 8">
            <a:extLst>
              <a:ext uri="{FF2B5EF4-FFF2-40B4-BE49-F238E27FC236}">
                <a16:creationId xmlns:a16="http://schemas.microsoft.com/office/drawing/2014/main" id="{47BDB1DA-C34A-4B0D-B3D1-3C5F14CA8C6C}"/>
              </a:ext>
            </a:extLst>
          </p:cNvPr>
          <p:cNvPicPr>
            <a:picLocks noChangeAspect="1"/>
          </p:cNvPicPr>
          <p:nvPr/>
        </p:nvPicPr>
        <p:blipFill>
          <a:blip r:embed="rId6"/>
          <a:stretch>
            <a:fillRect/>
          </a:stretch>
        </p:blipFill>
        <p:spPr>
          <a:xfrm>
            <a:off x="2071515" y="4147526"/>
            <a:ext cx="2914650" cy="476250"/>
          </a:xfrm>
          <a:prstGeom prst="rect">
            <a:avLst/>
          </a:prstGeom>
        </p:spPr>
      </p:pic>
    </p:spTree>
    <p:extLst>
      <p:ext uri="{BB962C8B-B14F-4D97-AF65-F5344CB8AC3E}">
        <p14:creationId xmlns:p14="http://schemas.microsoft.com/office/powerpoint/2010/main" val="932730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960119"/>
            <a:ext cx="9144000" cy="5131191"/>
          </a:xfrm>
        </p:spPr>
        <p:txBody>
          <a:bodyPr/>
          <a:lstStyle/>
          <a:p>
            <a:pPr marL="342900" indent="-342900" algn="l">
              <a:buFont typeface="Arial" panose="020B0604020202020204" pitchFamily="34" charset="0"/>
              <a:buChar char="•"/>
            </a:pPr>
            <a:r>
              <a:rPr lang="en-US" dirty="0"/>
              <a:t> Accessing list elements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Iterating array</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Iterating list</a:t>
            </a:r>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Arrays and </a:t>
            </a:r>
            <a:r>
              <a:rPr lang="en-US" sz="4000" b="1" dirty="0" err="1">
                <a:solidFill>
                  <a:srgbClr val="002060"/>
                </a:solidFill>
                <a:latin typeface="Lava Std"/>
              </a:rPr>
              <a:t>ArrayLists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13" name="Picture 12">
            <a:extLst>
              <a:ext uri="{FF2B5EF4-FFF2-40B4-BE49-F238E27FC236}">
                <a16:creationId xmlns:a16="http://schemas.microsoft.com/office/drawing/2014/main" id="{DAB043FA-F865-4D47-937C-EB2C52C6DA47}"/>
              </a:ext>
            </a:extLst>
          </p:cNvPr>
          <p:cNvPicPr>
            <a:picLocks noChangeAspect="1"/>
          </p:cNvPicPr>
          <p:nvPr/>
        </p:nvPicPr>
        <p:blipFill>
          <a:blip r:embed="rId4"/>
          <a:stretch>
            <a:fillRect/>
          </a:stretch>
        </p:blipFill>
        <p:spPr>
          <a:xfrm>
            <a:off x="2071515" y="1446304"/>
            <a:ext cx="3476625" cy="714375"/>
          </a:xfrm>
          <a:prstGeom prst="rect">
            <a:avLst/>
          </a:prstGeom>
        </p:spPr>
      </p:pic>
      <p:pic>
        <p:nvPicPr>
          <p:cNvPr id="14" name="Picture 13">
            <a:extLst>
              <a:ext uri="{FF2B5EF4-FFF2-40B4-BE49-F238E27FC236}">
                <a16:creationId xmlns:a16="http://schemas.microsoft.com/office/drawing/2014/main" id="{DEF9E2F0-73FF-4DA4-8445-062F24AB1E1B}"/>
              </a:ext>
            </a:extLst>
          </p:cNvPr>
          <p:cNvPicPr>
            <a:picLocks noChangeAspect="1"/>
          </p:cNvPicPr>
          <p:nvPr/>
        </p:nvPicPr>
        <p:blipFill>
          <a:blip r:embed="rId5"/>
          <a:stretch>
            <a:fillRect/>
          </a:stretch>
        </p:blipFill>
        <p:spPr>
          <a:xfrm>
            <a:off x="2071515" y="2964749"/>
            <a:ext cx="3781425" cy="714375"/>
          </a:xfrm>
          <a:prstGeom prst="rect">
            <a:avLst/>
          </a:prstGeom>
        </p:spPr>
      </p:pic>
      <p:pic>
        <p:nvPicPr>
          <p:cNvPr id="15" name="Picture 14">
            <a:extLst>
              <a:ext uri="{FF2B5EF4-FFF2-40B4-BE49-F238E27FC236}">
                <a16:creationId xmlns:a16="http://schemas.microsoft.com/office/drawing/2014/main" id="{89712784-B7C7-48DD-A552-9E79D8F38E6B}"/>
              </a:ext>
            </a:extLst>
          </p:cNvPr>
          <p:cNvPicPr>
            <a:picLocks noChangeAspect="1"/>
          </p:cNvPicPr>
          <p:nvPr/>
        </p:nvPicPr>
        <p:blipFill>
          <a:blip r:embed="rId6"/>
          <a:stretch>
            <a:fillRect/>
          </a:stretch>
        </p:blipFill>
        <p:spPr>
          <a:xfrm>
            <a:off x="2085975" y="4208941"/>
            <a:ext cx="4010025" cy="676275"/>
          </a:xfrm>
          <a:prstGeom prst="rect">
            <a:avLst/>
          </a:prstGeom>
        </p:spPr>
      </p:pic>
    </p:spTree>
    <p:extLst>
      <p:ext uri="{BB962C8B-B14F-4D97-AF65-F5344CB8AC3E}">
        <p14:creationId xmlns:p14="http://schemas.microsoft.com/office/powerpoint/2010/main" val="2190137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066799" y="251745"/>
            <a:ext cx="1005840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Arithmetic Operators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graphicFrame>
        <p:nvGraphicFramePr>
          <p:cNvPr id="3" name="Table 2">
            <a:extLst>
              <a:ext uri="{FF2B5EF4-FFF2-40B4-BE49-F238E27FC236}">
                <a16:creationId xmlns:a16="http://schemas.microsoft.com/office/drawing/2014/main" id="{6FE8EDD4-B9FE-43EE-BFE8-649D47669CBF}"/>
              </a:ext>
            </a:extLst>
          </p:cNvPr>
          <p:cNvGraphicFramePr>
            <a:graphicFrameLocks noGrp="1"/>
          </p:cNvGraphicFramePr>
          <p:nvPr>
            <p:extLst>
              <p:ext uri="{D42A27DB-BD31-4B8C-83A1-F6EECF244321}">
                <p14:modId xmlns:p14="http://schemas.microsoft.com/office/powerpoint/2010/main" val="1520036077"/>
              </p:ext>
            </p:extLst>
          </p:nvPr>
        </p:nvGraphicFramePr>
        <p:xfrm>
          <a:off x="1066799" y="1600542"/>
          <a:ext cx="10058400" cy="296672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2388567675"/>
                    </a:ext>
                  </a:extLst>
                </a:gridCol>
                <a:gridCol w="5029200">
                  <a:extLst>
                    <a:ext uri="{9D8B030D-6E8A-4147-A177-3AD203B41FA5}">
                      <a16:colId xmlns:a16="http://schemas.microsoft.com/office/drawing/2014/main" val="2464730460"/>
                    </a:ext>
                  </a:extLst>
                </a:gridCol>
              </a:tblGrid>
              <a:tr h="370840">
                <a:tc>
                  <a:txBody>
                    <a:bodyPr/>
                    <a:lstStyle/>
                    <a:p>
                      <a:r>
                        <a:rPr lang="en-US" dirty="0"/>
                        <a:t>Operator</a:t>
                      </a:r>
                      <a:endParaRPr lang="en-GB" dirty="0"/>
                    </a:p>
                  </a:txBody>
                  <a:tcPr/>
                </a:tc>
                <a:tc>
                  <a:txBody>
                    <a:bodyPr/>
                    <a:lstStyle/>
                    <a:p>
                      <a:r>
                        <a:rPr lang="en-US" dirty="0"/>
                        <a:t>Description</a:t>
                      </a:r>
                      <a:endParaRPr lang="en-GB" dirty="0"/>
                    </a:p>
                  </a:txBody>
                  <a:tcPr/>
                </a:tc>
                <a:extLst>
                  <a:ext uri="{0D108BD9-81ED-4DB2-BD59-A6C34878D82A}">
                    <a16:rowId xmlns:a16="http://schemas.microsoft.com/office/drawing/2014/main" val="2577150636"/>
                  </a:ext>
                </a:extLst>
              </a:tr>
              <a:tr h="370840">
                <a:tc>
                  <a:txBody>
                    <a:bodyPr/>
                    <a:lstStyle/>
                    <a:p>
                      <a:r>
                        <a:rPr lang="en-US" dirty="0"/>
                        <a:t>+</a:t>
                      </a:r>
                      <a:endParaRPr lang="en-GB" dirty="0"/>
                    </a:p>
                  </a:txBody>
                  <a:tcPr/>
                </a:tc>
                <a:tc>
                  <a:txBody>
                    <a:bodyPr/>
                    <a:lstStyle/>
                    <a:p>
                      <a:r>
                        <a:rPr lang="en-US" dirty="0"/>
                        <a:t>Addition</a:t>
                      </a:r>
                      <a:endParaRPr lang="en-GB" dirty="0"/>
                    </a:p>
                  </a:txBody>
                  <a:tcPr/>
                </a:tc>
                <a:extLst>
                  <a:ext uri="{0D108BD9-81ED-4DB2-BD59-A6C34878D82A}">
                    <a16:rowId xmlns:a16="http://schemas.microsoft.com/office/drawing/2014/main" val="2490630537"/>
                  </a:ext>
                </a:extLst>
              </a:tr>
              <a:tr h="370840">
                <a:tc>
                  <a:txBody>
                    <a:bodyPr/>
                    <a:lstStyle/>
                    <a:p>
                      <a:r>
                        <a:rPr lang="en-US" dirty="0"/>
                        <a:t>-</a:t>
                      </a:r>
                      <a:endParaRPr lang="en-GB" dirty="0"/>
                    </a:p>
                  </a:txBody>
                  <a:tcPr/>
                </a:tc>
                <a:tc>
                  <a:txBody>
                    <a:bodyPr/>
                    <a:lstStyle/>
                    <a:p>
                      <a:r>
                        <a:rPr lang="en-US" dirty="0"/>
                        <a:t>Subtraction</a:t>
                      </a:r>
                      <a:endParaRPr lang="en-GB" dirty="0"/>
                    </a:p>
                  </a:txBody>
                  <a:tcPr/>
                </a:tc>
                <a:extLst>
                  <a:ext uri="{0D108BD9-81ED-4DB2-BD59-A6C34878D82A}">
                    <a16:rowId xmlns:a16="http://schemas.microsoft.com/office/drawing/2014/main" val="3156482956"/>
                  </a:ext>
                </a:extLst>
              </a:tr>
              <a:tr h="370840">
                <a:tc>
                  <a:txBody>
                    <a:bodyPr/>
                    <a:lstStyle/>
                    <a:p>
                      <a:r>
                        <a:rPr lang="en-US" dirty="0"/>
                        <a:t>*</a:t>
                      </a:r>
                      <a:endParaRPr lang="en-GB" dirty="0"/>
                    </a:p>
                  </a:txBody>
                  <a:tcPr/>
                </a:tc>
                <a:tc>
                  <a:txBody>
                    <a:bodyPr/>
                    <a:lstStyle/>
                    <a:p>
                      <a:r>
                        <a:rPr lang="en-GB" dirty="0"/>
                        <a:t>Multiplication</a:t>
                      </a:r>
                    </a:p>
                  </a:txBody>
                  <a:tcPr/>
                </a:tc>
                <a:extLst>
                  <a:ext uri="{0D108BD9-81ED-4DB2-BD59-A6C34878D82A}">
                    <a16:rowId xmlns:a16="http://schemas.microsoft.com/office/drawing/2014/main" val="755725718"/>
                  </a:ext>
                </a:extLst>
              </a:tr>
              <a:tr h="370840">
                <a:tc>
                  <a:txBody>
                    <a:bodyPr/>
                    <a:lstStyle/>
                    <a:p>
                      <a:r>
                        <a:rPr lang="en-US" dirty="0"/>
                        <a:t>/</a:t>
                      </a:r>
                      <a:endParaRPr lang="en-GB" dirty="0"/>
                    </a:p>
                  </a:txBody>
                  <a:tcPr/>
                </a:tc>
                <a:tc>
                  <a:txBody>
                    <a:bodyPr/>
                    <a:lstStyle/>
                    <a:p>
                      <a:r>
                        <a:rPr lang="en-GB" dirty="0"/>
                        <a:t>Division</a:t>
                      </a:r>
                    </a:p>
                  </a:txBody>
                  <a:tcPr/>
                </a:tc>
                <a:extLst>
                  <a:ext uri="{0D108BD9-81ED-4DB2-BD59-A6C34878D82A}">
                    <a16:rowId xmlns:a16="http://schemas.microsoft.com/office/drawing/2014/main" val="3459756589"/>
                  </a:ext>
                </a:extLst>
              </a:tr>
              <a:tr h="370840">
                <a:tc>
                  <a:txBody>
                    <a:bodyPr/>
                    <a:lstStyle/>
                    <a:p>
                      <a:r>
                        <a:rPr lang="en-US" dirty="0"/>
                        <a:t>%</a:t>
                      </a:r>
                      <a:endParaRPr lang="en-GB" dirty="0"/>
                    </a:p>
                  </a:txBody>
                  <a:tcPr/>
                </a:tc>
                <a:tc>
                  <a:txBody>
                    <a:bodyPr/>
                    <a:lstStyle/>
                    <a:p>
                      <a:r>
                        <a:rPr lang="en-US" dirty="0"/>
                        <a:t>Modulo Operation (Remainder after division)</a:t>
                      </a:r>
                      <a:endParaRPr lang="en-GB" dirty="0"/>
                    </a:p>
                  </a:txBody>
                  <a:tcPr/>
                </a:tc>
                <a:extLst>
                  <a:ext uri="{0D108BD9-81ED-4DB2-BD59-A6C34878D82A}">
                    <a16:rowId xmlns:a16="http://schemas.microsoft.com/office/drawing/2014/main" val="3554269369"/>
                  </a:ext>
                </a:extLst>
              </a:tr>
              <a:tr h="370840">
                <a:tc>
                  <a:txBody>
                    <a:bodyPr/>
                    <a:lstStyle/>
                    <a:p>
                      <a:r>
                        <a:rPr lang="en-US" dirty="0"/>
                        <a:t>++</a:t>
                      </a:r>
                      <a:endParaRPr lang="en-GB" dirty="0"/>
                    </a:p>
                  </a:txBody>
                  <a:tcPr/>
                </a:tc>
                <a:tc>
                  <a:txBody>
                    <a:bodyPr/>
                    <a:lstStyle/>
                    <a:p>
                      <a:r>
                        <a:rPr lang="en-GB" dirty="0"/>
                        <a:t>Increment</a:t>
                      </a:r>
                    </a:p>
                  </a:txBody>
                  <a:tcPr/>
                </a:tc>
                <a:extLst>
                  <a:ext uri="{0D108BD9-81ED-4DB2-BD59-A6C34878D82A}">
                    <a16:rowId xmlns:a16="http://schemas.microsoft.com/office/drawing/2014/main" val="647973602"/>
                  </a:ext>
                </a:extLst>
              </a:tr>
              <a:tr h="370840">
                <a:tc>
                  <a:txBody>
                    <a:bodyPr/>
                    <a:lstStyle/>
                    <a:p>
                      <a:r>
                        <a:rPr lang="en-US" dirty="0"/>
                        <a:t>--</a:t>
                      </a:r>
                      <a:endParaRPr lang="en-GB" dirty="0"/>
                    </a:p>
                  </a:txBody>
                  <a:tcPr/>
                </a:tc>
                <a:tc>
                  <a:txBody>
                    <a:bodyPr/>
                    <a:lstStyle/>
                    <a:p>
                      <a:r>
                        <a:rPr lang="en-GB" dirty="0"/>
                        <a:t>Decrement</a:t>
                      </a:r>
                    </a:p>
                  </a:txBody>
                  <a:tcPr/>
                </a:tc>
                <a:extLst>
                  <a:ext uri="{0D108BD9-81ED-4DB2-BD59-A6C34878D82A}">
                    <a16:rowId xmlns:a16="http://schemas.microsoft.com/office/drawing/2014/main" val="3605173739"/>
                  </a:ext>
                </a:extLst>
              </a:tr>
            </a:tbl>
          </a:graphicData>
        </a:graphic>
      </p:graphicFrame>
      <p:sp>
        <p:nvSpPr>
          <p:cNvPr id="8" name="TextBox 7">
            <a:extLst>
              <a:ext uri="{FF2B5EF4-FFF2-40B4-BE49-F238E27FC236}">
                <a16:creationId xmlns:a16="http://schemas.microsoft.com/office/drawing/2014/main" id="{C8D1A40C-CBD8-48C2-B931-E4006A77BF88}"/>
              </a:ext>
            </a:extLst>
          </p:cNvPr>
          <p:cNvSpPr txBox="1"/>
          <p:nvPr/>
        </p:nvSpPr>
        <p:spPr>
          <a:xfrm>
            <a:off x="1004564" y="4649150"/>
            <a:ext cx="10058400" cy="1477328"/>
          </a:xfrm>
          <a:prstGeom prst="rect">
            <a:avLst/>
          </a:prstGeom>
          <a:noFill/>
        </p:spPr>
        <p:txBody>
          <a:bodyPr wrap="square">
            <a:spAutoFit/>
          </a:bodyPr>
          <a:lstStyle/>
          <a:p>
            <a:r>
              <a:rPr lang="en-US" dirty="0"/>
              <a:t>+</a:t>
            </a:r>
            <a:r>
              <a:rPr lang="en-US" b="1" u="sng" dirty="0"/>
              <a:t>+ and -- operator as prefix and postfix</a:t>
            </a:r>
          </a:p>
          <a:p>
            <a:pPr marL="285750" indent="-285750">
              <a:buFont typeface="Arial" panose="020B0604020202020204" pitchFamily="34" charset="0"/>
              <a:buChar char="•"/>
            </a:pPr>
            <a:r>
              <a:rPr lang="en-US" dirty="0"/>
              <a:t>If you use the ++ operator as a prefix like: ++var, the value of var is incremented by 1; then it returns the value.</a:t>
            </a:r>
          </a:p>
          <a:p>
            <a:pPr marL="285750" indent="-285750">
              <a:buFont typeface="Arial" panose="020B0604020202020204" pitchFamily="34" charset="0"/>
              <a:buChar char="•"/>
            </a:pPr>
            <a:r>
              <a:rPr lang="en-US" dirty="0"/>
              <a:t>If you use the ++ operator as a postfix like: var++, the original value of var is returned first; then var is incremented by 1.</a:t>
            </a:r>
          </a:p>
        </p:txBody>
      </p:sp>
    </p:spTree>
    <p:extLst>
      <p:ext uri="{BB962C8B-B14F-4D97-AF65-F5344CB8AC3E}">
        <p14:creationId xmlns:p14="http://schemas.microsoft.com/office/powerpoint/2010/main" val="3086516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066799" y="251745"/>
            <a:ext cx="1005840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Assignment Operators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graphicFrame>
        <p:nvGraphicFramePr>
          <p:cNvPr id="2" name="Table 1">
            <a:extLst>
              <a:ext uri="{FF2B5EF4-FFF2-40B4-BE49-F238E27FC236}">
                <a16:creationId xmlns:a16="http://schemas.microsoft.com/office/drawing/2014/main" id="{74CFC902-BE62-4A14-80E6-0D0D43D225C8}"/>
              </a:ext>
            </a:extLst>
          </p:cNvPr>
          <p:cNvGraphicFramePr>
            <a:graphicFrameLocks noGrp="1"/>
          </p:cNvGraphicFramePr>
          <p:nvPr>
            <p:extLst>
              <p:ext uri="{D42A27DB-BD31-4B8C-83A1-F6EECF244321}">
                <p14:modId xmlns:p14="http://schemas.microsoft.com/office/powerpoint/2010/main" val="672884435"/>
              </p:ext>
            </p:extLst>
          </p:nvPr>
        </p:nvGraphicFramePr>
        <p:xfrm>
          <a:off x="1066800" y="1656813"/>
          <a:ext cx="10058400" cy="2595880"/>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3701382594"/>
                    </a:ext>
                  </a:extLst>
                </a:gridCol>
                <a:gridCol w="3352800">
                  <a:extLst>
                    <a:ext uri="{9D8B030D-6E8A-4147-A177-3AD203B41FA5}">
                      <a16:colId xmlns:a16="http://schemas.microsoft.com/office/drawing/2014/main" val="3609815069"/>
                    </a:ext>
                  </a:extLst>
                </a:gridCol>
                <a:gridCol w="3352800">
                  <a:extLst>
                    <a:ext uri="{9D8B030D-6E8A-4147-A177-3AD203B41FA5}">
                      <a16:colId xmlns:a16="http://schemas.microsoft.com/office/drawing/2014/main" val="2923758141"/>
                    </a:ext>
                  </a:extLst>
                </a:gridCol>
              </a:tblGrid>
              <a:tr h="370840">
                <a:tc>
                  <a:txBody>
                    <a:bodyPr/>
                    <a:lstStyle/>
                    <a:p>
                      <a:r>
                        <a:rPr lang="en-US" dirty="0"/>
                        <a:t>Operator</a:t>
                      </a:r>
                      <a:endParaRPr lang="en-GB" dirty="0"/>
                    </a:p>
                  </a:txBody>
                  <a:tcPr/>
                </a:tc>
                <a:tc>
                  <a:txBody>
                    <a:bodyPr/>
                    <a:lstStyle/>
                    <a:p>
                      <a:r>
                        <a:rPr lang="en-US" dirty="0"/>
                        <a:t>Example</a:t>
                      </a:r>
                      <a:endParaRPr lang="en-GB" dirty="0"/>
                    </a:p>
                  </a:txBody>
                  <a:tcPr/>
                </a:tc>
                <a:tc>
                  <a:txBody>
                    <a:bodyPr/>
                    <a:lstStyle/>
                    <a:p>
                      <a:r>
                        <a:rPr lang="en-US" dirty="0"/>
                        <a:t>Same As</a:t>
                      </a:r>
                      <a:endParaRPr lang="en-GB" dirty="0"/>
                    </a:p>
                  </a:txBody>
                  <a:tcPr/>
                </a:tc>
                <a:extLst>
                  <a:ext uri="{0D108BD9-81ED-4DB2-BD59-A6C34878D82A}">
                    <a16:rowId xmlns:a16="http://schemas.microsoft.com/office/drawing/2014/main" val="2729391628"/>
                  </a:ext>
                </a:extLst>
              </a:tr>
              <a:tr h="370840">
                <a:tc>
                  <a:txBody>
                    <a:bodyPr/>
                    <a:lstStyle/>
                    <a:p>
                      <a:r>
                        <a:rPr lang="en-US" dirty="0"/>
                        <a:t>=</a:t>
                      </a:r>
                      <a:endParaRPr lang="en-GB" dirty="0"/>
                    </a:p>
                  </a:txBody>
                  <a:tcPr/>
                </a:tc>
                <a:tc>
                  <a:txBody>
                    <a:bodyPr/>
                    <a:lstStyle/>
                    <a:p>
                      <a:r>
                        <a:rPr lang="en-GB" dirty="0"/>
                        <a:t>x = y</a:t>
                      </a:r>
                    </a:p>
                  </a:txBody>
                  <a:tcPr/>
                </a:tc>
                <a:tc>
                  <a:txBody>
                    <a:bodyPr/>
                    <a:lstStyle/>
                    <a:p>
                      <a:endParaRPr lang="en-GB" dirty="0"/>
                    </a:p>
                  </a:txBody>
                  <a:tcPr/>
                </a:tc>
                <a:extLst>
                  <a:ext uri="{0D108BD9-81ED-4DB2-BD59-A6C34878D82A}">
                    <a16:rowId xmlns:a16="http://schemas.microsoft.com/office/drawing/2014/main" val="2099675080"/>
                  </a:ext>
                </a:extLst>
              </a:tr>
              <a:tr h="370840">
                <a:tc>
                  <a:txBody>
                    <a:bodyPr/>
                    <a:lstStyle/>
                    <a:p>
                      <a:r>
                        <a:rPr lang="en-US" dirty="0"/>
                        <a:t>+=</a:t>
                      </a:r>
                      <a:endParaRPr lang="en-GB" dirty="0"/>
                    </a:p>
                  </a:txBody>
                  <a:tcPr/>
                </a:tc>
                <a:tc>
                  <a:txBody>
                    <a:bodyPr/>
                    <a:lstStyle/>
                    <a:p>
                      <a:r>
                        <a:rPr lang="en-GB" dirty="0"/>
                        <a:t>x += y</a:t>
                      </a:r>
                    </a:p>
                  </a:txBody>
                  <a:tcPr/>
                </a:tc>
                <a:tc>
                  <a:txBody>
                    <a:bodyPr/>
                    <a:lstStyle/>
                    <a:p>
                      <a:r>
                        <a:rPr lang="en-GB" dirty="0"/>
                        <a:t>x = x + y</a:t>
                      </a:r>
                    </a:p>
                  </a:txBody>
                  <a:tcPr/>
                </a:tc>
                <a:extLst>
                  <a:ext uri="{0D108BD9-81ED-4DB2-BD59-A6C34878D82A}">
                    <a16:rowId xmlns:a16="http://schemas.microsoft.com/office/drawing/2014/main" val="1015456705"/>
                  </a:ext>
                </a:extLst>
              </a:tr>
              <a:tr h="370840">
                <a:tc>
                  <a:txBody>
                    <a:bodyPr/>
                    <a:lstStyle/>
                    <a:p>
                      <a:r>
                        <a:rPr lang="en-US" dirty="0"/>
                        <a:t>-=</a:t>
                      </a:r>
                      <a:endParaRPr lang="en-GB" dirty="0"/>
                    </a:p>
                  </a:txBody>
                  <a:tcPr/>
                </a:tc>
                <a:tc>
                  <a:txBody>
                    <a:bodyPr/>
                    <a:lstStyle/>
                    <a:p>
                      <a:r>
                        <a:rPr lang="en-GB" dirty="0"/>
                        <a:t>x -= y</a:t>
                      </a:r>
                    </a:p>
                  </a:txBody>
                  <a:tcPr/>
                </a:tc>
                <a:tc>
                  <a:txBody>
                    <a:bodyPr/>
                    <a:lstStyle/>
                    <a:p>
                      <a:r>
                        <a:rPr lang="en-GB" dirty="0"/>
                        <a:t>x = x - y</a:t>
                      </a:r>
                    </a:p>
                  </a:txBody>
                  <a:tcPr/>
                </a:tc>
                <a:extLst>
                  <a:ext uri="{0D108BD9-81ED-4DB2-BD59-A6C34878D82A}">
                    <a16:rowId xmlns:a16="http://schemas.microsoft.com/office/drawing/2014/main" val="2172545018"/>
                  </a:ext>
                </a:extLst>
              </a:tr>
              <a:tr h="370840">
                <a:tc>
                  <a:txBody>
                    <a:bodyPr/>
                    <a:lstStyle/>
                    <a:p>
                      <a:r>
                        <a:rPr lang="en-US" dirty="0"/>
                        <a:t>*=</a:t>
                      </a:r>
                      <a:endParaRPr lang="en-GB" dirty="0"/>
                    </a:p>
                  </a:txBody>
                  <a:tcPr/>
                </a:tc>
                <a:tc>
                  <a:txBody>
                    <a:bodyPr/>
                    <a:lstStyle/>
                    <a:p>
                      <a:r>
                        <a:rPr lang="en-GB" dirty="0"/>
                        <a:t>x *= y</a:t>
                      </a:r>
                    </a:p>
                  </a:txBody>
                  <a:tcPr/>
                </a:tc>
                <a:tc>
                  <a:txBody>
                    <a:bodyPr/>
                    <a:lstStyle/>
                    <a:p>
                      <a:r>
                        <a:rPr lang="en-GB" dirty="0"/>
                        <a:t>x = x * y</a:t>
                      </a:r>
                    </a:p>
                  </a:txBody>
                  <a:tcPr/>
                </a:tc>
                <a:extLst>
                  <a:ext uri="{0D108BD9-81ED-4DB2-BD59-A6C34878D82A}">
                    <a16:rowId xmlns:a16="http://schemas.microsoft.com/office/drawing/2014/main" val="1340532650"/>
                  </a:ext>
                </a:extLst>
              </a:tr>
              <a:tr h="370840">
                <a:tc>
                  <a:txBody>
                    <a:bodyPr/>
                    <a:lstStyle/>
                    <a:p>
                      <a:r>
                        <a:rPr lang="en-US" dirty="0"/>
                        <a:t>/=</a:t>
                      </a:r>
                      <a:endParaRPr lang="en-GB" dirty="0"/>
                    </a:p>
                  </a:txBody>
                  <a:tcPr/>
                </a:tc>
                <a:tc>
                  <a:txBody>
                    <a:bodyPr/>
                    <a:lstStyle/>
                    <a:p>
                      <a:r>
                        <a:rPr lang="en-GB" dirty="0"/>
                        <a:t>x /= y</a:t>
                      </a:r>
                    </a:p>
                  </a:txBody>
                  <a:tcPr/>
                </a:tc>
                <a:tc>
                  <a:txBody>
                    <a:bodyPr/>
                    <a:lstStyle/>
                    <a:p>
                      <a:r>
                        <a:rPr lang="en-GB" dirty="0"/>
                        <a:t>x = x / y</a:t>
                      </a:r>
                    </a:p>
                  </a:txBody>
                  <a:tcPr/>
                </a:tc>
                <a:extLst>
                  <a:ext uri="{0D108BD9-81ED-4DB2-BD59-A6C34878D82A}">
                    <a16:rowId xmlns:a16="http://schemas.microsoft.com/office/drawing/2014/main" val="1324611290"/>
                  </a:ext>
                </a:extLst>
              </a:tr>
              <a:tr h="370840">
                <a:tc>
                  <a:txBody>
                    <a:bodyPr/>
                    <a:lstStyle/>
                    <a:p>
                      <a:r>
                        <a:rPr lang="en-US" dirty="0"/>
                        <a:t>%=</a:t>
                      </a:r>
                      <a:endParaRPr lang="en-GB" dirty="0"/>
                    </a:p>
                  </a:txBody>
                  <a:tcPr/>
                </a:tc>
                <a:tc>
                  <a:txBody>
                    <a:bodyPr/>
                    <a:lstStyle/>
                    <a:p>
                      <a:r>
                        <a:rPr lang="en-GB" dirty="0"/>
                        <a:t>x %= y</a:t>
                      </a:r>
                    </a:p>
                  </a:txBody>
                  <a:tcPr/>
                </a:tc>
                <a:tc>
                  <a:txBody>
                    <a:bodyPr/>
                    <a:lstStyle/>
                    <a:p>
                      <a:r>
                        <a:rPr lang="en-GB" dirty="0"/>
                        <a:t>x = x % y</a:t>
                      </a:r>
                    </a:p>
                  </a:txBody>
                  <a:tcPr/>
                </a:tc>
                <a:extLst>
                  <a:ext uri="{0D108BD9-81ED-4DB2-BD59-A6C34878D82A}">
                    <a16:rowId xmlns:a16="http://schemas.microsoft.com/office/drawing/2014/main" val="3813736635"/>
                  </a:ext>
                </a:extLst>
              </a:tr>
            </a:tbl>
          </a:graphicData>
        </a:graphic>
      </p:graphicFrame>
    </p:spTree>
    <p:extLst>
      <p:ext uri="{BB962C8B-B14F-4D97-AF65-F5344CB8AC3E}">
        <p14:creationId xmlns:p14="http://schemas.microsoft.com/office/powerpoint/2010/main" val="4190854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066799" y="251745"/>
            <a:ext cx="1005840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Comparison And Logical Operators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graphicFrame>
        <p:nvGraphicFramePr>
          <p:cNvPr id="3" name="Table 2">
            <a:extLst>
              <a:ext uri="{FF2B5EF4-FFF2-40B4-BE49-F238E27FC236}">
                <a16:creationId xmlns:a16="http://schemas.microsoft.com/office/drawing/2014/main" id="{F6B27D3D-DA4D-4322-9EBA-AC46FCB3D0A3}"/>
              </a:ext>
            </a:extLst>
          </p:cNvPr>
          <p:cNvGraphicFramePr>
            <a:graphicFrameLocks noGrp="1"/>
          </p:cNvGraphicFramePr>
          <p:nvPr>
            <p:extLst>
              <p:ext uri="{D42A27DB-BD31-4B8C-83A1-F6EECF244321}">
                <p14:modId xmlns:p14="http://schemas.microsoft.com/office/powerpoint/2010/main" val="3490196905"/>
              </p:ext>
            </p:extLst>
          </p:nvPr>
        </p:nvGraphicFramePr>
        <p:xfrm>
          <a:off x="1066799" y="1459865"/>
          <a:ext cx="10058400" cy="259588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2960185067"/>
                    </a:ext>
                  </a:extLst>
                </a:gridCol>
                <a:gridCol w="5029200">
                  <a:extLst>
                    <a:ext uri="{9D8B030D-6E8A-4147-A177-3AD203B41FA5}">
                      <a16:colId xmlns:a16="http://schemas.microsoft.com/office/drawing/2014/main" val="715991377"/>
                    </a:ext>
                  </a:extLst>
                </a:gridCol>
              </a:tblGrid>
              <a:tr h="370840">
                <a:tc>
                  <a:txBody>
                    <a:bodyPr/>
                    <a:lstStyle/>
                    <a:p>
                      <a:r>
                        <a:rPr lang="en-US" dirty="0"/>
                        <a:t>Operator</a:t>
                      </a:r>
                      <a:endParaRPr lang="en-GB" dirty="0"/>
                    </a:p>
                  </a:txBody>
                  <a:tcPr/>
                </a:tc>
                <a:tc>
                  <a:txBody>
                    <a:bodyPr/>
                    <a:lstStyle/>
                    <a:p>
                      <a:r>
                        <a:rPr lang="en-US" dirty="0"/>
                        <a:t>Description</a:t>
                      </a:r>
                      <a:endParaRPr lang="en-GB" dirty="0"/>
                    </a:p>
                  </a:txBody>
                  <a:tcPr/>
                </a:tc>
                <a:extLst>
                  <a:ext uri="{0D108BD9-81ED-4DB2-BD59-A6C34878D82A}">
                    <a16:rowId xmlns:a16="http://schemas.microsoft.com/office/drawing/2014/main" val="2518200263"/>
                  </a:ext>
                </a:extLst>
              </a:tr>
              <a:tr h="370840">
                <a:tc>
                  <a:txBody>
                    <a:bodyPr/>
                    <a:lstStyle/>
                    <a:p>
                      <a:r>
                        <a:rPr lang="en-US" dirty="0"/>
                        <a:t>==</a:t>
                      </a:r>
                      <a:endParaRPr lang="en-GB" dirty="0"/>
                    </a:p>
                  </a:txBody>
                  <a:tcPr/>
                </a:tc>
                <a:tc>
                  <a:txBody>
                    <a:bodyPr/>
                    <a:lstStyle/>
                    <a:p>
                      <a:r>
                        <a:rPr lang="en-US" dirty="0"/>
                        <a:t>Equal value</a:t>
                      </a:r>
                      <a:endParaRPr lang="en-GB" dirty="0"/>
                    </a:p>
                  </a:txBody>
                  <a:tcPr/>
                </a:tc>
                <a:extLst>
                  <a:ext uri="{0D108BD9-81ED-4DB2-BD59-A6C34878D82A}">
                    <a16:rowId xmlns:a16="http://schemas.microsoft.com/office/drawing/2014/main" val="1049331282"/>
                  </a:ext>
                </a:extLst>
              </a:tr>
              <a:tr h="370840">
                <a:tc>
                  <a:txBody>
                    <a:bodyPr/>
                    <a:lstStyle/>
                    <a:p>
                      <a:r>
                        <a:rPr lang="en-US" dirty="0"/>
                        <a:t>!=</a:t>
                      </a:r>
                      <a:endParaRPr lang="en-GB" dirty="0"/>
                    </a:p>
                  </a:txBody>
                  <a:tcPr/>
                </a:tc>
                <a:tc>
                  <a:txBody>
                    <a:bodyPr/>
                    <a:lstStyle/>
                    <a:p>
                      <a:r>
                        <a:rPr lang="en-GB" dirty="0"/>
                        <a:t>Not equal value</a:t>
                      </a:r>
                    </a:p>
                  </a:txBody>
                  <a:tcPr/>
                </a:tc>
                <a:extLst>
                  <a:ext uri="{0D108BD9-81ED-4DB2-BD59-A6C34878D82A}">
                    <a16:rowId xmlns:a16="http://schemas.microsoft.com/office/drawing/2014/main" val="36602590"/>
                  </a:ext>
                </a:extLst>
              </a:tr>
              <a:tr h="370840">
                <a:tc>
                  <a:txBody>
                    <a:bodyPr/>
                    <a:lstStyle/>
                    <a:p>
                      <a:r>
                        <a:rPr lang="en-US" dirty="0"/>
                        <a:t>&gt;</a:t>
                      </a:r>
                      <a:endParaRPr lang="en-GB" dirty="0"/>
                    </a:p>
                  </a:txBody>
                  <a:tcPr/>
                </a:tc>
                <a:tc>
                  <a:txBody>
                    <a:bodyPr/>
                    <a:lstStyle/>
                    <a:p>
                      <a:r>
                        <a:rPr lang="en-GB" dirty="0"/>
                        <a:t>Greater than</a:t>
                      </a:r>
                    </a:p>
                  </a:txBody>
                  <a:tcPr/>
                </a:tc>
                <a:extLst>
                  <a:ext uri="{0D108BD9-81ED-4DB2-BD59-A6C34878D82A}">
                    <a16:rowId xmlns:a16="http://schemas.microsoft.com/office/drawing/2014/main" val="702869936"/>
                  </a:ext>
                </a:extLst>
              </a:tr>
              <a:tr h="370840">
                <a:tc>
                  <a:txBody>
                    <a:bodyPr/>
                    <a:lstStyle/>
                    <a:p>
                      <a:r>
                        <a:rPr lang="en-US" dirty="0"/>
                        <a:t>&lt;</a:t>
                      </a:r>
                      <a:endParaRPr lang="en-GB" dirty="0"/>
                    </a:p>
                  </a:txBody>
                  <a:tcPr/>
                </a:tc>
                <a:tc>
                  <a:txBody>
                    <a:bodyPr/>
                    <a:lstStyle/>
                    <a:p>
                      <a:r>
                        <a:rPr lang="en-GB" dirty="0"/>
                        <a:t>Less than</a:t>
                      </a:r>
                    </a:p>
                  </a:txBody>
                  <a:tcPr/>
                </a:tc>
                <a:extLst>
                  <a:ext uri="{0D108BD9-81ED-4DB2-BD59-A6C34878D82A}">
                    <a16:rowId xmlns:a16="http://schemas.microsoft.com/office/drawing/2014/main" val="281405373"/>
                  </a:ext>
                </a:extLst>
              </a:tr>
              <a:tr h="370840">
                <a:tc>
                  <a:txBody>
                    <a:bodyPr/>
                    <a:lstStyle/>
                    <a:p>
                      <a:r>
                        <a:rPr lang="en-US" dirty="0"/>
                        <a:t>&gt;=</a:t>
                      </a:r>
                      <a:endParaRPr lang="en-GB" dirty="0"/>
                    </a:p>
                  </a:txBody>
                  <a:tcPr/>
                </a:tc>
                <a:tc>
                  <a:txBody>
                    <a:bodyPr/>
                    <a:lstStyle/>
                    <a:p>
                      <a:r>
                        <a:rPr lang="en-GB" dirty="0"/>
                        <a:t>Greater than or equal to</a:t>
                      </a:r>
                    </a:p>
                  </a:txBody>
                  <a:tcPr/>
                </a:tc>
                <a:extLst>
                  <a:ext uri="{0D108BD9-81ED-4DB2-BD59-A6C34878D82A}">
                    <a16:rowId xmlns:a16="http://schemas.microsoft.com/office/drawing/2014/main" val="4088276932"/>
                  </a:ext>
                </a:extLst>
              </a:tr>
              <a:tr h="370840">
                <a:tc>
                  <a:txBody>
                    <a:bodyPr/>
                    <a:lstStyle/>
                    <a:p>
                      <a:r>
                        <a:rPr lang="en-US" dirty="0"/>
                        <a:t>&lt;=</a:t>
                      </a:r>
                      <a:endParaRPr lang="en-GB" dirty="0"/>
                    </a:p>
                  </a:txBody>
                  <a:tcPr/>
                </a:tc>
                <a:tc>
                  <a:txBody>
                    <a:bodyPr/>
                    <a:lstStyle/>
                    <a:p>
                      <a:r>
                        <a:rPr lang="en-GB" dirty="0"/>
                        <a:t>Less than or equal to</a:t>
                      </a:r>
                    </a:p>
                  </a:txBody>
                  <a:tcPr/>
                </a:tc>
                <a:extLst>
                  <a:ext uri="{0D108BD9-81ED-4DB2-BD59-A6C34878D82A}">
                    <a16:rowId xmlns:a16="http://schemas.microsoft.com/office/drawing/2014/main" val="4282240162"/>
                  </a:ext>
                </a:extLst>
              </a:tr>
            </a:tbl>
          </a:graphicData>
        </a:graphic>
      </p:graphicFrame>
    </p:spTree>
    <p:extLst>
      <p:ext uri="{BB962C8B-B14F-4D97-AF65-F5344CB8AC3E}">
        <p14:creationId xmlns:p14="http://schemas.microsoft.com/office/powerpoint/2010/main" val="266123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066799" y="251745"/>
            <a:ext cx="1005840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Conditions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9" name="TextBox 8">
            <a:extLst>
              <a:ext uri="{FF2B5EF4-FFF2-40B4-BE49-F238E27FC236}">
                <a16:creationId xmlns:a16="http://schemas.microsoft.com/office/drawing/2014/main" id="{EA1B7954-9E3C-4B28-8425-C7A9463B1E82}"/>
              </a:ext>
            </a:extLst>
          </p:cNvPr>
          <p:cNvSpPr txBox="1"/>
          <p:nvPr/>
        </p:nvSpPr>
        <p:spPr>
          <a:xfrm>
            <a:off x="1066798" y="1301653"/>
            <a:ext cx="9610579" cy="369332"/>
          </a:xfrm>
          <a:prstGeom prst="rect">
            <a:avLst/>
          </a:prstGeom>
          <a:noFill/>
        </p:spPr>
        <p:txBody>
          <a:bodyPr wrap="square">
            <a:spAutoFit/>
          </a:bodyPr>
          <a:lstStyle/>
          <a:p>
            <a:pPr marL="285750" indent="-285750">
              <a:buFont typeface="Arial" panose="020B0604020202020204" pitchFamily="34" charset="0"/>
              <a:buChar char="•"/>
            </a:pPr>
            <a:r>
              <a:rPr lang="en-US" dirty="0"/>
              <a:t> We use conditions for decision making and branching in the code</a:t>
            </a:r>
          </a:p>
        </p:txBody>
      </p:sp>
      <p:pic>
        <p:nvPicPr>
          <p:cNvPr id="10" name="Picture 9">
            <a:extLst>
              <a:ext uri="{FF2B5EF4-FFF2-40B4-BE49-F238E27FC236}">
                <a16:creationId xmlns:a16="http://schemas.microsoft.com/office/drawing/2014/main" id="{9C7004D7-A9A0-498C-91ED-A9CABC3ED4E6}"/>
              </a:ext>
            </a:extLst>
          </p:cNvPr>
          <p:cNvPicPr>
            <a:picLocks noChangeAspect="1"/>
          </p:cNvPicPr>
          <p:nvPr/>
        </p:nvPicPr>
        <p:blipFill>
          <a:blip r:embed="rId4"/>
          <a:stretch>
            <a:fillRect/>
          </a:stretch>
        </p:blipFill>
        <p:spPr>
          <a:xfrm>
            <a:off x="1504972" y="1875301"/>
            <a:ext cx="5695950" cy="2771775"/>
          </a:xfrm>
          <a:prstGeom prst="rect">
            <a:avLst/>
          </a:prstGeom>
        </p:spPr>
      </p:pic>
    </p:spTree>
    <p:extLst>
      <p:ext uri="{BB962C8B-B14F-4D97-AF65-F5344CB8AC3E}">
        <p14:creationId xmlns:p14="http://schemas.microsoft.com/office/powerpoint/2010/main" val="948965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066799" y="251745"/>
            <a:ext cx="1005840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Loops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9" name="TextBox 8">
            <a:extLst>
              <a:ext uri="{FF2B5EF4-FFF2-40B4-BE49-F238E27FC236}">
                <a16:creationId xmlns:a16="http://schemas.microsoft.com/office/drawing/2014/main" id="{EA1B7954-9E3C-4B28-8425-C7A9463B1E82}"/>
              </a:ext>
            </a:extLst>
          </p:cNvPr>
          <p:cNvSpPr txBox="1"/>
          <p:nvPr/>
        </p:nvSpPr>
        <p:spPr>
          <a:xfrm>
            <a:off x="1066798" y="1301653"/>
            <a:ext cx="9610579" cy="369332"/>
          </a:xfrm>
          <a:prstGeom prst="rect">
            <a:avLst/>
          </a:prstGeom>
          <a:noFill/>
        </p:spPr>
        <p:txBody>
          <a:bodyPr wrap="square">
            <a:spAutoFit/>
          </a:bodyPr>
          <a:lstStyle/>
          <a:p>
            <a:pPr marL="285750" indent="-285750">
              <a:buFont typeface="Arial" panose="020B0604020202020204" pitchFamily="34" charset="0"/>
              <a:buChar char="•"/>
            </a:pPr>
            <a:r>
              <a:rPr lang="en-US" dirty="0"/>
              <a:t>We use for loops to repeat a code part for predefined number of times</a:t>
            </a:r>
          </a:p>
        </p:txBody>
      </p:sp>
      <p:pic>
        <p:nvPicPr>
          <p:cNvPr id="7" name="Picture 6">
            <a:extLst>
              <a:ext uri="{FF2B5EF4-FFF2-40B4-BE49-F238E27FC236}">
                <a16:creationId xmlns:a16="http://schemas.microsoft.com/office/drawing/2014/main" id="{0D655B0D-097B-4EE5-BF33-CDF815C4250C}"/>
              </a:ext>
            </a:extLst>
          </p:cNvPr>
          <p:cNvPicPr>
            <a:picLocks noChangeAspect="1"/>
          </p:cNvPicPr>
          <p:nvPr/>
        </p:nvPicPr>
        <p:blipFill>
          <a:blip r:embed="rId4"/>
          <a:stretch>
            <a:fillRect/>
          </a:stretch>
        </p:blipFill>
        <p:spPr>
          <a:xfrm>
            <a:off x="1328662" y="1778182"/>
            <a:ext cx="4543425" cy="942975"/>
          </a:xfrm>
          <a:prstGeom prst="rect">
            <a:avLst/>
          </a:prstGeom>
        </p:spPr>
      </p:pic>
    </p:spTree>
    <p:extLst>
      <p:ext uri="{BB962C8B-B14F-4D97-AF65-F5344CB8AC3E}">
        <p14:creationId xmlns:p14="http://schemas.microsoft.com/office/powerpoint/2010/main" val="3034998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066799" y="251745"/>
            <a:ext cx="1005840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Classes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9" name="TextBox 8">
            <a:extLst>
              <a:ext uri="{FF2B5EF4-FFF2-40B4-BE49-F238E27FC236}">
                <a16:creationId xmlns:a16="http://schemas.microsoft.com/office/drawing/2014/main" id="{EA1B7954-9E3C-4B28-8425-C7A9463B1E82}"/>
              </a:ext>
            </a:extLst>
          </p:cNvPr>
          <p:cNvSpPr txBox="1"/>
          <p:nvPr/>
        </p:nvSpPr>
        <p:spPr>
          <a:xfrm>
            <a:off x="1066798" y="1301653"/>
            <a:ext cx="9610579" cy="2031325"/>
          </a:xfrm>
          <a:prstGeom prst="rect">
            <a:avLst/>
          </a:prstGeom>
          <a:noFill/>
        </p:spPr>
        <p:txBody>
          <a:bodyPr wrap="square">
            <a:spAutoFit/>
          </a:bodyPr>
          <a:lstStyle/>
          <a:p>
            <a:pPr marL="285750" indent="-285750">
              <a:buFont typeface="Arial" panose="020B0604020202020204" pitchFamily="34" charset="0"/>
              <a:buChar char="•"/>
            </a:pPr>
            <a:r>
              <a:rPr lang="en-US" dirty="0"/>
              <a:t>A class is a basic structure in OOP that consists of methods and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class may have a constructor, which is a function named as the class and is executed when initiating a new instance of the class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Class declaration</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6618D093-D154-4D7D-B44A-4A7924A1B745}"/>
              </a:ext>
            </a:extLst>
          </p:cNvPr>
          <p:cNvPicPr>
            <a:picLocks noChangeAspect="1"/>
          </p:cNvPicPr>
          <p:nvPr/>
        </p:nvPicPr>
        <p:blipFill>
          <a:blip r:embed="rId4"/>
          <a:stretch>
            <a:fillRect/>
          </a:stretch>
        </p:blipFill>
        <p:spPr>
          <a:xfrm>
            <a:off x="3194039" y="3021662"/>
            <a:ext cx="5314950" cy="3252379"/>
          </a:xfrm>
          <a:prstGeom prst="rect">
            <a:avLst/>
          </a:prstGeom>
        </p:spPr>
      </p:pic>
    </p:spTree>
    <p:extLst>
      <p:ext uri="{BB962C8B-B14F-4D97-AF65-F5344CB8AC3E}">
        <p14:creationId xmlns:p14="http://schemas.microsoft.com/office/powerpoint/2010/main" val="5348925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066799" y="251745"/>
            <a:ext cx="1005840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Classes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9" name="TextBox 8">
            <a:extLst>
              <a:ext uri="{FF2B5EF4-FFF2-40B4-BE49-F238E27FC236}">
                <a16:creationId xmlns:a16="http://schemas.microsoft.com/office/drawing/2014/main" id="{EA1B7954-9E3C-4B28-8425-C7A9463B1E82}"/>
              </a:ext>
            </a:extLst>
          </p:cNvPr>
          <p:cNvSpPr txBox="1"/>
          <p:nvPr/>
        </p:nvSpPr>
        <p:spPr>
          <a:xfrm>
            <a:off x="1066798" y="1301653"/>
            <a:ext cx="9610579" cy="3693319"/>
          </a:xfrm>
          <a:prstGeom prst="rect">
            <a:avLst/>
          </a:prstGeom>
          <a:noFill/>
        </p:spPr>
        <p:txBody>
          <a:bodyPr wrap="square">
            <a:spAutoFit/>
          </a:bodyPr>
          <a:lstStyle/>
          <a:p>
            <a:pPr marL="285750" indent="-285750">
              <a:buFont typeface="Arial" panose="020B0604020202020204" pitchFamily="34" charset="0"/>
              <a:buChar char="•"/>
            </a:pPr>
            <a:r>
              <a:rPr lang="en-US" dirty="0"/>
              <a:t>Initiating an object from a class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Using a class method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Using a </a:t>
            </a:r>
            <a:r>
              <a:rPr lang="en-US" b="1" u="sng" dirty="0"/>
              <a:t>static</a:t>
            </a:r>
            <a:r>
              <a:rPr lang="en-US" dirty="0"/>
              <a:t> method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Passing parameters and getting return value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EC253D63-6C45-4064-83DA-B3BBE8E7EF72}"/>
              </a:ext>
            </a:extLst>
          </p:cNvPr>
          <p:cNvPicPr>
            <a:picLocks noChangeAspect="1"/>
          </p:cNvPicPr>
          <p:nvPr/>
        </p:nvPicPr>
        <p:blipFill>
          <a:blip r:embed="rId4"/>
          <a:stretch>
            <a:fillRect/>
          </a:stretch>
        </p:blipFill>
        <p:spPr>
          <a:xfrm>
            <a:off x="1514623" y="1804280"/>
            <a:ext cx="3743325" cy="266700"/>
          </a:xfrm>
          <a:prstGeom prst="rect">
            <a:avLst/>
          </a:prstGeom>
        </p:spPr>
      </p:pic>
      <p:pic>
        <p:nvPicPr>
          <p:cNvPr id="8" name="Picture 7">
            <a:extLst>
              <a:ext uri="{FF2B5EF4-FFF2-40B4-BE49-F238E27FC236}">
                <a16:creationId xmlns:a16="http://schemas.microsoft.com/office/drawing/2014/main" id="{B196B3A0-581C-4D50-9B25-DDE40FFFD6C9}"/>
              </a:ext>
            </a:extLst>
          </p:cNvPr>
          <p:cNvPicPr>
            <a:picLocks noChangeAspect="1"/>
          </p:cNvPicPr>
          <p:nvPr/>
        </p:nvPicPr>
        <p:blipFill>
          <a:blip r:embed="rId5"/>
          <a:stretch>
            <a:fillRect/>
          </a:stretch>
        </p:blipFill>
        <p:spPr>
          <a:xfrm>
            <a:off x="1514623" y="2094361"/>
            <a:ext cx="3267075" cy="257175"/>
          </a:xfrm>
          <a:prstGeom prst="rect">
            <a:avLst/>
          </a:prstGeom>
        </p:spPr>
      </p:pic>
      <p:pic>
        <p:nvPicPr>
          <p:cNvPr id="11" name="Picture 10">
            <a:extLst>
              <a:ext uri="{FF2B5EF4-FFF2-40B4-BE49-F238E27FC236}">
                <a16:creationId xmlns:a16="http://schemas.microsoft.com/office/drawing/2014/main" id="{8875E20D-ECED-4034-B777-3515A6A86C85}"/>
              </a:ext>
            </a:extLst>
          </p:cNvPr>
          <p:cNvPicPr>
            <a:picLocks noChangeAspect="1"/>
          </p:cNvPicPr>
          <p:nvPr/>
        </p:nvPicPr>
        <p:blipFill>
          <a:blip r:embed="rId6"/>
          <a:stretch>
            <a:fillRect/>
          </a:stretch>
        </p:blipFill>
        <p:spPr>
          <a:xfrm>
            <a:off x="1514623" y="2768320"/>
            <a:ext cx="1533525" cy="200025"/>
          </a:xfrm>
          <a:prstGeom prst="rect">
            <a:avLst/>
          </a:prstGeom>
        </p:spPr>
      </p:pic>
      <p:pic>
        <p:nvPicPr>
          <p:cNvPr id="12" name="Picture 11">
            <a:extLst>
              <a:ext uri="{FF2B5EF4-FFF2-40B4-BE49-F238E27FC236}">
                <a16:creationId xmlns:a16="http://schemas.microsoft.com/office/drawing/2014/main" id="{06249D7F-B7AB-4FC0-AF40-640A4AC55F7B}"/>
              </a:ext>
            </a:extLst>
          </p:cNvPr>
          <p:cNvPicPr>
            <a:picLocks noChangeAspect="1"/>
          </p:cNvPicPr>
          <p:nvPr/>
        </p:nvPicPr>
        <p:blipFill>
          <a:blip r:embed="rId7"/>
          <a:stretch>
            <a:fillRect/>
          </a:stretch>
        </p:blipFill>
        <p:spPr>
          <a:xfrm>
            <a:off x="1514623" y="3658257"/>
            <a:ext cx="2295525" cy="209550"/>
          </a:xfrm>
          <a:prstGeom prst="rect">
            <a:avLst/>
          </a:prstGeom>
        </p:spPr>
      </p:pic>
      <p:pic>
        <p:nvPicPr>
          <p:cNvPr id="13" name="Picture 12">
            <a:extLst>
              <a:ext uri="{FF2B5EF4-FFF2-40B4-BE49-F238E27FC236}">
                <a16:creationId xmlns:a16="http://schemas.microsoft.com/office/drawing/2014/main" id="{5FFF2E8B-CF32-4788-8C93-C725ADDE6A81}"/>
              </a:ext>
            </a:extLst>
          </p:cNvPr>
          <p:cNvPicPr>
            <a:picLocks noChangeAspect="1"/>
          </p:cNvPicPr>
          <p:nvPr/>
        </p:nvPicPr>
        <p:blipFill>
          <a:blip r:embed="rId8"/>
          <a:stretch>
            <a:fillRect/>
          </a:stretch>
        </p:blipFill>
        <p:spPr>
          <a:xfrm>
            <a:off x="1484727" y="4557719"/>
            <a:ext cx="4371975" cy="247650"/>
          </a:xfrm>
          <a:prstGeom prst="rect">
            <a:avLst/>
          </a:prstGeom>
        </p:spPr>
      </p:pic>
    </p:spTree>
    <p:extLst>
      <p:ext uri="{BB962C8B-B14F-4D97-AF65-F5344CB8AC3E}">
        <p14:creationId xmlns:p14="http://schemas.microsoft.com/office/powerpoint/2010/main" val="3033455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 What Is Test Automation?</a:t>
            </a:r>
          </a:p>
          <a:p>
            <a:pPr marL="342900" indent="-342900" algn="l">
              <a:buFont typeface="Arial" panose="020B0604020202020204" pitchFamily="34" charset="0"/>
              <a:buChar char="•"/>
            </a:pPr>
            <a:r>
              <a:rPr lang="en-US" dirty="0"/>
              <a:t> Test Automation Benefits</a:t>
            </a:r>
          </a:p>
          <a:p>
            <a:pPr marL="342900" indent="-342900" algn="l">
              <a:buFont typeface="Arial" panose="020B0604020202020204" pitchFamily="34" charset="0"/>
              <a:buChar char="•"/>
            </a:pPr>
            <a:r>
              <a:rPr lang="en-US" dirty="0"/>
              <a:t> Test Automation Pre-Conditions</a:t>
            </a:r>
          </a:p>
          <a:p>
            <a:pPr marL="342900" indent="-342900" algn="l">
              <a:buFont typeface="Arial" panose="020B0604020202020204" pitchFamily="34" charset="0"/>
              <a:buChar char="•"/>
            </a:pPr>
            <a:r>
              <a:rPr lang="en-US" dirty="0"/>
              <a:t> Which Test Cases To Automate?</a:t>
            </a:r>
          </a:p>
          <a:p>
            <a:pPr marL="342900" indent="-342900" algn="l">
              <a:buFont typeface="Arial" panose="020B0604020202020204" pitchFamily="34" charset="0"/>
              <a:buChar char="•"/>
            </a:pPr>
            <a:r>
              <a:rPr lang="en-US" dirty="0"/>
              <a:t> Which Test Cases Not To Automate?</a:t>
            </a:r>
          </a:p>
          <a:p>
            <a:pPr marL="342900" indent="-342900" algn="l">
              <a:buFont typeface="Arial" panose="020B0604020202020204" pitchFamily="34" charset="0"/>
              <a:buChar char="•"/>
            </a:pPr>
            <a:r>
              <a:rPr lang="en-US" dirty="0"/>
              <a:t> Test Automation Workflow</a:t>
            </a:r>
          </a:p>
          <a:p>
            <a:pPr marL="342900" indent="-342900" algn="l">
              <a:buFont typeface="Arial" panose="020B0604020202020204" pitchFamily="34" charset="0"/>
              <a:buChar char="•"/>
            </a:pPr>
            <a:r>
              <a:rPr lang="en-US" dirty="0"/>
              <a:t> Test Automation Life Cycle</a:t>
            </a:r>
          </a:p>
          <a:p>
            <a:pPr marL="342900" indent="-342900" algn="l">
              <a:buFont typeface="Arial" panose="020B0604020202020204" pitchFamily="34" charset="0"/>
              <a:buChar char="•"/>
            </a:pPr>
            <a:r>
              <a:rPr lang="en-US" dirty="0"/>
              <a:t> Test Automation Infrastructure</a:t>
            </a:r>
          </a:p>
          <a:p>
            <a:pPr marL="342900" indent="-342900" algn="l">
              <a:buFont typeface="Arial" panose="020B0604020202020204" pitchFamily="34" charset="0"/>
              <a:buChar char="•"/>
            </a:pPr>
            <a:r>
              <a:rPr lang="en-US" dirty="0"/>
              <a:t> Test Automation Usage</a:t>
            </a:r>
          </a:p>
          <a:p>
            <a:pPr algn="l"/>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2413795" y="297911"/>
            <a:ext cx="7364409" cy="1200329"/>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Introduction To Test Automation</a:t>
            </a:r>
          </a:p>
          <a:p>
            <a:pPr algn="ctr">
              <a:lnSpc>
                <a:spcPct val="90000"/>
              </a:lnSpc>
              <a:spcBef>
                <a:spcPct val="0"/>
              </a:spcBef>
              <a:defRPr/>
            </a:pP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895058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066799" y="251745"/>
            <a:ext cx="1005840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Functions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15" name="TextBox 14">
            <a:extLst>
              <a:ext uri="{FF2B5EF4-FFF2-40B4-BE49-F238E27FC236}">
                <a16:creationId xmlns:a16="http://schemas.microsoft.com/office/drawing/2014/main" id="{B05BA94B-DA9C-41EA-9438-B55004417E82}"/>
              </a:ext>
            </a:extLst>
          </p:cNvPr>
          <p:cNvSpPr txBox="1"/>
          <p:nvPr/>
        </p:nvSpPr>
        <p:spPr>
          <a:xfrm>
            <a:off x="1066799" y="1440324"/>
            <a:ext cx="8080717" cy="4524315"/>
          </a:xfrm>
          <a:prstGeom prst="rect">
            <a:avLst/>
          </a:prstGeom>
          <a:noFill/>
        </p:spPr>
        <p:txBody>
          <a:bodyPr wrap="square">
            <a:spAutoFit/>
          </a:bodyPr>
          <a:lstStyle/>
          <a:p>
            <a:pPr marL="285750" indent="-285750">
              <a:buFont typeface="Arial" panose="020B0604020202020204" pitchFamily="34" charset="0"/>
              <a:buChar char="•"/>
            </a:pPr>
            <a:r>
              <a:rPr lang="en-US" dirty="0"/>
              <a:t>A function is few commands grouped together under a name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Functions can accept arguments and return values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Functions benefits</a:t>
            </a:r>
          </a:p>
          <a:p>
            <a:pPr marL="742950" lvl="1" indent="-285750">
              <a:buFont typeface="Arial" panose="020B0604020202020204" pitchFamily="34" charset="0"/>
              <a:buChar char="•"/>
            </a:pPr>
            <a:r>
              <a:rPr lang="en-US" dirty="0"/>
              <a:t>Maintenance in one place</a:t>
            </a:r>
          </a:p>
          <a:p>
            <a:pPr marL="742950" lvl="1" indent="-285750">
              <a:buFont typeface="Arial" panose="020B0604020202020204" pitchFamily="34" charset="0"/>
              <a:buChar char="•"/>
            </a:pPr>
            <a:r>
              <a:rPr lang="en-US" dirty="0"/>
              <a:t>Reusability</a:t>
            </a:r>
          </a:p>
          <a:p>
            <a:pPr marL="742950" lvl="1" indent="-285750">
              <a:buFont typeface="Arial" panose="020B0604020202020204" pitchFamily="34" charset="0"/>
              <a:buChar char="•"/>
            </a:pPr>
            <a:r>
              <a:rPr lang="en-US" dirty="0"/>
              <a:t>Readability</a:t>
            </a:r>
          </a:p>
          <a:p>
            <a:pPr marL="285750" indent="-285750">
              <a:buFont typeface="Arial" panose="020B0604020202020204" pitchFamily="34" charset="0"/>
              <a:buChar char="•"/>
            </a:pPr>
            <a:r>
              <a:rPr lang="en-US" dirty="0"/>
              <a:t>Function declaration consists of</a:t>
            </a:r>
          </a:p>
          <a:p>
            <a:pPr marL="742950" lvl="1" indent="-285750">
              <a:buFont typeface="Arial" panose="020B0604020202020204" pitchFamily="34" charset="0"/>
              <a:buChar char="•"/>
            </a:pPr>
            <a:r>
              <a:rPr lang="en-US" dirty="0"/>
              <a:t>Scope – public\private</a:t>
            </a:r>
          </a:p>
          <a:p>
            <a:pPr marL="742950" lvl="1" indent="-285750">
              <a:buFont typeface="Arial" panose="020B0604020202020204" pitchFamily="34" charset="0"/>
              <a:buChar char="•"/>
            </a:pPr>
            <a:r>
              <a:rPr lang="en-US" dirty="0"/>
              <a:t>Return type – void\int\</a:t>
            </a:r>
            <a:r>
              <a:rPr lang="en-US" dirty="0" err="1"/>
              <a:t>boolean</a:t>
            </a:r>
            <a:r>
              <a:rPr lang="en-US" dirty="0"/>
              <a:t>\WebElement…</a:t>
            </a:r>
          </a:p>
          <a:p>
            <a:pPr marL="742950" lvl="1" indent="-285750">
              <a:buFont typeface="Arial" panose="020B0604020202020204" pitchFamily="34" charset="0"/>
              <a:buChar char="•"/>
            </a:pPr>
            <a:r>
              <a:rPr lang="en-US" dirty="0"/>
              <a:t>Function name</a:t>
            </a:r>
          </a:p>
          <a:p>
            <a:pPr marL="742950" lvl="1" indent="-285750">
              <a:buFont typeface="Arial" panose="020B0604020202020204" pitchFamily="34" charset="0"/>
              <a:buChar char="•"/>
            </a:pPr>
            <a:r>
              <a:rPr lang="en-US" dirty="0"/>
              <a:t>Function arguments types and names</a:t>
            </a:r>
          </a:p>
          <a:p>
            <a:pPr marL="742950" lvl="1" indent="-285750">
              <a:buFont typeface="Arial" panose="020B0604020202020204" pitchFamily="34" charset="0"/>
              <a:buChar char="•"/>
            </a:pPr>
            <a:r>
              <a:rPr lang="en-US" dirty="0"/>
              <a:t>A function can be declared as static – no object initiation is required to access the function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89492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066799" y="247030"/>
            <a:ext cx="1005840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Functions - Examples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37AC2F9E-B9A9-44D7-82A3-2447FD0DA9F2}"/>
              </a:ext>
            </a:extLst>
          </p:cNvPr>
          <p:cNvPicPr>
            <a:picLocks noChangeAspect="1"/>
          </p:cNvPicPr>
          <p:nvPr/>
        </p:nvPicPr>
        <p:blipFill>
          <a:blip r:embed="rId4"/>
          <a:stretch>
            <a:fillRect/>
          </a:stretch>
        </p:blipFill>
        <p:spPr>
          <a:xfrm>
            <a:off x="1197103" y="1227976"/>
            <a:ext cx="6791325" cy="4402047"/>
          </a:xfrm>
          <a:prstGeom prst="rect">
            <a:avLst/>
          </a:prstGeom>
        </p:spPr>
      </p:pic>
    </p:spTree>
    <p:extLst>
      <p:ext uri="{BB962C8B-B14F-4D97-AF65-F5344CB8AC3E}">
        <p14:creationId xmlns:p14="http://schemas.microsoft.com/office/powerpoint/2010/main" val="28899154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066799" y="247030"/>
            <a:ext cx="1005840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Functions - Basic Error Handling</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9" name="TextBox 8">
            <a:extLst>
              <a:ext uri="{FF2B5EF4-FFF2-40B4-BE49-F238E27FC236}">
                <a16:creationId xmlns:a16="http://schemas.microsoft.com/office/drawing/2014/main" id="{C078F962-62C4-48D9-8985-4AB6C6C63517}"/>
              </a:ext>
            </a:extLst>
          </p:cNvPr>
          <p:cNvSpPr txBox="1"/>
          <p:nvPr/>
        </p:nvSpPr>
        <p:spPr>
          <a:xfrm>
            <a:off x="1066799" y="1032189"/>
            <a:ext cx="6098344" cy="369332"/>
          </a:xfrm>
          <a:prstGeom prst="rect">
            <a:avLst/>
          </a:prstGeom>
          <a:noFill/>
        </p:spPr>
        <p:txBody>
          <a:bodyPr wrap="square">
            <a:spAutoFit/>
          </a:bodyPr>
          <a:lstStyle/>
          <a:p>
            <a:pPr marL="285750" indent="-285750">
              <a:buFont typeface="Arial" panose="020B0604020202020204" pitchFamily="34" charset="0"/>
              <a:buChar char="•"/>
            </a:pPr>
            <a:r>
              <a:rPr lang="en-US" dirty="0"/>
              <a:t>Wrap your function code with a “try” to catch exceptions</a:t>
            </a:r>
          </a:p>
        </p:txBody>
      </p:sp>
      <p:pic>
        <p:nvPicPr>
          <p:cNvPr id="10" name="Picture 9">
            <a:extLst>
              <a:ext uri="{FF2B5EF4-FFF2-40B4-BE49-F238E27FC236}">
                <a16:creationId xmlns:a16="http://schemas.microsoft.com/office/drawing/2014/main" id="{DE759C9F-D300-40CD-8126-C72D96B874D6}"/>
              </a:ext>
            </a:extLst>
          </p:cNvPr>
          <p:cNvPicPr>
            <a:picLocks noChangeAspect="1"/>
          </p:cNvPicPr>
          <p:nvPr/>
        </p:nvPicPr>
        <p:blipFill>
          <a:blip r:embed="rId4"/>
          <a:stretch>
            <a:fillRect/>
          </a:stretch>
        </p:blipFill>
        <p:spPr>
          <a:xfrm>
            <a:off x="1360348" y="1647497"/>
            <a:ext cx="6296025" cy="2733675"/>
          </a:xfrm>
          <a:prstGeom prst="rect">
            <a:avLst/>
          </a:prstGeom>
        </p:spPr>
      </p:pic>
    </p:spTree>
    <p:extLst>
      <p:ext uri="{BB962C8B-B14F-4D97-AF65-F5344CB8AC3E}">
        <p14:creationId xmlns:p14="http://schemas.microsoft.com/office/powerpoint/2010/main" val="2726583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066799" y="247030"/>
            <a:ext cx="1005840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Common String Functions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9" name="TextBox 8">
            <a:extLst>
              <a:ext uri="{FF2B5EF4-FFF2-40B4-BE49-F238E27FC236}">
                <a16:creationId xmlns:a16="http://schemas.microsoft.com/office/drawing/2014/main" id="{C078F962-62C4-48D9-8985-4AB6C6C63517}"/>
              </a:ext>
            </a:extLst>
          </p:cNvPr>
          <p:cNvSpPr txBox="1"/>
          <p:nvPr/>
        </p:nvSpPr>
        <p:spPr>
          <a:xfrm>
            <a:off x="1066798" y="1032189"/>
            <a:ext cx="9737189" cy="646331"/>
          </a:xfrm>
          <a:prstGeom prst="rect">
            <a:avLst/>
          </a:prstGeom>
          <a:noFill/>
        </p:spPr>
        <p:txBody>
          <a:bodyPr wrap="square">
            <a:spAutoFit/>
          </a:bodyPr>
          <a:lstStyle/>
          <a:p>
            <a:pPr marL="285750" indent="-285750">
              <a:buFont typeface="Arial" panose="020B0604020202020204" pitchFamily="34" charset="0"/>
              <a:buChar char="•"/>
            </a:pPr>
            <a:r>
              <a:rPr lang="en-US" dirty="0"/>
              <a:t>String functions are commonly used to perform manipulations on strings and to query strings</a:t>
            </a:r>
          </a:p>
          <a:p>
            <a:pPr marL="285750" indent="-285750">
              <a:buFont typeface="Arial" panose="020B0604020202020204" pitchFamily="34" charset="0"/>
              <a:buChar char="•"/>
            </a:pPr>
            <a:r>
              <a:rPr lang="en-US" dirty="0"/>
              <a:t>For the example below: String text = “Order 56 created”;</a:t>
            </a:r>
          </a:p>
        </p:txBody>
      </p:sp>
      <p:graphicFrame>
        <p:nvGraphicFramePr>
          <p:cNvPr id="2" name="Table 1">
            <a:extLst>
              <a:ext uri="{FF2B5EF4-FFF2-40B4-BE49-F238E27FC236}">
                <a16:creationId xmlns:a16="http://schemas.microsoft.com/office/drawing/2014/main" id="{F17CD326-C2BF-43A6-B42C-951C32FDC5ED}"/>
              </a:ext>
            </a:extLst>
          </p:cNvPr>
          <p:cNvGraphicFramePr>
            <a:graphicFrameLocks noGrp="1"/>
          </p:cNvGraphicFramePr>
          <p:nvPr>
            <p:extLst>
              <p:ext uri="{D42A27DB-BD31-4B8C-83A1-F6EECF244321}">
                <p14:modId xmlns:p14="http://schemas.microsoft.com/office/powerpoint/2010/main" val="1644516467"/>
              </p:ext>
            </p:extLst>
          </p:nvPr>
        </p:nvGraphicFramePr>
        <p:xfrm>
          <a:off x="877791" y="2335351"/>
          <a:ext cx="10115202" cy="3490460"/>
        </p:xfrm>
        <a:graphic>
          <a:graphicData uri="http://schemas.openxmlformats.org/drawingml/2006/table">
            <a:tbl>
              <a:tblPr firstRow="1" bandRow="1">
                <a:tableStyleId>{5C22544A-7EE6-4342-B048-85BDC9FD1C3A}</a:tableStyleId>
              </a:tblPr>
              <a:tblGrid>
                <a:gridCol w="1837508">
                  <a:extLst>
                    <a:ext uri="{9D8B030D-6E8A-4147-A177-3AD203B41FA5}">
                      <a16:colId xmlns:a16="http://schemas.microsoft.com/office/drawing/2014/main" val="947163910"/>
                    </a:ext>
                  </a:extLst>
                </a:gridCol>
                <a:gridCol w="5138057">
                  <a:extLst>
                    <a:ext uri="{9D8B030D-6E8A-4147-A177-3AD203B41FA5}">
                      <a16:colId xmlns:a16="http://schemas.microsoft.com/office/drawing/2014/main" val="484387004"/>
                    </a:ext>
                  </a:extLst>
                </a:gridCol>
                <a:gridCol w="3139637">
                  <a:extLst>
                    <a:ext uri="{9D8B030D-6E8A-4147-A177-3AD203B41FA5}">
                      <a16:colId xmlns:a16="http://schemas.microsoft.com/office/drawing/2014/main" val="1917186181"/>
                    </a:ext>
                  </a:extLst>
                </a:gridCol>
              </a:tblGrid>
              <a:tr h="322503">
                <a:tc>
                  <a:txBody>
                    <a:bodyPr/>
                    <a:lstStyle/>
                    <a:p>
                      <a:r>
                        <a:rPr lang="en-US" dirty="0"/>
                        <a:t>Function name</a:t>
                      </a:r>
                      <a:endParaRPr lang="en-GB" dirty="0"/>
                    </a:p>
                  </a:txBody>
                  <a:tcPr/>
                </a:tc>
                <a:tc>
                  <a:txBody>
                    <a:bodyPr/>
                    <a:lstStyle/>
                    <a:p>
                      <a:r>
                        <a:rPr lang="en-US" dirty="0"/>
                        <a:t>Function description</a:t>
                      </a:r>
                      <a:endParaRPr lang="en-GB" dirty="0"/>
                    </a:p>
                  </a:txBody>
                  <a:tcPr/>
                </a:tc>
                <a:tc>
                  <a:txBody>
                    <a:bodyPr/>
                    <a:lstStyle/>
                    <a:p>
                      <a:r>
                        <a:rPr lang="en-US" dirty="0"/>
                        <a:t>Example</a:t>
                      </a:r>
                      <a:endParaRPr lang="en-GB" dirty="0"/>
                    </a:p>
                  </a:txBody>
                  <a:tcPr/>
                </a:tc>
                <a:extLst>
                  <a:ext uri="{0D108BD9-81ED-4DB2-BD59-A6C34878D82A}">
                    <a16:rowId xmlns:a16="http://schemas.microsoft.com/office/drawing/2014/main" val="1896600034"/>
                  </a:ext>
                </a:extLst>
              </a:tr>
              <a:tr h="564380">
                <a:tc>
                  <a:txBody>
                    <a:bodyPr/>
                    <a:lstStyle/>
                    <a:p>
                      <a:r>
                        <a:rPr lang="en-US" dirty="0" err="1"/>
                        <a:t>indexof</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Returns the index of the </a:t>
                      </a:r>
                      <a:r>
                        <a:rPr lang="en-GB" b="0" dirty="0"/>
                        <a:t>first</a:t>
                      </a:r>
                      <a:r>
                        <a:rPr lang="en-GB" dirty="0"/>
                        <a:t> occurrence of a specified text in a string. Starts from 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text.indexof</a:t>
                      </a:r>
                      <a:r>
                        <a:rPr lang="en-US" dirty="0"/>
                        <a:t>(“created”)</a:t>
                      </a:r>
                      <a:endParaRPr lang="en-GB" dirty="0"/>
                    </a:p>
                  </a:txBody>
                  <a:tcPr/>
                </a:tc>
                <a:extLst>
                  <a:ext uri="{0D108BD9-81ED-4DB2-BD59-A6C34878D82A}">
                    <a16:rowId xmlns:a16="http://schemas.microsoft.com/office/drawing/2014/main" val="407991344"/>
                  </a:ext>
                </a:extLst>
              </a:tr>
              <a:tr h="564380">
                <a:tc>
                  <a:txBody>
                    <a:bodyPr/>
                    <a:lstStyle/>
                    <a:p>
                      <a:r>
                        <a:rPr lang="en-US" dirty="0" err="1"/>
                        <a:t>lastindexof</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Returns the index of the </a:t>
                      </a:r>
                      <a:r>
                        <a:rPr lang="en-GB" b="0" dirty="0"/>
                        <a:t>last </a:t>
                      </a:r>
                      <a:r>
                        <a:rPr lang="en-GB" dirty="0"/>
                        <a:t>occurrence of a specified text in a string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text.lastindexof</a:t>
                      </a:r>
                      <a:r>
                        <a:rPr lang="en-US" dirty="0"/>
                        <a:t>(“created”)</a:t>
                      </a:r>
                      <a:endParaRPr lang="en-GB" dirty="0"/>
                    </a:p>
                  </a:txBody>
                  <a:tcPr/>
                </a:tc>
                <a:extLst>
                  <a:ext uri="{0D108BD9-81ED-4DB2-BD59-A6C34878D82A}">
                    <a16:rowId xmlns:a16="http://schemas.microsoft.com/office/drawing/2014/main" val="1615583173"/>
                  </a:ext>
                </a:extLst>
              </a:tr>
              <a:tr h="564380">
                <a:tc>
                  <a:txBody>
                    <a:bodyPr/>
                    <a:lstStyle/>
                    <a:p>
                      <a:r>
                        <a:rPr lang="en-US" dirty="0"/>
                        <a:t>split</a:t>
                      </a:r>
                      <a:endParaRPr lang="en-GB" dirty="0"/>
                    </a:p>
                  </a:txBody>
                  <a:tcPr/>
                </a:tc>
                <a:tc>
                  <a:txBody>
                    <a:bodyPr/>
                    <a:lstStyle/>
                    <a:p>
                      <a:r>
                        <a:rPr lang="en-US" dirty="0"/>
                        <a:t>Splits a string into an array by a specified delimiter</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text.split</a:t>
                      </a:r>
                      <a:r>
                        <a:rPr lang="en-US" dirty="0"/>
                        <a:t>(“ “)</a:t>
                      </a:r>
                      <a:endParaRPr lang="en-GB" dirty="0"/>
                    </a:p>
                  </a:txBody>
                  <a:tcPr/>
                </a:tc>
                <a:extLst>
                  <a:ext uri="{0D108BD9-81ED-4DB2-BD59-A6C34878D82A}">
                    <a16:rowId xmlns:a16="http://schemas.microsoft.com/office/drawing/2014/main" val="4034500522"/>
                  </a:ext>
                </a:extLst>
              </a:tr>
              <a:tr h="564380">
                <a:tc>
                  <a:txBody>
                    <a:bodyPr/>
                    <a:lstStyle/>
                    <a:p>
                      <a:r>
                        <a:rPr lang="en-US" dirty="0"/>
                        <a:t>replace</a:t>
                      </a:r>
                      <a:endParaRPr lang="en-GB" dirty="0"/>
                    </a:p>
                  </a:txBody>
                  <a:tcPr/>
                </a:tc>
                <a:tc>
                  <a:txBody>
                    <a:bodyPr/>
                    <a:lstStyle/>
                    <a:p>
                      <a:r>
                        <a:rPr lang="en-US" dirty="0"/>
                        <a:t>Replaces</a:t>
                      </a:r>
                      <a:r>
                        <a:rPr lang="en-US" baseline="0" dirty="0"/>
                        <a:t> text in the string with new text</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text.replace</a:t>
                      </a:r>
                      <a:r>
                        <a:rPr lang="en-US" dirty="0"/>
                        <a:t>(“created”, “Created”)</a:t>
                      </a:r>
                      <a:endParaRPr lang="en-GB" dirty="0"/>
                    </a:p>
                  </a:txBody>
                  <a:tcPr/>
                </a:tc>
                <a:extLst>
                  <a:ext uri="{0D108BD9-81ED-4DB2-BD59-A6C34878D82A}">
                    <a16:rowId xmlns:a16="http://schemas.microsoft.com/office/drawing/2014/main" val="3886749791"/>
                  </a:ext>
                </a:extLst>
              </a:tr>
              <a:tr h="322503">
                <a:tc>
                  <a:txBody>
                    <a:bodyPr/>
                    <a:lstStyle/>
                    <a:p>
                      <a:r>
                        <a:rPr lang="en-US" dirty="0"/>
                        <a:t>substring</a:t>
                      </a:r>
                      <a:endParaRPr lang="en-GB" dirty="0"/>
                    </a:p>
                  </a:txBody>
                  <a:tcPr/>
                </a:tc>
                <a:tc>
                  <a:txBody>
                    <a:bodyPr/>
                    <a:lstStyle/>
                    <a:p>
                      <a:r>
                        <a:rPr lang="en-US" dirty="0"/>
                        <a:t>Returns a substring from index to index. Last index is not returned.</a:t>
                      </a:r>
                      <a:endParaRPr lang="en-GB" dirty="0"/>
                    </a:p>
                  </a:txBody>
                  <a:tcPr/>
                </a:tc>
                <a:tc>
                  <a:txBody>
                    <a:bodyPr/>
                    <a:lstStyle/>
                    <a:p>
                      <a:r>
                        <a:rPr lang="en-US" dirty="0" err="1"/>
                        <a:t>text.substring</a:t>
                      </a:r>
                      <a:r>
                        <a:rPr lang="en-US" dirty="0"/>
                        <a:t>(6, 9)</a:t>
                      </a:r>
                      <a:endParaRPr lang="en-GB" dirty="0"/>
                    </a:p>
                  </a:txBody>
                  <a:tcPr/>
                </a:tc>
                <a:extLst>
                  <a:ext uri="{0D108BD9-81ED-4DB2-BD59-A6C34878D82A}">
                    <a16:rowId xmlns:a16="http://schemas.microsoft.com/office/drawing/2014/main" val="3026286725"/>
                  </a:ext>
                </a:extLst>
              </a:tr>
            </a:tbl>
          </a:graphicData>
        </a:graphic>
      </p:graphicFrame>
    </p:spTree>
    <p:extLst>
      <p:ext uri="{BB962C8B-B14F-4D97-AF65-F5344CB8AC3E}">
        <p14:creationId xmlns:p14="http://schemas.microsoft.com/office/powerpoint/2010/main" val="2017438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066799" y="247030"/>
            <a:ext cx="10058400"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Common String Functions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graphicFrame>
        <p:nvGraphicFramePr>
          <p:cNvPr id="3" name="Table 2">
            <a:extLst>
              <a:ext uri="{FF2B5EF4-FFF2-40B4-BE49-F238E27FC236}">
                <a16:creationId xmlns:a16="http://schemas.microsoft.com/office/drawing/2014/main" id="{8A568FF2-A681-44FD-9257-BCE5608FA9FE}"/>
              </a:ext>
            </a:extLst>
          </p:cNvPr>
          <p:cNvGraphicFramePr>
            <a:graphicFrameLocks noGrp="1"/>
          </p:cNvGraphicFramePr>
          <p:nvPr/>
        </p:nvGraphicFramePr>
        <p:xfrm>
          <a:off x="838200" y="1825625"/>
          <a:ext cx="10115202" cy="1463040"/>
        </p:xfrm>
        <a:graphic>
          <a:graphicData uri="http://schemas.openxmlformats.org/drawingml/2006/table">
            <a:tbl>
              <a:tblPr firstRow="1" bandRow="1">
                <a:tableStyleId>{5C22544A-7EE6-4342-B048-85BDC9FD1C3A}</a:tableStyleId>
              </a:tblPr>
              <a:tblGrid>
                <a:gridCol w="1837508">
                  <a:extLst>
                    <a:ext uri="{9D8B030D-6E8A-4147-A177-3AD203B41FA5}">
                      <a16:colId xmlns:a16="http://schemas.microsoft.com/office/drawing/2014/main" val="1544234862"/>
                    </a:ext>
                  </a:extLst>
                </a:gridCol>
                <a:gridCol w="5138057">
                  <a:extLst>
                    <a:ext uri="{9D8B030D-6E8A-4147-A177-3AD203B41FA5}">
                      <a16:colId xmlns:a16="http://schemas.microsoft.com/office/drawing/2014/main" val="3680047843"/>
                    </a:ext>
                  </a:extLst>
                </a:gridCol>
                <a:gridCol w="3139637">
                  <a:extLst>
                    <a:ext uri="{9D8B030D-6E8A-4147-A177-3AD203B41FA5}">
                      <a16:colId xmlns:a16="http://schemas.microsoft.com/office/drawing/2014/main" val="1215775867"/>
                    </a:ext>
                  </a:extLst>
                </a:gridCol>
              </a:tblGrid>
              <a:tr h="322503">
                <a:tc>
                  <a:txBody>
                    <a:bodyPr/>
                    <a:lstStyle/>
                    <a:p>
                      <a:r>
                        <a:rPr lang="en-US" dirty="0"/>
                        <a:t>Function name</a:t>
                      </a:r>
                      <a:endParaRPr lang="en-GB" dirty="0"/>
                    </a:p>
                  </a:txBody>
                  <a:tcPr/>
                </a:tc>
                <a:tc>
                  <a:txBody>
                    <a:bodyPr/>
                    <a:lstStyle/>
                    <a:p>
                      <a:r>
                        <a:rPr lang="en-US" dirty="0"/>
                        <a:t>Function description</a:t>
                      </a:r>
                      <a:endParaRPr lang="en-GB" dirty="0"/>
                    </a:p>
                  </a:txBody>
                  <a:tcPr/>
                </a:tc>
                <a:tc>
                  <a:txBody>
                    <a:bodyPr/>
                    <a:lstStyle/>
                    <a:p>
                      <a:r>
                        <a:rPr lang="en-US" dirty="0"/>
                        <a:t>Example</a:t>
                      </a:r>
                      <a:endParaRPr lang="en-GB" dirty="0"/>
                    </a:p>
                  </a:txBody>
                  <a:tcPr/>
                </a:tc>
                <a:extLst>
                  <a:ext uri="{0D108BD9-81ED-4DB2-BD59-A6C34878D82A}">
                    <a16:rowId xmlns:a16="http://schemas.microsoft.com/office/drawing/2014/main" val="3188077282"/>
                  </a:ext>
                </a:extLst>
              </a:tr>
              <a:tr h="322503">
                <a:tc>
                  <a:txBody>
                    <a:bodyPr/>
                    <a:lstStyle/>
                    <a:p>
                      <a:r>
                        <a:rPr lang="en-GB" dirty="0" err="1"/>
                        <a:t>toLowerCase</a:t>
                      </a:r>
                      <a:endParaRPr lang="en-GB" dirty="0"/>
                    </a:p>
                  </a:txBody>
                  <a:tcPr/>
                </a:tc>
                <a:tc>
                  <a:txBody>
                    <a:bodyPr/>
                    <a:lstStyle/>
                    <a:p>
                      <a:r>
                        <a:rPr lang="en-US" dirty="0"/>
                        <a:t>Returns the string in lower case</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err="1"/>
                        <a:t>text.toLowerCase</a:t>
                      </a:r>
                      <a:r>
                        <a:rPr lang="en-GB" dirty="0"/>
                        <a:t>()</a:t>
                      </a:r>
                    </a:p>
                  </a:txBody>
                  <a:tcPr/>
                </a:tc>
                <a:extLst>
                  <a:ext uri="{0D108BD9-81ED-4DB2-BD59-A6C34878D82A}">
                    <a16:rowId xmlns:a16="http://schemas.microsoft.com/office/drawing/2014/main" val="3310374383"/>
                  </a:ext>
                </a:extLst>
              </a:tr>
              <a:tr h="322503">
                <a:tc>
                  <a:txBody>
                    <a:bodyPr/>
                    <a:lstStyle/>
                    <a:p>
                      <a:r>
                        <a:rPr lang="en-GB" dirty="0" err="1"/>
                        <a:t>toUpperCase</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Returns the string in upper case</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err="1"/>
                        <a:t>text.toUpperCase</a:t>
                      </a:r>
                      <a:r>
                        <a:rPr lang="en-GB" dirty="0"/>
                        <a:t>()</a:t>
                      </a:r>
                    </a:p>
                  </a:txBody>
                  <a:tcPr/>
                </a:tc>
                <a:extLst>
                  <a:ext uri="{0D108BD9-81ED-4DB2-BD59-A6C34878D82A}">
                    <a16:rowId xmlns:a16="http://schemas.microsoft.com/office/drawing/2014/main" val="2753117746"/>
                  </a:ext>
                </a:extLst>
              </a:tr>
              <a:tr h="322503">
                <a:tc>
                  <a:txBody>
                    <a:bodyPr/>
                    <a:lstStyle/>
                    <a:p>
                      <a:r>
                        <a:rPr lang="en-GB" dirty="0" err="1"/>
                        <a:t>concat</a:t>
                      </a:r>
                      <a:endParaRPr lang="en-GB" dirty="0"/>
                    </a:p>
                  </a:txBody>
                  <a:tcPr/>
                </a:tc>
                <a:tc>
                  <a:txBody>
                    <a:bodyPr/>
                    <a:lstStyle/>
                    <a:p>
                      <a:r>
                        <a:rPr lang="en-US" dirty="0"/>
                        <a:t>Joins few strings to one string</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err="1"/>
                        <a:t>text.concat</a:t>
                      </a:r>
                      <a:r>
                        <a:rPr lang="en-GB" dirty="0"/>
                        <a:t>(“</a:t>
                      </a:r>
                      <a:r>
                        <a:rPr lang="en-GB" baseline="0" dirty="0"/>
                        <a:t> successfully</a:t>
                      </a:r>
                      <a:r>
                        <a:rPr lang="en-GB" dirty="0"/>
                        <a:t>“); </a:t>
                      </a:r>
                    </a:p>
                  </a:txBody>
                  <a:tcPr/>
                </a:tc>
                <a:extLst>
                  <a:ext uri="{0D108BD9-81ED-4DB2-BD59-A6C34878D82A}">
                    <a16:rowId xmlns:a16="http://schemas.microsoft.com/office/drawing/2014/main" val="2635031131"/>
                  </a:ext>
                </a:extLst>
              </a:tr>
            </a:tbl>
          </a:graphicData>
        </a:graphic>
      </p:graphicFrame>
    </p:spTree>
    <p:extLst>
      <p:ext uri="{BB962C8B-B14F-4D97-AF65-F5344CB8AC3E}">
        <p14:creationId xmlns:p14="http://schemas.microsoft.com/office/powerpoint/2010/main" val="18671551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2208555"/>
            <a:ext cx="9438216" cy="1975926"/>
          </a:xfrm>
          <a:prstGeom prst="rect">
            <a:avLst/>
          </a:prstGeom>
        </p:spPr>
        <p:txBody>
          <a:bodyPr wrap="square">
            <a:spAutoFit/>
          </a:bodyPr>
          <a:lstStyle/>
          <a:p>
            <a:pPr algn="ctr">
              <a:lnSpc>
                <a:spcPct val="90000"/>
              </a:lnSpc>
              <a:spcBef>
                <a:spcPct val="0"/>
              </a:spcBef>
              <a:defRPr/>
            </a:pPr>
            <a:r>
              <a:rPr lang="en-US" sz="9600" dirty="0"/>
              <a:t>Exercise!</a:t>
            </a:r>
            <a:endParaRPr lang="en-US" sz="4000" b="1" dirty="0">
              <a:solidFill>
                <a:srgbClr val="002060"/>
              </a:solidFill>
              <a:latin typeface="Lava Std"/>
            </a:endParaRPr>
          </a:p>
          <a:p>
            <a:pPr algn="ctr">
              <a:lnSpc>
                <a:spcPct val="90000"/>
              </a:lnSpc>
              <a:spcBef>
                <a:spcPct val="0"/>
              </a:spcBef>
              <a:defRPr/>
            </a:pPr>
            <a:endParaRPr lang="en-US" sz="4000" b="1" dirty="0">
              <a:solidFill>
                <a:srgbClr val="002060"/>
              </a:solidFill>
              <a:latin typeface="Lava Std"/>
            </a:endParaRP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Tree>
    <p:extLst>
      <p:ext uri="{BB962C8B-B14F-4D97-AF65-F5344CB8AC3E}">
        <p14:creationId xmlns:p14="http://schemas.microsoft.com/office/powerpoint/2010/main" val="18531098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3332DF3F-3225-4B64-B4B6-7FA27EF51FF7}"/>
              </a:ext>
            </a:extLst>
          </p:cNvPr>
          <p:cNvSpPr/>
          <p:nvPr/>
        </p:nvSpPr>
        <p:spPr>
          <a:xfrm>
            <a:off x="159433" y="1720840"/>
            <a:ext cx="11873133" cy="3416320"/>
          </a:xfrm>
          <a:prstGeom prst="rect">
            <a:avLst/>
          </a:prstGeom>
        </p:spPr>
        <p:txBody>
          <a:bodyPr wrap="square">
            <a:spAutoFit/>
          </a:bodyPr>
          <a:lstStyle/>
          <a:p>
            <a:pPr algn="ctr">
              <a:lnSpc>
                <a:spcPct val="90000"/>
              </a:lnSpc>
              <a:spcBef>
                <a:spcPct val="0"/>
              </a:spcBef>
              <a:defRPr/>
            </a:pPr>
            <a:r>
              <a:rPr lang="en-US" sz="8000" b="1" dirty="0">
                <a:solidFill>
                  <a:srgbClr val="002060"/>
                </a:solidFill>
                <a:latin typeface="Lava Std"/>
              </a:rPr>
              <a:t>Selenium WebDriver - Eclipse And JUnit Introduction</a:t>
            </a:r>
            <a:endParaRPr lang="he-IL" sz="8000" b="1" dirty="0">
              <a:solidFill>
                <a:srgbClr val="002060"/>
              </a:solidFill>
              <a:latin typeface="Lava Std"/>
            </a:endParaRPr>
          </a:p>
        </p:txBody>
      </p:sp>
      <p:pic>
        <p:nvPicPr>
          <p:cNvPr id="6" name="Picture 5">
            <a:extLst>
              <a:ext uri="{FF2B5EF4-FFF2-40B4-BE49-F238E27FC236}">
                <a16:creationId xmlns:a16="http://schemas.microsoft.com/office/drawing/2014/main" id="{948926A2-EDEA-4F79-9B44-BFFB8ED19ED5}"/>
              </a:ext>
            </a:extLst>
          </p:cNvPr>
          <p:cNvPicPr>
            <a:picLocks noChangeAspect="1"/>
          </p:cNvPicPr>
          <p:nvPr/>
        </p:nvPicPr>
        <p:blipFill>
          <a:blip r:embed="rId3"/>
          <a:stretch>
            <a:fillRect/>
          </a:stretch>
        </p:blipFill>
        <p:spPr>
          <a:xfrm>
            <a:off x="1874567" y="6258000"/>
            <a:ext cx="761905" cy="600000"/>
          </a:xfrm>
          <a:prstGeom prst="rect">
            <a:avLst/>
          </a:prstGeom>
        </p:spPr>
      </p:pic>
    </p:spTree>
    <p:extLst>
      <p:ext uri="{BB962C8B-B14F-4D97-AF65-F5344CB8AC3E}">
        <p14:creationId xmlns:p14="http://schemas.microsoft.com/office/powerpoint/2010/main" val="5259278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Java Installations</a:t>
            </a:r>
          </a:p>
          <a:p>
            <a:pPr marL="800100" lvl="1" indent="-342900" algn="l">
              <a:buFont typeface="Arial" panose="020B0604020202020204" pitchFamily="34" charset="0"/>
              <a:buChar char="•"/>
            </a:pPr>
            <a:r>
              <a:rPr lang="en-US" dirty="0"/>
              <a:t>Java JDK</a:t>
            </a:r>
          </a:p>
          <a:p>
            <a:pPr marL="800100" lvl="1" indent="-342900" algn="l">
              <a:buFont typeface="Arial" panose="020B0604020202020204" pitchFamily="34" charset="0"/>
              <a:buChar char="•"/>
            </a:pPr>
            <a:r>
              <a:rPr lang="en-US" dirty="0"/>
              <a:t>Java JRE</a:t>
            </a:r>
          </a:p>
          <a:p>
            <a:pPr marL="800100" lvl="1" indent="-342900" algn="l">
              <a:buFont typeface="Arial" panose="020B0604020202020204" pitchFamily="34" charset="0"/>
              <a:buChar char="•"/>
            </a:pPr>
            <a:r>
              <a:rPr lang="en-US" dirty="0"/>
              <a:t>Eclipse</a:t>
            </a:r>
          </a:p>
          <a:p>
            <a:pPr algn="l"/>
            <a:r>
              <a:rPr lang="en-US" dirty="0"/>
              <a:t> </a:t>
            </a:r>
          </a:p>
          <a:p>
            <a:pPr marL="342900" indent="-342900" algn="l">
              <a:buFont typeface="Arial" panose="020B0604020202020204" pitchFamily="34" charset="0"/>
              <a:buChar char="•"/>
            </a:pPr>
            <a:r>
              <a:rPr lang="en-US" dirty="0"/>
              <a:t>Selenium Installations</a:t>
            </a:r>
          </a:p>
          <a:p>
            <a:pPr marL="800100" lvl="1" indent="-342900" algn="l">
              <a:buFont typeface="Arial" panose="020B0604020202020204" pitchFamily="34" charset="0"/>
              <a:buChar char="•"/>
            </a:pPr>
            <a:r>
              <a:rPr lang="en-US" dirty="0"/>
              <a:t>Selenium Jar</a:t>
            </a:r>
          </a:p>
          <a:p>
            <a:pPr marL="342900" indent="-342900" algn="l">
              <a:buFont typeface="Arial" panose="020B0604020202020204" pitchFamily="34" charset="0"/>
              <a:buChar char="•"/>
            </a:pPr>
            <a:r>
              <a:rPr lang="en-US" dirty="0"/>
              <a:t>IE Driver (exe) – if needed</a:t>
            </a:r>
          </a:p>
          <a:p>
            <a:pPr marL="342900" indent="-342900" algn="l">
              <a:buFont typeface="Arial" panose="020B0604020202020204" pitchFamily="34" charset="0"/>
              <a:buChar char="•"/>
            </a:pPr>
            <a:r>
              <a:rPr lang="en-US" dirty="0"/>
              <a:t>Chrome Driver (exe)</a:t>
            </a:r>
          </a:p>
          <a:p>
            <a:pPr marL="342900" indent="-342900" algn="l">
              <a:buFont typeface="Arial" panose="020B0604020202020204" pitchFamily="34" charset="0"/>
              <a:buChar char="•"/>
            </a:pPr>
            <a:r>
              <a:rPr lang="en-US" dirty="0"/>
              <a:t> Additional Jars</a:t>
            </a:r>
          </a:p>
          <a:p>
            <a:pPr marL="800100" lvl="1" indent="-342900" algn="l">
              <a:buFont typeface="Arial" panose="020B0604020202020204" pitchFamily="34" charset="0"/>
              <a:buChar char="•"/>
            </a:pPr>
            <a:r>
              <a:rPr lang="en-US" dirty="0"/>
              <a:t>Optional, dependent on tasks</a:t>
            </a:r>
          </a:p>
        </p:txBody>
      </p:sp>
      <p:sp>
        <p:nvSpPr>
          <p:cNvPr id="5" name="Rectangle 4">
            <a:extLst>
              <a:ext uri="{FF2B5EF4-FFF2-40B4-BE49-F238E27FC236}">
                <a16:creationId xmlns:a16="http://schemas.microsoft.com/office/drawing/2014/main" id="{0846C511-DED7-4C58-96CE-3C400648DD92}"/>
              </a:ext>
            </a:extLst>
          </p:cNvPr>
          <p:cNvSpPr/>
          <p:nvPr/>
        </p:nvSpPr>
        <p:spPr>
          <a:xfrm>
            <a:off x="2629586" y="225866"/>
            <a:ext cx="6932827"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Work Environment Setup</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1760322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Definition : The workspace is a directory on the disk where the Eclipse platform and all the installed plug-ins store preferences, configurations and temporary information</a:t>
            </a:r>
          </a:p>
          <a:p>
            <a:pPr marL="342900" indent="-342900" algn="l">
              <a:buFont typeface="Arial" panose="020B0604020202020204" pitchFamily="34" charset="0"/>
              <a:buChar char="•"/>
            </a:pPr>
            <a:r>
              <a:rPr lang="en-US" dirty="0"/>
              <a:t>Start Eclipse</a:t>
            </a:r>
          </a:p>
          <a:p>
            <a:pPr marL="342900" indent="-342900" algn="l">
              <a:buFont typeface="Arial" panose="020B0604020202020204" pitchFamily="34" charset="0"/>
              <a:buChar char="•"/>
            </a:pPr>
            <a:r>
              <a:rPr lang="en-US" dirty="0"/>
              <a:t>Set workspace name as “Selenium Course”</a:t>
            </a:r>
          </a:p>
        </p:txBody>
      </p:sp>
      <p:sp>
        <p:nvSpPr>
          <p:cNvPr id="5" name="Rectangle 4">
            <a:extLst>
              <a:ext uri="{FF2B5EF4-FFF2-40B4-BE49-F238E27FC236}">
                <a16:creationId xmlns:a16="http://schemas.microsoft.com/office/drawing/2014/main" id="{0846C511-DED7-4C58-96CE-3C400648DD92}"/>
              </a:ext>
            </a:extLst>
          </p:cNvPr>
          <p:cNvSpPr/>
          <p:nvPr/>
        </p:nvSpPr>
        <p:spPr>
          <a:xfrm>
            <a:off x="2629586" y="225866"/>
            <a:ext cx="6932827"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Eclipse Project - Workspace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42065406-DF02-4CB6-8AAF-3A2CD0A69E81}"/>
              </a:ext>
            </a:extLst>
          </p:cNvPr>
          <p:cNvPicPr>
            <a:picLocks noChangeAspect="1"/>
          </p:cNvPicPr>
          <p:nvPr/>
        </p:nvPicPr>
        <p:blipFill>
          <a:blip r:embed="rId4"/>
          <a:stretch>
            <a:fillRect/>
          </a:stretch>
        </p:blipFill>
        <p:spPr>
          <a:xfrm>
            <a:off x="1722725" y="3255821"/>
            <a:ext cx="5867400" cy="2657475"/>
          </a:xfrm>
          <a:prstGeom prst="rect">
            <a:avLst/>
          </a:prstGeom>
        </p:spPr>
      </p:pic>
    </p:spTree>
    <p:extLst>
      <p:ext uri="{BB962C8B-B14F-4D97-AF65-F5344CB8AC3E}">
        <p14:creationId xmlns:p14="http://schemas.microsoft.com/office/powerpoint/2010/main" val="42261699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79"/>
            <a:ext cx="9144000" cy="5162843"/>
          </a:xfrm>
        </p:spPr>
        <p:txBody>
          <a:bodyPr/>
          <a:lstStyle/>
          <a:p>
            <a:pPr marL="342900" indent="-342900" algn="l">
              <a:buFont typeface="Arial" panose="020B0604020202020204" pitchFamily="34" charset="0"/>
              <a:buChar char="•"/>
            </a:pPr>
            <a:r>
              <a:rPr lang="en-US" dirty="0"/>
              <a:t>Definition : A project is a group of source files and the settings with which you build, run, and debug those source files. For applications that involve large code bases, it is often advantageous to split your application source code into several projects</a:t>
            </a:r>
          </a:p>
          <a:p>
            <a:pPr marL="342900" indent="-342900" algn="l">
              <a:buFont typeface="Arial" panose="020B0604020202020204" pitchFamily="34" charset="0"/>
              <a:buChar char="•"/>
            </a:pPr>
            <a:r>
              <a:rPr lang="en-US" dirty="0"/>
              <a:t>Create a new project</a:t>
            </a:r>
          </a:p>
          <a:p>
            <a:pPr marL="800100" lvl="1" indent="-342900" algn="l">
              <a:buFont typeface="Arial" panose="020B0604020202020204" pitchFamily="34" charset="0"/>
              <a:buChar char="•"/>
            </a:pPr>
            <a:r>
              <a:rPr lang="en-US" dirty="0"/>
              <a:t>File -&gt; New -&gt; Project</a:t>
            </a:r>
          </a:p>
          <a:p>
            <a:pPr marL="800100" lvl="1" indent="-342900" algn="l">
              <a:buFont typeface="Arial" panose="020B0604020202020204" pitchFamily="34" charset="0"/>
              <a:buChar char="•"/>
            </a:pPr>
            <a:r>
              <a:rPr lang="en-US" dirty="0"/>
              <a:t>Select Java Project</a:t>
            </a:r>
          </a:p>
          <a:p>
            <a:pPr marL="800100" lvl="1" indent="-342900" algn="l">
              <a:buFont typeface="Arial" panose="020B0604020202020204" pitchFamily="34" charset="0"/>
              <a:buChar char="•"/>
            </a:pPr>
            <a:r>
              <a:rPr lang="en-US" dirty="0"/>
              <a:t>Set name as “Selenium Project”</a:t>
            </a:r>
          </a:p>
          <a:p>
            <a:pPr marL="800100" lvl="1" indent="-342900" algn="l">
              <a:buFont typeface="Arial" panose="020B0604020202020204" pitchFamily="34" charset="0"/>
              <a:buChar char="•"/>
            </a:pPr>
            <a:r>
              <a:rPr lang="en-US" dirty="0"/>
              <a:t>Press Next</a:t>
            </a:r>
          </a:p>
        </p:txBody>
      </p:sp>
      <p:sp>
        <p:nvSpPr>
          <p:cNvPr id="5" name="Rectangle 4">
            <a:extLst>
              <a:ext uri="{FF2B5EF4-FFF2-40B4-BE49-F238E27FC236}">
                <a16:creationId xmlns:a16="http://schemas.microsoft.com/office/drawing/2014/main" id="{0846C511-DED7-4C58-96CE-3C400648DD92}"/>
              </a:ext>
            </a:extLst>
          </p:cNvPr>
          <p:cNvSpPr/>
          <p:nvPr/>
        </p:nvSpPr>
        <p:spPr>
          <a:xfrm>
            <a:off x="2350551" y="176629"/>
            <a:ext cx="749089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Eclipse Project – Create a Project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7FD62177-487B-4EDF-89B6-4091BA34A164}"/>
              </a:ext>
            </a:extLst>
          </p:cNvPr>
          <p:cNvPicPr>
            <a:picLocks noChangeAspect="1"/>
          </p:cNvPicPr>
          <p:nvPr/>
        </p:nvPicPr>
        <p:blipFill>
          <a:blip r:embed="rId4"/>
          <a:stretch>
            <a:fillRect/>
          </a:stretch>
        </p:blipFill>
        <p:spPr>
          <a:xfrm>
            <a:off x="6979500" y="2543199"/>
            <a:ext cx="4236015" cy="4138172"/>
          </a:xfrm>
          <a:prstGeom prst="rect">
            <a:avLst/>
          </a:prstGeom>
        </p:spPr>
      </p:pic>
    </p:spTree>
    <p:extLst>
      <p:ext uri="{BB962C8B-B14F-4D97-AF65-F5344CB8AC3E}">
        <p14:creationId xmlns:p14="http://schemas.microsoft.com/office/powerpoint/2010/main" val="2173545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7751298" y="1097280"/>
            <a:ext cx="3319976" cy="4770120"/>
          </a:xfrm>
        </p:spPr>
        <p:txBody>
          <a:bodyPr>
            <a:normAutofit/>
          </a:bodyPr>
          <a:lstStyle/>
          <a:p>
            <a:pPr algn="l"/>
            <a:r>
              <a:rPr lang="en-US" sz="2800" b="1" dirty="0"/>
              <a:t>The use of software to test software, by performing user actions and comparing actual to expected results</a:t>
            </a:r>
          </a:p>
        </p:txBody>
      </p:sp>
      <p:sp>
        <p:nvSpPr>
          <p:cNvPr id="5" name="Rectangle 4">
            <a:extLst>
              <a:ext uri="{FF2B5EF4-FFF2-40B4-BE49-F238E27FC236}">
                <a16:creationId xmlns:a16="http://schemas.microsoft.com/office/drawing/2014/main" id="{0846C511-DED7-4C58-96CE-3C400648DD92}"/>
              </a:ext>
            </a:extLst>
          </p:cNvPr>
          <p:cNvSpPr/>
          <p:nvPr/>
        </p:nvSpPr>
        <p:spPr>
          <a:xfrm>
            <a:off x="2682863" y="254587"/>
            <a:ext cx="6826273"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What Is Test Automation?</a:t>
            </a:r>
            <a:endParaRPr lang="he-IL" sz="4000" b="1" dirty="0">
              <a:solidFill>
                <a:srgbClr val="002060"/>
              </a:solidFill>
              <a:latin typeface="Lava Std"/>
            </a:endParaRP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pic>
        <p:nvPicPr>
          <p:cNvPr id="6" name="Picture 5">
            <a:extLst>
              <a:ext uri="{FF2B5EF4-FFF2-40B4-BE49-F238E27FC236}">
                <a16:creationId xmlns:a16="http://schemas.microsoft.com/office/drawing/2014/main" id="{703C6D38-0472-4812-B8AE-5494680D830D}"/>
              </a:ext>
            </a:extLst>
          </p:cNvPr>
          <p:cNvPicPr>
            <a:picLocks noChangeAspect="1"/>
          </p:cNvPicPr>
          <p:nvPr/>
        </p:nvPicPr>
        <p:blipFill>
          <a:blip r:embed="rId4"/>
          <a:stretch>
            <a:fillRect/>
          </a:stretch>
        </p:blipFill>
        <p:spPr>
          <a:xfrm>
            <a:off x="0" y="1097280"/>
            <a:ext cx="12192000" cy="4966482"/>
          </a:xfrm>
          <a:prstGeom prst="rect">
            <a:avLst/>
          </a:prstGeom>
        </p:spPr>
      </p:pic>
      <p:sp>
        <p:nvSpPr>
          <p:cNvPr id="7" name="Subtitle 2">
            <a:extLst>
              <a:ext uri="{FF2B5EF4-FFF2-40B4-BE49-F238E27FC236}">
                <a16:creationId xmlns:a16="http://schemas.microsoft.com/office/drawing/2014/main" id="{7159FE68-A78F-4447-BDD3-F8FB0FACDC14}"/>
              </a:ext>
            </a:extLst>
          </p:cNvPr>
          <p:cNvSpPr txBox="1">
            <a:spLocks/>
          </p:cNvSpPr>
          <p:nvPr/>
        </p:nvSpPr>
        <p:spPr>
          <a:xfrm>
            <a:off x="6372664" y="1265507"/>
            <a:ext cx="5819335" cy="47701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solidFill>
                  <a:schemeClr val="bg1"/>
                </a:solidFill>
              </a:rPr>
              <a:t>The use of software to test software, by performing user actions and comparing actual to expected results</a:t>
            </a:r>
          </a:p>
        </p:txBody>
      </p:sp>
    </p:spTree>
    <p:extLst>
      <p:ext uri="{BB962C8B-B14F-4D97-AF65-F5344CB8AC3E}">
        <p14:creationId xmlns:p14="http://schemas.microsoft.com/office/powerpoint/2010/main" val="13749587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947180"/>
            <a:ext cx="8317449" cy="5162843"/>
          </a:xfrm>
        </p:spPr>
        <p:txBody>
          <a:bodyPr/>
          <a:lstStyle/>
          <a:p>
            <a:pPr marL="342900" indent="-342900" algn="l">
              <a:buFont typeface="Arial" panose="020B0604020202020204" pitchFamily="34" charset="0"/>
              <a:buChar char="•"/>
            </a:pPr>
            <a:r>
              <a:rPr lang="en-US" dirty="0"/>
              <a:t>Switch to Libraries tab</a:t>
            </a:r>
          </a:p>
          <a:p>
            <a:pPr marL="342900" indent="-342900" algn="l">
              <a:buFont typeface="Arial" panose="020B0604020202020204" pitchFamily="34" charset="0"/>
              <a:buChar char="•"/>
            </a:pPr>
            <a:r>
              <a:rPr lang="en-US" dirty="0"/>
              <a:t>Press on Add External Jars</a:t>
            </a:r>
          </a:p>
          <a:p>
            <a:pPr marL="342900" indent="-342900" algn="l">
              <a:buFont typeface="Arial" panose="020B0604020202020204" pitchFamily="34" charset="0"/>
              <a:buChar char="•"/>
            </a:pPr>
            <a:r>
              <a:rPr lang="en-US" dirty="0"/>
              <a:t>Navigate to selenium-java-4.0.0-beta-3 and select all in lib and all outside lib directory</a:t>
            </a:r>
          </a:p>
          <a:p>
            <a:pPr marL="342900" indent="-342900" algn="l">
              <a:buFont typeface="Arial" panose="020B0604020202020204" pitchFamily="34" charset="0"/>
              <a:buChar char="•"/>
            </a:pPr>
            <a:r>
              <a:rPr lang="en-US" dirty="0"/>
              <a:t>Click Finish</a:t>
            </a:r>
          </a:p>
        </p:txBody>
      </p:sp>
      <p:sp>
        <p:nvSpPr>
          <p:cNvPr id="5" name="Rectangle 4">
            <a:extLst>
              <a:ext uri="{FF2B5EF4-FFF2-40B4-BE49-F238E27FC236}">
                <a16:creationId xmlns:a16="http://schemas.microsoft.com/office/drawing/2014/main" id="{0846C511-DED7-4C58-96CE-3C400648DD92}"/>
              </a:ext>
            </a:extLst>
          </p:cNvPr>
          <p:cNvSpPr/>
          <p:nvPr/>
        </p:nvSpPr>
        <p:spPr>
          <a:xfrm>
            <a:off x="2350551" y="176629"/>
            <a:ext cx="749089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Eclipse Project – Add resources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9BCFD379-654D-4011-9B03-2E07FFEC195B}"/>
              </a:ext>
            </a:extLst>
          </p:cNvPr>
          <p:cNvPicPr>
            <a:picLocks noChangeAspect="1"/>
          </p:cNvPicPr>
          <p:nvPr/>
        </p:nvPicPr>
        <p:blipFill>
          <a:blip r:embed="rId4"/>
          <a:stretch>
            <a:fillRect/>
          </a:stretch>
        </p:blipFill>
        <p:spPr>
          <a:xfrm>
            <a:off x="5682724" y="2678357"/>
            <a:ext cx="5989182" cy="3581766"/>
          </a:xfrm>
          <a:prstGeom prst="rect">
            <a:avLst/>
          </a:prstGeom>
        </p:spPr>
      </p:pic>
    </p:spTree>
    <p:extLst>
      <p:ext uri="{BB962C8B-B14F-4D97-AF65-F5344CB8AC3E}">
        <p14:creationId xmlns:p14="http://schemas.microsoft.com/office/powerpoint/2010/main" val="41398466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947180"/>
            <a:ext cx="8317449" cy="5162843"/>
          </a:xfrm>
        </p:spPr>
        <p:txBody>
          <a:bodyPr/>
          <a:lstStyle/>
          <a:p>
            <a:pPr marL="342900" indent="-342900" algn="l">
              <a:buFont typeface="Arial" panose="020B0604020202020204" pitchFamily="34" charset="0"/>
              <a:buChar char="•"/>
            </a:pPr>
            <a:r>
              <a:rPr lang="en-US" dirty="0"/>
              <a:t>Switch to Libraries tab</a:t>
            </a:r>
          </a:p>
          <a:p>
            <a:pPr marL="342900" indent="-342900" algn="l">
              <a:buFont typeface="Arial" panose="020B0604020202020204" pitchFamily="34" charset="0"/>
              <a:buChar char="•"/>
            </a:pPr>
            <a:r>
              <a:rPr lang="en-US" dirty="0"/>
              <a:t>Press on Add External Jars</a:t>
            </a:r>
          </a:p>
          <a:p>
            <a:pPr marL="342900" indent="-342900" algn="l">
              <a:buFont typeface="Arial" panose="020B0604020202020204" pitchFamily="34" charset="0"/>
              <a:buChar char="•"/>
            </a:pPr>
            <a:r>
              <a:rPr lang="en-US" dirty="0"/>
              <a:t>Navigate to selenium-java-4.0.0-beta-3 and select all in lib and all outside lib directory</a:t>
            </a:r>
          </a:p>
          <a:p>
            <a:pPr marL="342900" indent="-342900" algn="l">
              <a:buFont typeface="Arial" panose="020B0604020202020204" pitchFamily="34" charset="0"/>
              <a:buChar char="•"/>
            </a:pPr>
            <a:r>
              <a:rPr lang="en-US" dirty="0"/>
              <a:t>Click Finish</a:t>
            </a:r>
          </a:p>
        </p:txBody>
      </p:sp>
      <p:sp>
        <p:nvSpPr>
          <p:cNvPr id="5" name="Rectangle 4">
            <a:extLst>
              <a:ext uri="{FF2B5EF4-FFF2-40B4-BE49-F238E27FC236}">
                <a16:creationId xmlns:a16="http://schemas.microsoft.com/office/drawing/2014/main" id="{0846C511-DED7-4C58-96CE-3C400648DD92}"/>
              </a:ext>
            </a:extLst>
          </p:cNvPr>
          <p:cNvSpPr/>
          <p:nvPr/>
        </p:nvSpPr>
        <p:spPr>
          <a:xfrm>
            <a:off x="2350551" y="176629"/>
            <a:ext cx="749089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Eclipse Project – Add resources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9BCFD379-654D-4011-9B03-2E07FFEC195B}"/>
              </a:ext>
            </a:extLst>
          </p:cNvPr>
          <p:cNvPicPr>
            <a:picLocks noChangeAspect="1"/>
          </p:cNvPicPr>
          <p:nvPr/>
        </p:nvPicPr>
        <p:blipFill>
          <a:blip r:embed="rId4"/>
          <a:stretch>
            <a:fillRect/>
          </a:stretch>
        </p:blipFill>
        <p:spPr>
          <a:xfrm>
            <a:off x="5682724" y="2678357"/>
            <a:ext cx="5989182" cy="3581766"/>
          </a:xfrm>
          <a:prstGeom prst="rect">
            <a:avLst/>
          </a:prstGeom>
        </p:spPr>
      </p:pic>
    </p:spTree>
    <p:extLst>
      <p:ext uri="{BB962C8B-B14F-4D97-AF65-F5344CB8AC3E}">
        <p14:creationId xmlns:p14="http://schemas.microsoft.com/office/powerpoint/2010/main" val="30265676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947180"/>
            <a:ext cx="9040837" cy="5162843"/>
          </a:xfrm>
        </p:spPr>
        <p:txBody>
          <a:bodyPr/>
          <a:lstStyle/>
          <a:p>
            <a:pPr marL="342900" indent="-342900" algn="l">
              <a:buFont typeface="Arial" panose="020B0604020202020204" pitchFamily="34" charset="0"/>
              <a:buChar char="•"/>
            </a:pPr>
            <a:r>
              <a:rPr lang="en-US" dirty="0"/>
              <a:t> Definition: Packages helps us to divide our project to logical areas</a:t>
            </a:r>
          </a:p>
          <a:p>
            <a:pPr marL="342900" indent="-342900" algn="l">
              <a:buFont typeface="Arial" panose="020B0604020202020204" pitchFamily="34" charset="0"/>
              <a:buChar char="•"/>
            </a:pPr>
            <a:r>
              <a:rPr lang="en-US" dirty="0"/>
              <a:t>Create a new package:</a:t>
            </a:r>
          </a:p>
          <a:p>
            <a:pPr marL="800100" lvl="1" indent="-342900" algn="l">
              <a:buFont typeface="Arial" panose="020B0604020202020204" pitchFamily="34" charset="0"/>
              <a:buChar char="•"/>
            </a:pPr>
            <a:r>
              <a:rPr lang="en-US" dirty="0"/>
              <a:t>Right click the folder you want top create the package under</a:t>
            </a:r>
          </a:p>
          <a:p>
            <a:pPr marL="800100" lvl="1" indent="-342900" algn="l">
              <a:buFont typeface="Arial" panose="020B0604020202020204" pitchFamily="34" charset="0"/>
              <a:buChar char="•"/>
            </a:pPr>
            <a:r>
              <a:rPr lang="en-US" dirty="0"/>
              <a:t>Select “New -&gt; Package” </a:t>
            </a:r>
          </a:p>
          <a:p>
            <a:pPr marL="800100" lvl="1" indent="-342900" algn="l">
              <a:buFont typeface="Arial" panose="020B0604020202020204" pitchFamily="34" charset="0"/>
              <a:buChar char="•"/>
            </a:pPr>
            <a:r>
              <a:rPr lang="en-US" dirty="0"/>
              <a:t>Set its name (E.g., com.&lt;</a:t>
            </a:r>
            <a:r>
              <a:rPr lang="en-US" dirty="0" err="1"/>
              <a:t>anyname</a:t>
            </a:r>
            <a:r>
              <a:rPr lang="en-US" dirty="0"/>
              <a:t>&gt;.pages)</a:t>
            </a:r>
          </a:p>
          <a:p>
            <a:pPr marL="800100" lvl="1" indent="-342900" algn="l">
              <a:buFont typeface="Arial" panose="020B0604020202020204" pitchFamily="34" charset="0"/>
              <a:buChar char="•"/>
            </a:pPr>
            <a:r>
              <a:rPr lang="en-US" dirty="0"/>
              <a:t>Click “Finish”</a:t>
            </a:r>
          </a:p>
        </p:txBody>
      </p:sp>
      <p:sp>
        <p:nvSpPr>
          <p:cNvPr id="5" name="Rectangle 4">
            <a:extLst>
              <a:ext uri="{FF2B5EF4-FFF2-40B4-BE49-F238E27FC236}">
                <a16:creationId xmlns:a16="http://schemas.microsoft.com/office/drawing/2014/main" id="{0846C511-DED7-4C58-96CE-3C400648DD92}"/>
              </a:ext>
            </a:extLst>
          </p:cNvPr>
          <p:cNvSpPr/>
          <p:nvPr/>
        </p:nvSpPr>
        <p:spPr>
          <a:xfrm>
            <a:off x="2350551" y="176629"/>
            <a:ext cx="749089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Eclipse Project – Package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6B2433A6-98E6-4DAE-9F43-EAE3B0C48EDE}"/>
              </a:ext>
            </a:extLst>
          </p:cNvPr>
          <p:cNvPicPr>
            <a:picLocks noChangeAspect="1"/>
          </p:cNvPicPr>
          <p:nvPr/>
        </p:nvPicPr>
        <p:blipFill>
          <a:blip r:embed="rId4"/>
          <a:stretch>
            <a:fillRect/>
          </a:stretch>
        </p:blipFill>
        <p:spPr>
          <a:xfrm>
            <a:off x="7573777" y="2335311"/>
            <a:ext cx="4032069" cy="4346060"/>
          </a:xfrm>
          <a:prstGeom prst="rect">
            <a:avLst/>
          </a:prstGeom>
        </p:spPr>
      </p:pic>
    </p:spTree>
    <p:extLst>
      <p:ext uri="{BB962C8B-B14F-4D97-AF65-F5344CB8AC3E}">
        <p14:creationId xmlns:p14="http://schemas.microsoft.com/office/powerpoint/2010/main" val="3641581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947180"/>
            <a:ext cx="9040837" cy="5162843"/>
          </a:xfrm>
        </p:spPr>
        <p:txBody>
          <a:bodyPr/>
          <a:lstStyle/>
          <a:p>
            <a:pPr marL="342900" indent="-342900" algn="l">
              <a:buFont typeface="Arial" panose="020B0604020202020204" pitchFamily="34" charset="0"/>
              <a:buChar char="•"/>
            </a:pPr>
            <a:r>
              <a:rPr lang="en-US" dirty="0"/>
              <a:t>Download and Install: </a:t>
            </a:r>
          </a:p>
          <a:p>
            <a:pPr marL="800100" lvl="1" indent="-342900" algn="l">
              <a:buFont typeface="Arial" panose="020B0604020202020204" pitchFamily="34" charset="0"/>
              <a:buChar char="•"/>
            </a:pPr>
            <a:r>
              <a:rPr lang="en-US" dirty="0"/>
              <a:t>JUnit in Eclipse - junit-4.13.2.jar  </a:t>
            </a:r>
          </a:p>
          <a:p>
            <a:pPr marL="800100" lvl="1" indent="-342900" algn="l">
              <a:buFont typeface="Arial" panose="020B0604020202020204" pitchFamily="34" charset="0"/>
              <a:buChar char="•"/>
            </a:pPr>
            <a:r>
              <a:rPr lang="en-US" dirty="0"/>
              <a:t>hamcrest-core-1.3.jar</a:t>
            </a:r>
          </a:p>
          <a:p>
            <a:pPr marL="342900" indent="-342900" algn="l">
              <a:buFont typeface="Arial" panose="020B0604020202020204" pitchFamily="34" charset="0"/>
              <a:buChar char="•"/>
            </a:pPr>
            <a:r>
              <a:rPr lang="en-US" dirty="0"/>
              <a:t>Right click package and select New -&gt; Junit Test Case…</a:t>
            </a:r>
          </a:p>
          <a:p>
            <a:pPr marL="342900" indent="-342900" algn="l">
              <a:buFont typeface="Arial" panose="020B0604020202020204" pitchFamily="34" charset="0"/>
              <a:buChar char="•"/>
            </a:pPr>
            <a:r>
              <a:rPr lang="en-US" dirty="0"/>
              <a:t>Set name as MyFirstTest</a:t>
            </a:r>
          </a:p>
          <a:p>
            <a:pPr marL="342900" indent="-342900" algn="l">
              <a:buFont typeface="Arial" panose="020B0604020202020204" pitchFamily="34" charset="0"/>
              <a:buChar char="•"/>
            </a:pPr>
            <a:r>
              <a:rPr lang="en-US" dirty="0"/>
              <a:t>Check the “set” and “tear” 4 checkboxes</a:t>
            </a:r>
          </a:p>
          <a:p>
            <a:pPr marL="342900" indent="-342900" algn="l">
              <a:buFont typeface="Arial" panose="020B0604020202020204" pitchFamily="34" charset="0"/>
              <a:buChar char="•"/>
            </a:pPr>
            <a:r>
              <a:rPr lang="en-US" dirty="0"/>
              <a:t>Click Finish</a:t>
            </a:r>
          </a:p>
        </p:txBody>
      </p:sp>
      <p:sp>
        <p:nvSpPr>
          <p:cNvPr id="5" name="Rectangle 4">
            <a:extLst>
              <a:ext uri="{FF2B5EF4-FFF2-40B4-BE49-F238E27FC236}">
                <a16:creationId xmlns:a16="http://schemas.microsoft.com/office/drawing/2014/main" id="{0846C511-DED7-4C58-96CE-3C400648DD92}"/>
              </a:ext>
            </a:extLst>
          </p:cNvPr>
          <p:cNvSpPr/>
          <p:nvPr/>
        </p:nvSpPr>
        <p:spPr>
          <a:xfrm>
            <a:off x="2350551" y="176629"/>
            <a:ext cx="749089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Eclipse Project – JUnit Test Case</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9" name="Picture 8">
            <a:extLst>
              <a:ext uri="{FF2B5EF4-FFF2-40B4-BE49-F238E27FC236}">
                <a16:creationId xmlns:a16="http://schemas.microsoft.com/office/drawing/2014/main" id="{83AD9CE8-D96E-4DD7-8CC3-3417F197281D}"/>
              </a:ext>
            </a:extLst>
          </p:cNvPr>
          <p:cNvPicPr>
            <a:picLocks noChangeAspect="1"/>
          </p:cNvPicPr>
          <p:nvPr/>
        </p:nvPicPr>
        <p:blipFill>
          <a:blip r:embed="rId4"/>
          <a:stretch>
            <a:fillRect/>
          </a:stretch>
        </p:blipFill>
        <p:spPr>
          <a:xfrm>
            <a:off x="7888054" y="2658794"/>
            <a:ext cx="4017542" cy="4199206"/>
          </a:xfrm>
          <a:prstGeom prst="rect">
            <a:avLst/>
          </a:prstGeom>
        </p:spPr>
      </p:pic>
    </p:spTree>
    <p:extLst>
      <p:ext uri="{BB962C8B-B14F-4D97-AF65-F5344CB8AC3E}">
        <p14:creationId xmlns:p14="http://schemas.microsoft.com/office/powerpoint/2010/main" val="14782632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947180"/>
            <a:ext cx="9040837" cy="5162843"/>
          </a:xfrm>
        </p:spPr>
        <p:txBody>
          <a:bodyPr/>
          <a:lstStyle/>
          <a:p>
            <a:pPr marL="342900" indent="-342900" algn="l">
              <a:buFont typeface="Arial" panose="020B0604020202020204" pitchFamily="34" charset="0"/>
              <a:buChar char="•"/>
            </a:pPr>
            <a:r>
              <a:rPr lang="en-US" dirty="0"/>
              <a:t>To create a new class</a:t>
            </a:r>
          </a:p>
          <a:p>
            <a:pPr marL="342900" indent="-342900" algn="l">
              <a:buFont typeface="Arial" panose="020B0604020202020204" pitchFamily="34" charset="0"/>
              <a:buChar char="•"/>
            </a:pPr>
            <a:r>
              <a:rPr lang="en-US" dirty="0"/>
              <a:t>Right click the package you want to create the class under</a:t>
            </a:r>
          </a:p>
          <a:p>
            <a:pPr marL="342900" indent="-342900" algn="l">
              <a:buFont typeface="Arial" panose="020B0604020202020204" pitchFamily="34" charset="0"/>
              <a:buChar char="•"/>
            </a:pPr>
            <a:r>
              <a:rPr lang="en-US" dirty="0"/>
              <a:t>Select ”New -&gt; Class”</a:t>
            </a:r>
          </a:p>
          <a:p>
            <a:pPr marL="342900" indent="-342900" algn="l">
              <a:buFont typeface="Arial" panose="020B0604020202020204" pitchFamily="34" charset="0"/>
              <a:buChar char="•"/>
            </a:pPr>
            <a:r>
              <a:rPr lang="en-US" dirty="0"/>
              <a:t>Set its name. Start with a capital letter</a:t>
            </a:r>
          </a:p>
          <a:p>
            <a:pPr marL="342900" indent="-342900" algn="l">
              <a:buFont typeface="Arial" panose="020B0604020202020204" pitchFamily="34" charset="0"/>
              <a:buChar char="•"/>
            </a:pPr>
            <a:r>
              <a:rPr lang="en-US" dirty="0"/>
              <a:t>Click “Finish”</a:t>
            </a:r>
          </a:p>
        </p:txBody>
      </p:sp>
      <p:sp>
        <p:nvSpPr>
          <p:cNvPr id="5" name="Rectangle 4">
            <a:extLst>
              <a:ext uri="{FF2B5EF4-FFF2-40B4-BE49-F238E27FC236}">
                <a16:creationId xmlns:a16="http://schemas.microsoft.com/office/drawing/2014/main" id="{0846C511-DED7-4C58-96CE-3C400648DD92}"/>
              </a:ext>
            </a:extLst>
          </p:cNvPr>
          <p:cNvSpPr/>
          <p:nvPr/>
        </p:nvSpPr>
        <p:spPr>
          <a:xfrm>
            <a:off x="2350551" y="176629"/>
            <a:ext cx="749089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Eclipse Project – Class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E3A0E1DF-5F7A-46AA-99CD-C573B8466DE8}"/>
              </a:ext>
            </a:extLst>
          </p:cNvPr>
          <p:cNvPicPr>
            <a:picLocks noChangeAspect="1"/>
          </p:cNvPicPr>
          <p:nvPr/>
        </p:nvPicPr>
        <p:blipFill>
          <a:blip r:embed="rId4"/>
          <a:stretch>
            <a:fillRect/>
          </a:stretch>
        </p:blipFill>
        <p:spPr>
          <a:xfrm>
            <a:off x="8123059" y="1907222"/>
            <a:ext cx="3994851" cy="4774149"/>
          </a:xfrm>
          <a:prstGeom prst="rect">
            <a:avLst/>
          </a:prstGeom>
        </p:spPr>
      </p:pic>
      <p:pic>
        <p:nvPicPr>
          <p:cNvPr id="10" name="Picture 9">
            <a:extLst>
              <a:ext uri="{FF2B5EF4-FFF2-40B4-BE49-F238E27FC236}">
                <a16:creationId xmlns:a16="http://schemas.microsoft.com/office/drawing/2014/main" id="{36A8BFD0-8219-48F0-AD17-F42A42561DA8}"/>
              </a:ext>
            </a:extLst>
          </p:cNvPr>
          <p:cNvPicPr>
            <a:picLocks noChangeAspect="1"/>
          </p:cNvPicPr>
          <p:nvPr/>
        </p:nvPicPr>
        <p:blipFill>
          <a:blip r:embed="rId5"/>
          <a:stretch>
            <a:fillRect/>
          </a:stretch>
        </p:blipFill>
        <p:spPr>
          <a:xfrm>
            <a:off x="1264707" y="4071597"/>
            <a:ext cx="5747657" cy="2324100"/>
          </a:xfrm>
          <a:prstGeom prst="rect">
            <a:avLst/>
          </a:prstGeom>
        </p:spPr>
      </p:pic>
    </p:spTree>
    <p:extLst>
      <p:ext uri="{BB962C8B-B14F-4D97-AF65-F5344CB8AC3E}">
        <p14:creationId xmlns:p14="http://schemas.microsoft.com/office/powerpoint/2010/main" val="916028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947180"/>
            <a:ext cx="9575409" cy="5162843"/>
          </a:xfrm>
        </p:spPr>
        <p:txBody>
          <a:bodyPr>
            <a:normAutofit/>
          </a:bodyPr>
          <a:lstStyle/>
          <a:p>
            <a:pPr marL="342900" indent="-342900" algn="l">
              <a:buFont typeface="Arial" panose="020B0604020202020204" pitchFamily="34" charset="0"/>
              <a:buChar char="•"/>
            </a:pPr>
            <a:r>
              <a:rPr lang="en-US" dirty="0"/>
              <a:t>Annotations are a form of meta data, that the program behave by. In JUnit the annotations determine the order of the methods execution</a:t>
            </a:r>
          </a:p>
          <a:p>
            <a:pPr marL="342900" indent="-342900" algn="l">
              <a:buFont typeface="Arial" panose="020B0604020202020204" pitchFamily="34" charset="0"/>
              <a:buChar char="•"/>
            </a:pPr>
            <a:r>
              <a:rPr lang="en-US" dirty="0"/>
              <a:t> JUnit annotations:</a:t>
            </a:r>
          </a:p>
          <a:p>
            <a:pPr marL="800100" lvl="1" indent="-342900" algn="l">
              <a:buFont typeface="Arial" panose="020B0604020202020204" pitchFamily="34" charset="0"/>
              <a:buChar char="•"/>
            </a:pPr>
            <a:r>
              <a:rPr lang="en-US" dirty="0">
                <a:solidFill>
                  <a:srgbClr val="FF0000"/>
                </a:solidFill>
              </a:rPr>
              <a:t>@BeforeClass </a:t>
            </a:r>
            <a:r>
              <a:rPr lang="en-US" dirty="0"/>
              <a:t>– Will be executed before all the @Test annotations</a:t>
            </a:r>
          </a:p>
          <a:p>
            <a:pPr lvl="1" algn="l"/>
            <a:r>
              <a:rPr lang="en-US" dirty="0"/>
              <a:t>	Used for performing set up or general activities before executing the test suite 	(E.g. clean cookies, connect to DB)</a:t>
            </a:r>
          </a:p>
          <a:p>
            <a:pPr marL="800100" lvl="1" indent="-342900" algn="l">
              <a:buFont typeface="Arial" panose="020B0604020202020204" pitchFamily="34" charset="0"/>
              <a:buChar char="•"/>
            </a:pPr>
            <a:r>
              <a:rPr lang="en-US" dirty="0">
                <a:solidFill>
                  <a:srgbClr val="FF0000"/>
                </a:solidFill>
              </a:rPr>
              <a:t>@Before </a:t>
            </a:r>
            <a:r>
              <a:rPr lang="en-US" dirty="0"/>
              <a:t>– Will be executed before each @Test annotation</a:t>
            </a:r>
          </a:p>
          <a:p>
            <a:pPr lvl="1" algn="l"/>
            <a:r>
              <a:rPr lang="en-US" dirty="0"/>
              <a:t>	Used for performing activities required before each test (E.g. Initializing 	WebDriver instance)</a:t>
            </a:r>
          </a:p>
          <a:p>
            <a:pPr marL="800100" lvl="1" indent="-342900" algn="l">
              <a:buFont typeface="Arial" panose="020B0604020202020204" pitchFamily="34" charset="0"/>
              <a:buChar char="•"/>
            </a:pPr>
            <a:r>
              <a:rPr lang="en-US" dirty="0">
                <a:solidFill>
                  <a:srgbClr val="FF0000"/>
                </a:solidFill>
              </a:rPr>
              <a:t>@After </a:t>
            </a:r>
            <a:r>
              <a:rPr lang="en-US" dirty="0"/>
              <a:t>– Will be executed after each @Test annotation</a:t>
            </a:r>
          </a:p>
          <a:p>
            <a:pPr lvl="1" algn="l"/>
            <a:r>
              <a:rPr lang="en-US" dirty="0"/>
              <a:t>	Used for performing activities required after each test (E.g. Quitting 	WebDriver)</a:t>
            </a:r>
          </a:p>
          <a:p>
            <a:pPr marL="800100" lvl="1" indent="-342900" algn="l">
              <a:buFont typeface="Arial" panose="020B0604020202020204" pitchFamily="34" charset="0"/>
              <a:buChar char="•"/>
            </a:pPr>
            <a:r>
              <a:rPr lang="en-US" dirty="0">
                <a:solidFill>
                  <a:srgbClr val="FF0000"/>
                </a:solidFill>
              </a:rPr>
              <a:t>@AfterClass </a:t>
            </a:r>
            <a:r>
              <a:rPr lang="en-US" dirty="0"/>
              <a:t>– Will be executed after all the @Test annotations</a:t>
            </a:r>
          </a:p>
          <a:p>
            <a:pPr lvl="1" algn="l"/>
            <a:r>
              <a:rPr lang="en-US" dirty="0"/>
              <a:t>	Used for performing activities required after test suite execution (E.g. clean 	cookies, disconnect from DB)</a:t>
            </a:r>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2350551" y="176629"/>
            <a:ext cx="749089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JUnit Annotations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1390923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2350551" y="176629"/>
            <a:ext cx="749089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JUnit Annotations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graphicFrame>
        <p:nvGraphicFramePr>
          <p:cNvPr id="7" name="Table 6">
            <a:extLst>
              <a:ext uri="{FF2B5EF4-FFF2-40B4-BE49-F238E27FC236}">
                <a16:creationId xmlns:a16="http://schemas.microsoft.com/office/drawing/2014/main" id="{533A3ABB-6869-4019-8BBC-0AE754D67402}"/>
              </a:ext>
            </a:extLst>
          </p:cNvPr>
          <p:cNvGraphicFramePr>
            <a:graphicFrameLocks noGrp="1"/>
          </p:cNvGraphicFramePr>
          <p:nvPr>
            <p:extLst>
              <p:ext uri="{D42A27DB-BD31-4B8C-83A1-F6EECF244321}">
                <p14:modId xmlns:p14="http://schemas.microsoft.com/office/powerpoint/2010/main" val="4218418289"/>
              </p:ext>
            </p:extLst>
          </p:nvPr>
        </p:nvGraphicFramePr>
        <p:xfrm>
          <a:off x="1524000" y="822960"/>
          <a:ext cx="8956432" cy="5460556"/>
        </p:xfrm>
        <a:graphic>
          <a:graphicData uri="http://schemas.openxmlformats.org/drawingml/2006/table">
            <a:tbl>
              <a:tblPr/>
              <a:tblGrid>
                <a:gridCol w="4478216">
                  <a:extLst>
                    <a:ext uri="{9D8B030D-6E8A-4147-A177-3AD203B41FA5}">
                      <a16:colId xmlns:a16="http://schemas.microsoft.com/office/drawing/2014/main" val="2916801205"/>
                    </a:ext>
                  </a:extLst>
                </a:gridCol>
                <a:gridCol w="4478216">
                  <a:extLst>
                    <a:ext uri="{9D8B030D-6E8A-4147-A177-3AD203B41FA5}">
                      <a16:colId xmlns:a16="http://schemas.microsoft.com/office/drawing/2014/main" val="3940457361"/>
                    </a:ext>
                  </a:extLst>
                </a:gridCol>
              </a:tblGrid>
              <a:tr h="126019">
                <a:tc>
                  <a:txBody>
                    <a:bodyPr/>
                    <a:lstStyle/>
                    <a:p>
                      <a:pPr algn="l" rtl="0" fontAlgn="t"/>
                      <a:r>
                        <a:rPr lang="en-US" sz="1200" b="1">
                          <a:effectLst/>
                          <a:latin typeface="+mn-lt"/>
                        </a:rPr>
                        <a:t>Annotation</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200" b="1">
                          <a:effectLst/>
                          <a:latin typeface="+mn-lt"/>
                        </a:rPr>
                        <a:t>Description</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293938435"/>
                  </a:ext>
                </a:extLst>
              </a:tr>
              <a:tr h="220533">
                <a:tc>
                  <a:txBody>
                    <a:bodyPr/>
                    <a:lstStyle/>
                    <a:p>
                      <a:pPr algn="l" rtl="0" fontAlgn="t"/>
                      <a:r>
                        <a:rPr lang="en-US" sz="1200" b="0" i="0">
                          <a:effectLst/>
                          <a:latin typeface="+mn-lt"/>
                        </a:rPr>
                        <a:t>@Test</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200" b="0" i="0">
                          <a:effectLst/>
                          <a:latin typeface="+mn-lt"/>
                        </a:rPr>
                        <a:t>Identifies a method as a test method.</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252779618"/>
                  </a:ext>
                </a:extLst>
              </a:tr>
              <a:tr h="220533">
                <a:tc>
                  <a:txBody>
                    <a:bodyPr/>
                    <a:lstStyle/>
                    <a:p>
                      <a:pPr algn="l" rtl="0" fontAlgn="t"/>
                      <a:r>
                        <a:rPr lang="en-US" sz="1200" b="0" i="0">
                          <a:effectLst/>
                          <a:latin typeface="+mn-lt"/>
                        </a:rPr>
                        <a:t>@Disabled("reason")</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200" b="0" i="0">
                          <a:effectLst/>
                          <a:latin typeface="+mn-lt"/>
                        </a:rPr>
                        <a:t>Disables a test method with an option reason.</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661663109"/>
                  </a:ext>
                </a:extLst>
              </a:tr>
              <a:tr h="504075">
                <a:tc>
                  <a:txBody>
                    <a:bodyPr/>
                    <a:lstStyle/>
                    <a:p>
                      <a:pPr algn="l" rtl="0" fontAlgn="t"/>
                      <a:r>
                        <a:rPr lang="en-US" sz="1200" b="0" i="0" dirty="0">
                          <a:effectLst/>
                          <a:latin typeface="+mn-lt"/>
                        </a:rPr>
                        <a:t>@BeforeEach</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200" b="0" i="0">
                          <a:effectLst/>
                          <a:latin typeface="+mn-lt"/>
                        </a:rPr>
                        <a:t>Executed before each test. Used to prepare the test environment, e.g., initialize the fields in the test class, configure the environment, etc.</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723996554"/>
                  </a:ext>
                </a:extLst>
              </a:tr>
              <a:tr h="504075">
                <a:tc>
                  <a:txBody>
                    <a:bodyPr/>
                    <a:lstStyle/>
                    <a:p>
                      <a:pPr algn="l" rtl="0" fontAlgn="t"/>
                      <a:r>
                        <a:rPr lang="en-US" sz="1200" b="0" i="0" dirty="0">
                          <a:effectLst/>
                          <a:latin typeface="+mn-lt"/>
                        </a:rPr>
                        <a:t>@AfterEach</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200" b="0" i="0">
                          <a:effectLst/>
                          <a:latin typeface="+mn-lt"/>
                        </a:rPr>
                        <a:t>Executed after each test. Used to cleanup the test environment, e.g., delete temporary data, restore defaults, cleanup expensive memory structures.</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2779519132"/>
                  </a:ext>
                </a:extLst>
              </a:tr>
              <a:tr h="504075">
                <a:tc>
                  <a:txBody>
                    <a:bodyPr/>
                    <a:lstStyle/>
                    <a:p>
                      <a:pPr algn="l" rtl="0" fontAlgn="t"/>
                      <a:r>
                        <a:rPr lang="en-US" sz="1200" b="0" i="0">
                          <a:effectLst/>
                          <a:latin typeface="+mn-lt"/>
                        </a:rPr>
                        <a:t>@DisplayName("&lt;Name&gt;")</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200" b="0" i="0" dirty="0">
                          <a:effectLst/>
                          <a:latin typeface="+mn-lt"/>
                        </a:rPr>
                        <a:t>&lt;Name&gt; that will be displayed by the test runner. In contrast to method names the name can contain spaces to improve readability.</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26012236"/>
                  </a:ext>
                </a:extLst>
              </a:tr>
              <a:tr h="220533">
                <a:tc>
                  <a:txBody>
                    <a:bodyPr/>
                    <a:lstStyle/>
                    <a:p>
                      <a:pPr algn="l" rtl="0" fontAlgn="t"/>
                      <a:r>
                        <a:rPr lang="en-US" sz="1200" b="0" i="0">
                          <a:effectLst/>
                          <a:latin typeface="+mn-lt"/>
                        </a:rPr>
                        <a:t>@RepeatedTest(&lt;Number&gt;)</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200" b="0" i="0">
                          <a:effectLst/>
                          <a:latin typeface="+mn-lt"/>
                        </a:rPr>
                        <a:t>Similar to @Test but repeats the test a &lt;Number&gt; of times</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554316194"/>
                  </a:ext>
                </a:extLst>
              </a:tr>
              <a:tr h="882132">
                <a:tc>
                  <a:txBody>
                    <a:bodyPr/>
                    <a:lstStyle/>
                    <a:p>
                      <a:pPr algn="l" rtl="0" fontAlgn="t"/>
                      <a:r>
                        <a:rPr lang="en-US" sz="1200" b="0" i="0" dirty="0">
                          <a:effectLst/>
                          <a:latin typeface="+mn-lt"/>
                        </a:rPr>
                        <a:t>@BeforeAll</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200" b="0" i="0">
                          <a:effectLst/>
                          <a:latin typeface="+mn-lt"/>
                        </a:rPr>
                        <a:t>Annotates a method which is executed once, before the start of all tests. It is used to perform time intensive activities, for example, to connect to a database. Methods marked with this annotation need to be defined as static to work with JUnit.</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3043113114"/>
                  </a:ext>
                </a:extLst>
              </a:tr>
              <a:tr h="882132">
                <a:tc>
                  <a:txBody>
                    <a:bodyPr/>
                    <a:lstStyle/>
                    <a:p>
                      <a:pPr algn="l" rtl="0" fontAlgn="t"/>
                      <a:r>
                        <a:rPr lang="en-US" sz="1200" b="0" i="0">
                          <a:effectLst/>
                          <a:latin typeface="+mn-lt"/>
                        </a:rPr>
                        <a:t>@AfterAll</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200" b="0" i="0">
                          <a:effectLst/>
                          <a:latin typeface="+mn-lt"/>
                        </a:rPr>
                        <a:t>Annotates a method which is executed once, after all tests have been finished. It is used to perform clean-up activities, for example, to disconnect from a database. Methods annotated with this annotation need to be defined as static to work with JUnit.</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437885416"/>
                  </a:ext>
                </a:extLst>
              </a:tr>
              <a:tr h="315047">
                <a:tc>
                  <a:txBody>
                    <a:bodyPr/>
                    <a:lstStyle/>
                    <a:p>
                      <a:pPr algn="l" rtl="0" fontAlgn="t"/>
                      <a:r>
                        <a:rPr lang="en-US" sz="1200" b="0" i="0">
                          <a:effectLst/>
                          <a:latin typeface="+mn-lt"/>
                        </a:rPr>
                        <a:t>@TestFactory</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200" b="0" i="0">
                          <a:effectLst/>
                          <a:latin typeface="+mn-lt"/>
                        </a:rPr>
                        <a:t>Annotates a method which is a Factory for creating dynamic tests</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2708626970"/>
                  </a:ext>
                </a:extLst>
              </a:tr>
              <a:tr h="220533">
                <a:tc>
                  <a:txBody>
                    <a:bodyPr/>
                    <a:lstStyle/>
                    <a:p>
                      <a:pPr algn="l" rtl="0" fontAlgn="t"/>
                      <a:r>
                        <a:rPr lang="en-US" sz="1200" b="0" i="0">
                          <a:effectLst/>
                          <a:latin typeface="+mn-lt"/>
                        </a:rPr>
                        <a:t>@Nested</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200" b="0" i="0">
                          <a:effectLst/>
                          <a:latin typeface="+mn-lt"/>
                        </a:rPr>
                        <a:t>Lets you nest inner test classes to force a certain execution order</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472425420"/>
                  </a:ext>
                </a:extLst>
              </a:tr>
              <a:tr h="315047">
                <a:tc>
                  <a:txBody>
                    <a:bodyPr/>
                    <a:lstStyle/>
                    <a:p>
                      <a:pPr algn="l" rtl="0" fontAlgn="t"/>
                      <a:r>
                        <a:rPr lang="en-US" sz="1200" b="0" i="0">
                          <a:effectLst/>
                          <a:latin typeface="+mn-lt"/>
                        </a:rPr>
                        <a:t>@Tag("&lt;TagName&gt;")</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200" b="0" i="0">
                          <a:effectLst/>
                          <a:latin typeface="+mn-lt"/>
                        </a:rPr>
                        <a:t>Tags a test method, tests in JUnit 5 can be filtered by tag. E.g., run only tests tagged with "fast".</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2126744903"/>
                  </a:ext>
                </a:extLst>
              </a:tr>
              <a:tr h="315047">
                <a:tc>
                  <a:txBody>
                    <a:bodyPr/>
                    <a:lstStyle/>
                    <a:p>
                      <a:pPr algn="l" rtl="0" fontAlgn="t"/>
                      <a:r>
                        <a:rPr lang="en-US" sz="1200" b="0" i="0">
                          <a:effectLst/>
                          <a:latin typeface="+mn-lt"/>
                        </a:rPr>
                        <a:t>@ExtendWith</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200" b="0" i="0" dirty="0">
                          <a:effectLst/>
                          <a:latin typeface="+mn-lt"/>
                        </a:rPr>
                        <a:t>Lets you register an Extension class that adds functionality to the tests</a:t>
                      </a:r>
                    </a:p>
                  </a:txBody>
                  <a:tcPr marL="26213" marR="26213" marT="13106" marB="13106">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543866692"/>
                  </a:ext>
                </a:extLst>
              </a:tr>
            </a:tbl>
          </a:graphicData>
        </a:graphic>
      </p:graphicFrame>
    </p:spTree>
    <p:extLst>
      <p:ext uri="{BB962C8B-B14F-4D97-AF65-F5344CB8AC3E}">
        <p14:creationId xmlns:p14="http://schemas.microsoft.com/office/powerpoint/2010/main" val="1669795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947180"/>
            <a:ext cx="8317449" cy="5162843"/>
          </a:xfrm>
        </p:spPr>
        <p:txBody>
          <a:bodyPr/>
          <a:lstStyle/>
          <a:p>
            <a:pPr marL="342900" indent="-342900" algn="l">
              <a:buFont typeface="Arial" panose="020B0604020202020204" pitchFamily="34" charset="0"/>
              <a:buChar char="•"/>
            </a:pPr>
            <a:r>
              <a:rPr lang="en-US" dirty="0"/>
              <a:t>Select the test to execute</a:t>
            </a:r>
          </a:p>
          <a:p>
            <a:pPr marL="342900" indent="-342900" algn="l">
              <a:buFont typeface="Arial" panose="020B0604020202020204" pitchFamily="34" charset="0"/>
              <a:buChar char="•"/>
            </a:pPr>
            <a:r>
              <a:rPr lang="en-US" dirty="0"/>
              <a:t>Using either right click or the “Run” menu, select Run As -&gt; JUnit Test</a:t>
            </a:r>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2350551" y="176629"/>
            <a:ext cx="749089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Eclipse Project – Running a Test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11" name="Picture 10">
            <a:extLst>
              <a:ext uri="{FF2B5EF4-FFF2-40B4-BE49-F238E27FC236}">
                <a16:creationId xmlns:a16="http://schemas.microsoft.com/office/drawing/2014/main" id="{5EFC0E11-DA9E-4A35-9581-5BC7E3B0618C}"/>
              </a:ext>
            </a:extLst>
          </p:cNvPr>
          <p:cNvPicPr>
            <a:picLocks noChangeAspect="1"/>
          </p:cNvPicPr>
          <p:nvPr/>
        </p:nvPicPr>
        <p:blipFill>
          <a:blip r:embed="rId4"/>
          <a:stretch>
            <a:fillRect/>
          </a:stretch>
        </p:blipFill>
        <p:spPr>
          <a:xfrm>
            <a:off x="1363136" y="2545624"/>
            <a:ext cx="8639175" cy="2933700"/>
          </a:xfrm>
          <a:prstGeom prst="rect">
            <a:avLst/>
          </a:prstGeom>
        </p:spPr>
      </p:pic>
    </p:spTree>
    <p:extLst>
      <p:ext uri="{BB962C8B-B14F-4D97-AF65-F5344CB8AC3E}">
        <p14:creationId xmlns:p14="http://schemas.microsoft.com/office/powerpoint/2010/main" val="42919116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947180"/>
            <a:ext cx="8317449" cy="5162843"/>
          </a:xfrm>
        </p:spPr>
        <p:txBody>
          <a:bodyPr/>
          <a:lstStyle/>
          <a:p>
            <a:pPr marL="342900" indent="-342900" algn="l">
              <a:buFont typeface="Arial" panose="020B0604020202020204" pitchFamily="34" charset="0"/>
              <a:buChar char="•"/>
            </a:pPr>
            <a:r>
              <a:rPr lang="en-US" dirty="0"/>
              <a:t>View the output in the “Console” tab at the bottom</a:t>
            </a:r>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2350551" y="176629"/>
            <a:ext cx="749089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Eclipse Project – View Report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56CED73C-A542-48F6-8CE8-33BFD17DEC34}"/>
              </a:ext>
            </a:extLst>
          </p:cNvPr>
          <p:cNvPicPr>
            <a:picLocks noChangeAspect="1"/>
          </p:cNvPicPr>
          <p:nvPr/>
        </p:nvPicPr>
        <p:blipFill>
          <a:blip r:embed="rId4"/>
          <a:stretch>
            <a:fillRect/>
          </a:stretch>
        </p:blipFill>
        <p:spPr>
          <a:xfrm>
            <a:off x="2071515" y="1628775"/>
            <a:ext cx="3209925" cy="1800225"/>
          </a:xfrm>
          <a:prstGeom prst="rect">
            <a:avLst/>
          </a:prstGeom>
        </p:spPr>
      </p:pic>
      <p:sp>
        <p:nvSpPr>
          <p:cNvPr id="9" name="TextBox 8">
            <a:extLst>
              <a:ext uri="{FF2B5EF4-FFF2-40B4-BE49-F238E27FC236}">
                <a16:creationId xmlns:a16="http://schemas.microsoft.com/office/drawing/2014/main" id="{00900FE1-EF6B-42FD-B7F2-EA1559D37277}"/>
              </a:ext>
            </a:extLst>
          </p:cNvPr>
          <p:cNvSpPr txBox="1"/>
          <p:nvPr/>
        </p:nvSpPr>
        <p:spPr>
          <a:xfrm>
            <a:off x="1722725" y="3787429"/>
            <a:ext cx="6717890" cy="1107996"/>
          </a:xfrm>
          <a:prstGeom prst="rect">
            <a:avLst/>
          </a:prstGeom>
          <a:noFill/>
        </p:spPr>
        <p:txBody>
          <a:bodyPr wrap="square">
            <a:spAutoFit/>
          </a:bodyPr>
          <a:lstStyle/>
          <a:p>
            <a:pPr marL="285750" indent="-285750">
              <a:buFont typeface="Arial" panose="020B0604020202020204" pitchFamily="34" charset="0"/>
              <a:buChar char="•"/>
            </a:pPr>
            <a:r>
              <a:rPr lang="en-US" sz="2400" dirty="0"/>
              <a:t>Note that in the following runs, you can use the Run -&gt; Run menu</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39B26C27-28AB-470F-83B0-00A6DF2853C6}"/>
              </a:ext>
            </a:extLst>
          </p:cNvPr>
          <p:cNvPicPr>
            <a:picLocks noChangeAspect="1"/>
          </p:cNvPicPr>
          <p:nvPr/>
        </p:nvPicPr>
        <p:blipFill>
          <a:blip r:embed="rId5"/>
          <a:stretch>
            <a:fillRect/>
          </a:stretch>
        </p:blipFill>
        <p:spPr>
          <a:xfrm>
            <a:off x="2042940" y="4314759"/>
            <a:ext cx="6477000" cy="1238250"/>
          </a:xfrm>
          <a:prstGeom prst="rect">
            <a:avLst/>
          </a:prstGeom>
        </p:spPr>
      </p:pic>
    </p:spTree>
    <p:extLst>
      <p:ext uri="{BB962C8B-B14F-4D97-AF65-F5344CB8AC3E}">
        <p14:creationId xmlns:p14="http://schemas.microsoft.com/office/powerpoint/2010/main" val="25741171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2208555"/>
            <a:ext cx="9438216" cy="1975926"/>
          </a:xfrm>
          <a:prstGeom prst="rect">
            <a:avLst/>
          </a:prstGeom>
        </p:spPr>
        <p:txBody>
          <a:bodyPr wrap="square">
            <a:spAutoFit/>
          </a:bodyPr>
          <a:lstStyle/>
          <a:p>
            <a:pPr algn="ctr">
              <a:lnSpc>
                <a:spcPct val="90000"/>
              </a:lnSpc>
              <a:spcBef>
                <a:spcPct val="0"/>
              </a:spcBef>
              <a:defRPr/>
            </a:pPr>
            <a:r>
              <a:rPr lang="en-US" sz="9600" dirty="0"/>
              <a:t>Exercise!</a:t>
            </a:r>
            <a:endParaRPr lang="en-US" sz="4000" b="1" dirty="0">
              <a:solidFill>
                <a:srgbClr val="002060"/>
              </a:solidFill>
              <a:latin typeface="Lava Std"/>
            </a:endParaRPr>
          </a:p>
          <a:p>
            <a:pPr algn="ctr">
              <a:lnSpc>
                <a:spcPct val="90000"/>
              </a:lnSpc>
              <a:spcBef>
                <a:spcPct val="0"/>
              </a:spcBef>
              <a:defRPr/>
            </a:pPr>
            <a:endParaRPr lang="en-US" sz="4000" b="1" dirty="0">
              <a:solidFill>
                <a:srgbClr val="002060"/>
              </a:solidFill>
              <a:latin typeface="Lava Std"/>
            </a:endParaRP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Tree>
    <p:extLst>
      <p:ext uri="{BB962C8B-B14F-4D97-AF65-F5344CB8AC3E}">
        <p14:creationId xmlns:p14="http://schemas.microsoft.com/office/powerpoint/2010/main" val="1623826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7901354" cy="4937760"/>
          </a:xfrm>
        </p:spPr>
        <p:txBody>
          <a:bodyPr/>
          <a:lstStyle/>
          <a:p>
            <a:pPr marL="342900" indent="-342900" algn="l">
              <a:buFont typeface="Arial" panose="020B0604020202020204" pitchFamily="34" charset="0"/>
              <a:buChar char="•"/>
            </a:pPr>
            <a:r>
              <a:rPr lang="en-US" dirty="0"/>
              <a:t>Speed up the testing process</a:t>
            </a:r>
          </a:p>
          <a:p>
            <a:pPr marL="800100" lvl="1" indent="-342900" algn="l">
              <a:buFont typeface="Arial" panose="020B0604020202020204" pitchFamily="34" charset="0"/>
              <a:buChar char="•"/>
            </a:pPr>
            <a:r>
              <a:rPr lang="en-US" dirty="0"/>
              <a:t>Fast execution paste (70% faster than the manual testing)</a:t>
            </a:r>
          </a:p>
          <a:p>
            <a:pPr marL="800100" lvl="1" indent="-342900" algn="l">
              <a:buFont typeface="Arial" panose="020B0604020202020204" pitchFamily="34" charset="0"/>
              <a:buChar char="•"/>
            </a:pPr>
            <a:r>
              <a:rPr lang="en-US" dirty="0"/>
              <a:t>Unsupervised execution (night, lunch, branch)</a:t>
            </a:r>
          </a:p>
          <a:p>
            <a:pPr marL="800100" lvl="1" indent="-342900" algn="l">
              <a:buFont typeface="Arial" panose="020B0604020202020204" pitchFamily="34" charset="0"/>
              <a:buChar char="•"/>
            </a:pPr>
            <a:r>
              <a:rPr lang="en-US" dirty="0"/>
              <a:t>Parallel execution</a:t>
            </a:r>
          </a:p>
          <a:p>
            <a:pPr lvl="1" algn="l"/>
            <a:endParaRPr lang="en-US" dirty="0"/>
          </a:p>
          <a:p>
            <a:pPr marL="342900" indent="-342900" algn="l">
              <a:buFont typeface="Arial" panose="020B0604020202020204" pitchFamily="34" charset="0"/>
              <a:buChar char="•"/>
            </a:pPr>
            <a:r>
              <a:rPr lang="en-US" dirty="0"/>
              <a:t> Reliable repetitive execution</a:t>
            </a:r>
          </a:p>
          <a:p>
            <a:pPr marL="800100" lvl="1" indent="-342900" algn="l">
              <a:buFont typeface="Arial" panose="020B0604020202020204" pitchFamily="34" charset="0"/>
              <a:buChar char="•"/>
            </a:pPr>
            <a:r>
              <a:rPr lang="en-US" dirty="0"/>
              <a:t>Avoiding human errors (assuming of course there are no human errors in the automation development…)</a:t>
            </a:r>
          </a:p>
          <a:p>
            <a:pPr marL="800100" lvl="1"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Wider test coverage of application features</a:t>
            </a:r>
          </a:p>
          <a:p>
            <a:pPr marL="342900" indent="-342900" algn="l">
              <a:buFont typeface="Arial" panose="020B0604020202020204" pitchFamily="34" charset="0"/>
              <a:buChar char="•"/>
            </a:pPr>
            <a:r>
              <a:rPr lang="en-US" dirty="0"/>
              <a:t>Increases </a:t>
            </a:r>
            <a:r>
              <a:rPr lang="en-US" b="1" u="sng" dirty="0"/>
              <a:t>Efficiency</a:t>
            </a:r>
            <a:r>
              <a:rPr lang="en-US" dirty="0"/>
              <a:t>	</a:t>
            </a:r>
          </a:p>
        </p:txBody>
      </p:sp>
      <p:sp>
        <p:nvSpPr>
          <p:cNvPr id="5" name="Rectangle 4">
            <a:extLst>
              <a:ext uri="{FF2B5EF4-FFF2-40B4-BE49-F238E27FC236}">
                <a16:creationId xmlns:a16="http://schemas.microsoft.com/office/drawing/2014/main" id="{0846C511-DED7-4C58-96CE-3C400648DD92}"/>
              </a:ext>
            </a:extLst>
          </p:cNvPr>
          <p:cNvSpPr/>
          <p:nvPr/>
        </p:nvSpPr>
        <p:spPr>
          <a:xfrm>
            <a:off x="3114921" y="272032"/>
            <a:ext cx="5962157" cy="1200329"/>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Test Automation Benefits</a:t>
            </a:r>
          </a:p>
          <a:p>
            <a:pPr algn="ctr">
              <a:lnSpc>
                <a:spcPct val="90000"/>
              </a:lnSpc>
              <a:spcBef>
                <a:spcPct val="0"/>
              </a:spcBef>
              <a:defRPr/>
            </a:pPr>
            <a:endParaRPr lang="he-IL" sz="4000" b="1" dirty="0">
              <a:solidFill>
                <a:srgbClr val="002060"/>
              </a:solidFill>
              <a:latin typeface="Lava Std"/>
            </a:endParaRP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pic>
        <p:nvPicPr>
          <p:cNvPr id="7" name="Picture 6">
            <a:extLst>
              <a:ext uri="{FF2B5EF4-FFF2-40B4-BE49-F238E27FC236}">
                <a16:creationId xmlns:a16="http://schemas.microsoft.com/office/drawing/2014/main" id="{9666C52B-A7C3-40D4-B4CF-C74F93D3390D}"/>
              </a:ext>
            </a:extLst>
          </p:cNvPr>
          <p:cNvPicPr>
            <a:picLocks noChangeAspect="1"/>
          </p:cNvPicPr>
          <p:nvPr/>
        </p:nvPicPr>
        <p:blipFill>
          <a:blip r:embed="rId4"/>
          <a:stretch>
            <a:fillRect/>
          </a:stretch>
        </p:blipFill>
        <p:spPr>
          <a:xfrm>
            <a:off x="9688285" y="4238608"/>
            <a:ext cx="1959429" cy="1796432"/>
          </a:xfrm>
          <a:prstGeom prst="rect">
            <a:avLst/>
          </a:prstGeom>
        </p:spPr>
      </p:pic>
    </p:spTree>
    <p:extLst>
      <p:ext uri="{BB962C8B-B14F-4D97-AF65-F5344CB8AC3E}">
        <p14:creationId xmlns:p14="http://schemas.microsoft.com/office/powerpoint/2010/main" val="3197434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3332DF3F-3225-4B64-B4B6-7FA27EF51FF7}"/>
              </a:ext>
            </a:extLst>
          </p:cNvPr>
          <p:cNvSpPr/>
          <p:nvPr/>
        </p:nvSpPr>
        <p:spPr>
          <a:xfrm>
            <a:off x="159433" y="1720840"/>
            <a:ext cx="11873133" cy="2308324"/>
          </a:xfrm>
          <a:prstGeom prst="rect">
            <a:avLst/>
          </a:prstGeom>
        </p:spPr>
        <p:txBody>
          <a:bodyPr wrap="square">
            <a:spAutoFit/>
          </a:bodyPr>
          <a:lstStyle/>
          <a:p>
            <a:pPr algn="ctr">
              <a:lnSpc>
                <a:spcPct val="90000"/>
              </a:lnSpc>
              <a:spcBef>
                <a:spcPct val="0"/>
              </a:spcBef>
              <a:defRPr/>
            </a:pPr>
            <a:r>
              <a:rPr lang="en-US" sz="8000" b="1" dirty="0">
                <a:solidFill>
                  <a:srgbClr val="002060"/>
                </a:solidFill>
                <a:latin typeface="Lava Std"/>
              </a:rPr>
              <a:t>Selenium WebDriver - Objects Identification</a:t>
            </a:r>
            <a:endParaRPr lang="he-IL" sz="8000" b="1" dirty="0">
              <a:solidFill>
                <a:srgbClr val="002060"/>
              </a:solidFill>
              <a:latin typeface="Lava Std"/>
            </a:endParaRPr>
          </a:p>
        </p:txBody>
      </p:sp>
      <p:pic>
        <p:nvPicPr>
          <p:cNvPr id="6" name="Picture 5">
            <a:extLst>
              <a:ext uri="{FF2B5EF4-FFF2-40B4-BE49-F238E27FC236}">
                <a16:creationId xmlns:a16="http://schemas.microsoft.com/office/drawing/2014/main" id="{948926A2-EDEA-4F79-9B44-BFFB8ED19ED5}"/>
              </a:ext>
            </a:extLst>
          </p:cNvPr>
          <p:cNvPicPr>
            <a:picLocks noChangeAspect="1"/>
          </p:cNvPicPr>
          <p:nvPr/>
        </p:nvPicPr>
        <p:blipFill>
          <a:blip r:embed="rId3"/>
          <a:stretch>
            <a:fillRect/>
          </a:stretch>
        </p:blipFill>
        <p:spPr>
          <a:xfrm>
            <a:off x="1874567" y="6258000"/>
            <a:ext cx="761905" cy="600000"/>
          </a:xfrm>
          <a:prstGeom prst="rect">
            <a:avLst/>
          </a:prstGeom>
        </p:spPr>
      </p:pic>
    </p:spTree>
    <p:extLst>
      <p:ext uri="{BB962C8B-B14F-4D97-AF65-F5344CB8AC3E}">
        <p14:creationId xmlns:p14="http://schemas.microsoft.com/office/powerpoint/2010/main" val="1380437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 What Is Object Identification?</a:t>
            </a:r>
          </a:p>
          <a:p>
            <a:pPr marL="342900" indent="-342900" algn="l">
              <a:buFont typeface="Arial" panose="020B0604020202020204" pitchFamily="34" charset="0"/>
              <a:buChar char="•"/>
            </a:pPr>
            <a:r>
              <a:rPr lang="en-US" dirty="0"/>
              <a:t> Locators Types</a:t>
            </a:r>
          </a:p>
          <a:p>
            <a:pPr marL="342900" indent="-342900" algn="l">
              <a:buFont typeface="Arial" panose="020B0604020202020204" pitchFamily="34" charset="0"/>
              <a:buChar char="•"/>
            </a:pPr>
            <a:r>
              <a:rPr lang="en-US" dirty="0"/>
              <a:t> How to Get The Object Identification?</a:t>
            </a:r>
          </a:p>
          <a:p>
            <a:pPr marL="342900" indent="-342900" algn="l">
              <a:buFont typeface="Arial" panose="020B0604020202020204" pitchFamily="34" charset="0"/>
              <a:buChar char="•"/>
            </a:pPr>
            <a:r>
              <a:rPr lang="en-US" dirty="0"/>
              <a:t> </a:t>
            </a:r>
            <a:r>
              <a:rPr lang="en-US" dirty="0" err="1"/>
              <a:t>findElement</a:t>
            </a:r>
            <a:r>
              <a:rPr lang="en-US" dirty="0"/>
              <a:t> and </a:t>
            </a:r>
            <a:r>
              <a:rPr lang="en-US" dirty="0" err="1"/>
              <a:t>findElements</a:t>
            </a:r>
            <a:r>
              <a:rPr lang="en-US" dirty="0"/>
              <a:t> Methods</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Objectives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25786825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Selenium WebDriver is mainly used to test web pages. In order to do that, WebDriver must identify the different objects on the page in order to interact with them:</a:t>
            </a:r>
          </a:p>
          <a:p>
            <a:pPr marL="342900" indent="-342900" algn="l">
              <a:buFont typeface="Arial" panose="020B0604020202020204" pitchFamily="34" charset="0"/>
              <a:buChar char="•"/>
            </a:pPr>
            <a:r>
              <a:rPr lang="en-US" dirty="0"/>
              <a:t>Perform actions</a:t>
            </a:r>
          </a:p>
          <a:p>
            <a:pPr marL="342900" indent="-342900" algn="l">
              <a:buFont typeface="Arial" panose="020B0604020202020204" pitchFamily="34" charset="0"/>
              <a:buChar char="•"/>
            </a:pPr>
            <a:r>
              <a:rPr lang="en-US" dirty="0"/>
              <a:t>Verify properties</a:t>
            </a:r>
          </a:p>
          <a:p>
            <a:pPr marL="342900" indent="-342900" algn="l">
              <a:buFont typeface="Arial" panose="020B0604020202020204" pitchFamily="34" charset="0"/>
              <a:buChar char="•"/>
            </a:pPr>
            <a:r>
              <a:rPr lang="en-US" dirty="0"/>
              <a:t>And more…</a:t>
            </a:r>
          </a:p>
        </p:txBody>
      </p:sp>
      <p:sp>
        <p:nvSpPr>
          <p:cNvPr id="5" name="Rectangle 4">
            <a:extLst>
              <a:ext uri="{FF2B5EF4-FFF2-40B4-BE49-F238E27FC236}">
                <a16:creationId xmlns:a16="http://schemas.microsoft.com/office/drawing/2014/main" id="{0846C511-DED7-4C58-96CE-3C400648DD92}"/>
              </a:ext>
            </a:extLst>
          </p:cNvPr>
          <p:cNvSpPr/>
          <p:nvPr/>
        </p:nvSpPr>
        <p:spPr>
          <a:xfrm>
            <a:off x="2739134" y="176629"/>
            <a:ext cx="671373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What Is Object Identification?</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16748795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Selenium can identify objects by different locator methods:</a:t>
            </a:r>
          </a:p>
          <a:p>
            <a:pPr marL="342900" indent="-342900" algn="l">
              <a:buFont typeface="Arial" panose="020B0604020202020204" pitchFamily="34" charset="0"/>
              <a:buChar char="•"/>
            </a:pPr>
            <a:r>
              <a:rPr lang="en-US" dirty="0"/>
              <a:t>Object's properties</a:t>
            </a:r>
          </a:p>
          <a:p>
            <a:pPr marL="800100" lvl="1" indent="-342900" algn="l">
              <a:buFont typeface="Arial" panose="020B0604020202020204" pitchFamily="34" charset="0"/>
              <a:buChar char="•"/>
            </a:pPr>
            <a:r>
              <a:rPr lang="en-US" dirty="0"/>
              <a:t>ID</a:t>
            </a:r>
          </a:p>
          <a:p>
            <a:pPr marL="800100" lvl="1" indent="-342900" algn="l">
              <a:buFont typeface="Arial" panose="020B0604020202020204" pitchFamily="34" charset="0"/>
              <a:buChar char="•"/>
            </a:pPr>
            <a:r>
              <a:rPr lang="en-US" dirty="0"/>
              <a:t>Name</a:t>
            </a:r>
          </a:p>
          <a:p>
            <a:pPr marL="800100" lvl="1" indent="-342900" algn="l">
              <a:buFont typeface="Arial" panose="020B0604020202020204" pitchFamily="34" charset="0"/>
              <a:buChar char="•"/>
            </a:pPr>
            <a:r>
              <a:rPr lang="en-US" dirty="0"/>
              <a:t>Link (Full or partial text)</a:t>
            </a:r>
          </a:p>
          <a:p>
            <a:pPr marL="342900" indent="-342900" algn="l">
              <a:buFont typeface="Arial" panose="020B0604020202020204" pitchFamily="34" charset="0"/>
              <a:buChar char="•"/>
            </a:pPr>
            <a:r>
              <a:rPr lang="en-US" dirty="0"/>
              <a:t>XPath</a:t>
            </a:r>
          </a:p>
          <a:p>
            <a:pPr marL="342900" indent="-342900" algn="l">
              <a:buFont typeface="Arial" panose="020B0604020202020204" pitchFamily="34" charset="0"/>
              <a:buChar char="•"/>
            </a:pPr>
            <a:r>
              <a:rPr lang="en-US" dirty="0"/>
              <a:t>HTML Tag Name</a:t>
            </a:r>
          </a:p>
          <a:p>
            <a:pPr marL="342900" indent="-342900" algn="l">
              <a:buFont typeface="Arial" panose="020B0604020202020204" pitchFamily="34" charset="0"/>
              <a:buChar char="•"/>
            </a:pPr>
            <a:r>
              <a:rPr lang="en-US" dirty="0"/>
              <a:t>Class Name (CSS)</a:t>
            </a:r>
          </a:p>
        </p:txBody>
      </p:sp>
      <p:sp>
        <p:nvSpPr>
          <p:cNvPr id="5" name="Rectangle 4">
            <a:extLst>
              <a:ext uri="{FF2B5EF4-FFF2-40B4-BE49-F238E27FC236}">
                <a16:creationId xmlns:a16="http://schemas.microsoft.com/office/drawing/2014/main" id="{0846C511-DED7-4C58-96CE-3C400648DD92}"/>
              </a:ext>
            </a:extLst>
          </p:cNvPr>
          <p:cNvSpPr/>
          <p:nvPr/>
        </p:nvSpPr>
        <p:spPr>
          <a:xfrm>
            <a:off x="2739134" y="176629"/>
            <a:ext cx="671373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Locators Types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36669492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2739134" y="176629"/>
            <a:ext cx="671373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Object Properties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11" name="Picture 10">
            <a:extLst>
              <a:ext uri="{FF2B5EF4-FFF2-40B4-BE49-F238E27FC236}">
                <a16:creationId xmlns:a16="http://schemas.microsoft.com/office/drawing/2014/main" id="{ADDDFF3F-57AE-4D81-BB56-E4B9D8E3FF1F}"/>
              </a:ext>
            </a:extLst>
          </p:cNvPr>
          <p:cNvPicPr>
            <a:picLocks noChangeAspect="1"/>
          </p:cNvPicPr>
          <p:nvPr/>
        </p:nvPicPr>
        <p:blipFill>
          <a:blip r:embed="rId4"/>
          <a:stretch>
            <a:fillRect/>
          </a:stretch>
        </p:blipFill>
        <p:spPr>
          <a:xfrm>
            <a:off x="1524000" y="1097280"/>
            <a:ext cx="6629400" cy="1438275"/>
          </a:xfrm>
          <a:prstGeom prst="rect">
            <a:avLst/>
          </a:prstGeom>
          <a:ln>
            <a:solidFill>
              <a:schemeClr val="accent1"/>
            </a:solidFill>
          </a:ln>
        </p:spPr>
      </p:pic>
      <p:pic>
        <p:nvPicPr>
          <p:cNvPr id="12" name="Picture 11">
            <a:extLst>
              <a:ext uri="{FF2B5EF4-FFF2-40B4-BE49-F238E27FC236}">
                <a16:creationId xmlns:a16="http://schemas.microsoft.com/office/drawing/2014/main" id="{2D17D010-9048-4800-A16A-DEAF82F5828E}"/>
              </a:ext>
            </a:extLst>
          </p:cNvPr>
          <p:cNvPicPr>
            <a:picLocks noChangeAspect="1"/>
          </p:cNvPicPr>
          <p:nvPr/>
        </p:nvPicPr>
        <p:blipFill>
          <a:blip r:embed="rId5"/>
          <a:stretch>
            <a:fillRect/>
          </a:stretch>
        </p:blipFill>
        <p:spPr>
          <a:xfrm>
            <a:off x="1524000" y="3509815"/>
            <a:ext cx="6438900" cy="771525"/>
          </a:xfrm>
          <a:prstGeom prst="rect">
            <a:avLst/>
          </a:prstGeom>
          <a:ln>
            <a:solidFill>
              <a:schemeClr val="accent1"/>
            </a:solidFill>
          </a:ln>
        </p:spPr>
      </p:pic>
      <p:pic>
        <p:nvPicPr>
          <p:cNvPr id="13" name="Picture 12">
            <a:extLst>
              <a:ext uri="{FF2B5EF4-FFF2-40B4-BE49-F238E27FC236}">
                <a16:creationId xmlns:a16="http://schemas.microsoft.com/office/drawing/2014/main" id="{201E925A-91F5-4AD8-9E3B-5F42EB39C55A}"/>
              </a:ext>
            </a:extLst>
          </p:cNvPr>
          <p:cNvPicPr>
            <a:picLocks noChangeAspect="1"/>
          </p:cNvPicPr>
          <p:nvPr/>
        </p:nvPicPr>
        <p:blipFill>
          <a:blip r:embed="rId6"/>
          <a:stretch>
            <a:fillRect/>
          </a:stretch>
        </p:blipFill>
        <p:spPr>
          <a:xfrm>
            <a:off x="1524000" y="2643928"/>
            <a:ext cx="6924675" cy="695325"/>
          </a:xfrm>
          <a:prstGeom prst="rect">
            <a:avLst/>
          </a:prstGeom>
        </p:spPr>
      </p:pic>
      <p:pic>
        <p:nvPicPr>
          <p:cNvPr id="14" name="Picture 13">
            <a:extLst>
              <a:ext uri="{FF2B5EF4-FFF2-40B4-BE49-F238E27FC236}">
                <a16:creationId xmlns:a16="http://schemas.microsoft.com/office/drawing/2014/main" id="{783B3F6C-8743-451D-8514-5DE558AD29B5}"/>
              </a:ext>
            </a:extLst>
          </p:cNvPr>
          <p:cNvPicPr>
            <a:picLocks noChangeAspect="1"/>
          </p:cNvPicPr>
          <p:nvPr/>
        </p:nvPicPr>
        <p:blipFill>
          <a:blip r:embed="rId7"/>
          <a:stretch>
            <a:fillRect/>
          </a:stretch>
        </p:blipFill>
        <p:spPr>
          <a:xfrm>
            <a:off x="1524000" y="4451902"/>
            <a:ext cx="9382125" cy="723900"/>
          </a:xfrm>
          <a:prstGeom prst="rect">
            <a:avLst/>
          </a:prstGeom>
        </p:spPr>
      </p:pic>
    </p:spTree>
    <p:extLst>
      <p:ext uri="{BB962C8B-B14F-4D97-AF65-F5344CB8AC3E}">
        <p14:creationId xmlns:p14="http://schemas.microsoft.com/office/powerpoint/2010/main" val="7324676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 XPath (short for XML Path)  is a mechanism to locate objects using the DOM objects hierarchy and objects properties</a:t>
            </a:r>
          </a:p>
          <a:p>
            <a:pPr marL="342900" indent="-342900" algn="l">
              <a:buFont typeface="Arial" panose="020B0604020202020204" pitchFamily="34" charset="0"/>
              <a:buChar char="•"/>
            </a:pPr>
            <a:r>
              <a:rPr lang="en-US" dirty="0"/>
              <a:t> Don’t use the XPath automatically. It may be too generic and easily affected  by page structure changes</a:t>
            </a:r>
          </a:p>
          <a:p>
            <a:pPr marL="342900" indent="-342900" algn="l">
              <a:buFont typeface="Arial" panose="020B0604020202020204" pitchFamily="34" charset="0"/>
              <a:buChar char="•"/>
            </a:pPr>
            <a:r>
              <a:rPr lang="en-US" dirty="0"/>
              <a:t> Use short relative XPath</a:t>
            </a:r>
          </a:p>
          <a:p>
            <a:pPr marL="342900" indent="-342900" algn="l">
              <a:buFont typeface="Arial" panose="020B0604020202020204" pitchFamily="34" charset="0"/>
              <a:buChar char="•"/>
            </a:pPr>
            <a:r>
              <a:rPr lang="en-US" dirty="0"/>
              <a:t> </a:t>
            </a:r>
            <a:r>
              <a:rPr lang="en-US" dirty="0">
                <a:solidFill>
                  <a:srgbClr val="FF0000"/>
                </a:solidFill>
              </a:rPr>
              <a:t>Combine properties values, don’t rely on structure only</a:t>
            </a:r>
          </a:p>
          <a:p>
            <a:pPr marL="342900" indent="-342900" algn="l">
              <a:buFont typeface="Arial" panose="020B0604020202020204" pitchFamily="34" charset="0"/>
              <a:buChar char="•"/>
            </a:pPr>
            <a:r>
              <a:rPr lang="en-US" dirty="0"/>
              <a:t> Tool to find </a:t>
            </a:r>
            <a:r>
              <a:rPr lang="en-US" dirty="0" err="1"/>
              <a:t>Xpath</a:t>
            </a:r>
            <a:r>
              <a:rPr lang="en-US" dirty="0"/>
              <a:t>  - </a:t>
            </a:r>
            <a:r>
              <a:rPr lang="en-US" b="1" i="0" cap="all" dirty="0">
                <a:solidFill>
                  <a:srgbClr val="000000"/>
                </a:solidFill>
                <a:effectLst/>
                <a:latin typeface="Montserrat"/>
              </a:rPr>
              <a:t>SELECTORSHUB</a:t>
            </a:r>
            <a:endParaRPr lang="en-US" dirty="0"/>
          </a:p>
          <a:p>
            <a:pPr marL="342900" indent="-342900" algn="l">
              <a:buFont typeface="Arial" panose="020B0604020202020204" pitchFamily="34" charset="0"/>
              <a:buChar char="•"/>
            </a:pPr>
            <a:r>
              <a:rPr lang="en-US" dirty="0"/>
              <a:t>Pros</a:t>
            </a:r>
          </a:p>
          <a:p>
            <a:pPr marL="800100" lvl="1" indent="-342900" algn="l">
              <a:buFont typeface="Arial" panose="020B0604020202020204" pitchFamily="34" charset="0"/>
              <a:buChar char="•"/>
            </a:pPr>
            <a:r>
              <a:rPr lang="en-US" dirty="0"/>
              <a:t>Easy to match 1 object</a:t>
            </a:r>
          </a:p>
          <a:p>
            <a:pPr marL="342900" indent="-342900" algn="l">
              <a:buFont typeface="Arial" panose="020B0604020202020204" pitchFamily="34" charset="0"/>
              <a:buChar char="•"/>
            </a:pPr>
            <a:r>
              <a:rPr lang="en-US" dirty="0"/>
              <a:t> Cons</a:t>
            </a:r>
          </a:p>
          <a:p>
            <a:pPr marL="800100" lvl="1" indent="-342900" algn="l">
              <a:buFont typeface="Arial" panose="020B0604020202020204" pitchFamily="34" charset="0"/>
              <a:buChar char="•"/>
            </a:pPr>
            <a:r>
              <a:rPr lang="en-US" dirty="0"/>
              <a:t>May be influenced by page hierarchy changes</a:t>
            </a:r>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2739134" y="176629"/>
            <a:ext cx="6713731" cy="646331"/>
          </a:xfrm>
          <a:prstGeom prst="rect">
            <a:avLst/>
          </a:prstGeom>
        </p:spPr>
        <p:txBody>
          <a:bodyPr wrap="square">
            <a:spAutoFit/>
          </a:bodyPr>
          <a:lstStyle/>
          <a:p>
            <a:pPr algn="ctr">
              <a:lnSpc>
                <a:spcPct val="90000"/>
              </a:lnSpc>
              <a:spcBef>
                <a:spcPct val="0"/>
              </a:spcBef>
              <a:defRPr/>
            </a:pPr>
            <a:r>
              <a:rPr lang="en-US" sz="4000" b="1" dirty="0" err="1">
                <a:solidFill>
                  <a:srgbClr val="002060"/>
                </a:solidFill>
                <a:latin typeface="Lava Std"/>
              </a:rPr>
              <a:t>Xpath</a:t>
            </a:r>
            <a:r>
              <a:rPr lang="en-US" sz="4000" b="1" dirty="0">
                <a:solidFill>
                  <a:srgbClr val="002060"/>
                </a:solidFill>
                <a:latin typeface="Lava Std"/>
              </a:rPr>
              <a:t> </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27467875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2739134" y="176629"/>
            <a:ext cx="6713731" cy="646331"/>
          </a:xfrm>
          <a:prstGeom prst="rect">
            <a:avLst/>
          </a:prstGeom>
        </p:spPr>
        <p:txBody>
          <a:bodyPr wrap="square">
            <a:spAutoFit/>
          </a:bodyPr>
          <a:lstStyle/>
          <a:p>
            <a:pPr algn="ctr">
              <a:lnSpc>
                <a:spcPct val="90000"/>
              </a:lnSpc>
              <a:spcBef>
                <a:spcPct val="0"/>
              </a:spcBef>
              <a:defRPr/>
            </a:pPr>
            <a:r>
              <a:rPr lang="en-US" sz="4000" b="1" dirty="0" err="1">
                <a:solidFill>
                  <a:srgbClr val="002060"/>
                </a:solidFill>
                <a:latin typeface="Lava Std"/>
              </a:rPr>
              <a:t>Xpath</a:t>
            </a:r>
            <a:r>
              <a:rPr lang="en-US" sz="4000" b="1" dirty="0">
                <a:solidFill>
                  <a:srgbClr val="002060"/>
                </a:solidFill>
                <a:latin typeface="Lava Std"/>
              </a:rPr>
              <a:t> basic syntax </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graphicFrame>
        <p:nvGraphicFramePr>
          <p:cNvPr id="9" name="Table 8">
            <a:extLst>
              <a:ext uri="{FF2B5EF4-FFF2-40B4-BE49-F238E27FC236}">
                <a16:creationId xmlns:a16="http://schemas.microsoft.com/office/drawing/2014/main" id="{769379B2-DD56-4B5D-9642-34A8941DB101}"/>
              </a:ext>
            </a:extLst>
          </p:cNvPr>
          <p:cNvGraphicFramePr>
            <a:graphicFrameLocks noGrp="1"/>
          </p:cNvGraphicFramePr>
          <p:nvPr>
            <p:extLst>
              <p:ext uri="{D42A27DB-BD31-4B8C-83A1-F6EECF244321}">
                <p14:modId xmlns:p14="http://schemas.microsoft.com/office/powerpoint/2010/main" val="1293395798"/>
              </p:ext>
            </p:extLst>
          </p:nvPr>
        </p:nvGraphicFramePr>
        <p:xfrm>
          <a:off x="514066" y="1624084"/>
          <a:ext cx="11163868" cy="3835016"/>
        </p:xfrm>
        <a:graphic>
          <a:graphicData uri="http://schemas.openxmlformats.org/drawingml/2006/table">
            <a:tbl>
              <a:tblPr rtl="1" firstRow="1" bandRow="1">
                <a:tableStyleId>{5C22544A-7EE6-4342-B048-85BDC9FD1C3A}</a:tableStyleId>
              </a:tblPr>
              <a:tblGrid>
                <a:gridCol w="6997606">
                  <a:extLst>
                    <a:ext uri="{9D8B030D-6E8A-4147-A177-3AD203B41FA5}">
                      <a16:colId xmlns:a16="http://schemas.microsoft.com/office/drawing/2014/main" val="980489242"/>
                    </a:ext>
                  </a:extLst>
                </a:gridCol>
                <a:gridCol w="2919036">
                  <a:extLst>
                    <a:ext uri="{9D8B030D-6E8A-4147-A177-3AD203B41FA5}">
                      <a16:colId xmlns:a16="http://schemas.microsoft.com/office/drawing/2014/main" val="1764156003"/>
                    </a:ext>
                  </a:extLst>
                </a:gridCol>
                <a:gridCol w="1247226">
                  <a:extLst>
                    <a:ext uri="{9D8B030D-6E8A-4147-A177-3AD203B41FA5}">
                      <a16:colId xmlns:a16="http://schemas.microsoft.com/office/drawing/2014/main" val="3921108384"/>
                    </a:ext>
                  </a:extLst>
                </a:gridCol>
              </a:tblGrid>
              <a:tr h="479377">
                <a:tc>
                  <a:txBody>
                    <a:bodyPr/>
                    <a:lstStyle/>
                    <a:p>
                      <a:pPr rtl="1"/>
                      <a:r>
                        <a:rPr lang="en-US" dirty="0"/>
                        <a:t>Example</a:t>
                      </a:r>
                      <a:endParaRPr lang="he-IL" dirty="0"/>
                    </a:p>
                  </a:txBody>
                  <a:tcPr/>
                </a:tc>
                <a:tc>
                  <a:txBody>
                    <a:bodyPr/>
                    <a:lstStyle/>
                    <a:p>
                      <a:pPr rtl="1"/>
                      <a:r>
                        <a:rPr lang="en-US" dirty="0"/>
                        <a:t>Description</a:t>
                      </a:r>
                      <a:endParaRPr lang="he-IL" dirty="0"/>
                    </a:p>
                  </a:txBody>
                  <a:tcPr/>
                </a:tc>
                <a:tc>
                  <a:txBody>
                    <a:bodyPr/>
                    <a:lstStyle/>
                    <a:p>
                      <a:pPr rtl="1"/>
                      <a:r>
                        <a:rPr lang="en-US" dirty="0"/>
                        <a:t>Syntax</a:t>
                      </a:r>
                      <a:endParaRPr lang="he-IL" dirty="0"/>
                    </a:p>
                  </a:txBody>
                  <a:tcPr/>
                </a:tc>
                <a:extLst>
                  <a:ext uri="{0D108BD9-81ED-4DB2-BD59-A6C34878D82A}">
                    <a16:rowId xmlns:a16="http://schemas.microsoft.com/office/drawing/2014/main" val="3784518539"/>
                  </a:ext>
                </a:extLst>
              </a:tr>
              <a:tr h="479377">
                <a:tc>
                  <a:txBody>
                    <a:bodyPr/>
                    <a:lstStyle/>
                    <a:p>
                      <a:pPr rtl="1"/>
                      <a:r>
                        <a:rPr lang="en-US" dirty="0"/>
                        <a:t>//div[1] – First “div” element in page</a:t>
                      </a:r>
                      <a:endParaRPr lang="he-IL" dirty="0"/>
                    </a:p>
                  </a:txBody>
                  <a:tcPr/>
                </a:tc>
                <a:tc>
                  <a:txBody>
                    <a:bodyPr/>
                    <a:lstStyle/>
                    <a:p>
                      <a:pPr rtl="1"/>
                      <a:r>
                        <a:rPr lang="en-US" dirty="0"/>
                        <a:t>From document root</a:t>
                      </a:r>
                      <a:endParaRPr lang="he-IL" dirty="0"/>
                    </a:p>
                  </a:txBody>
                  <a:tcPr/>
                </a:tc>
                <a:tc>
                  <a:txBody>
                    <a:bodyPr/>
                    <a:lstStyle/>
                    <a:p>
                      <a:pPr rtl="1"/>
                      <a:r>
                        <a:rPr lang="en-US" dirty="0"/>
                        <a:t>//</a:t>
                      </a:r>
                      <a:endParaRPr lang="he-IL" dirty="0"/>
                    </a:p>
                  </a:txBody>
                  <a:tcPr/>
                </a:tc>
                <a:extLst>
                  <a:ext uri="{0D108BD9-81ED-4DB2-BD59-A6C34878D82A}">
                    <a16:rowId xmlns:a16="http://schemas.microsoft.com/office/drawing/2014/main" val="3320292801"/>
                  </a:ext>
                </a:extLst>
              </a:tr>
              <a:tr h="479377">
                <a:tc>
                  <a:txBody>
                    <a:bodyPr/>
                    <a:lstStyle/>
                    <a:p>
                      <a:pPr rtl="1"/>
                      <a:r>
                        <a:rPr lang="en-US" dirty="0"/>
                        <a:t>//div[1]/a – “A” element directly under the first “div” in page</a:t>
                      </a:r>
                      <a:endParaRPr lang="he-IL" dirty="0"/>
                    </a:p>
                  </a:txBody>
                  <a:tcPr/>
                </a:tc>
                <a:tc>
                  <a:txBody>
                    <a:bodyPr/>
                    <a:lstStyle/>
                    <a:p>
                      <a:pPr rtl="1"/>
                      <a:r>
                        <a:rPr lang="en-US" dirty="0"/>
                        <a:t>Directly under element</a:t>
                      </a:r>
                      <a:endParaRPr lang="he-IL" dirty="0"/>
                    </a:p>
                  </a:txBody>
                  <a:tcPr/>
                </a:tc>
                <a:tc>
                  <a:txBody>
                    <a:bodyPr/>
                    <a:lstStyle/>
                    <a:p>
                      <a:pPr rtl="1"/>
                      <a:r>
                        <a:rPr lang="en-US" dirty="0"/>
                        <a:t>/</a:t>
                      </a:r>
                      <a:endParaRPr lang="he-IL" dirty="0"/>
                    </a:p>
                  </a:txBody>
                  <a:tcPr/>
                </a:tc>
                <a:extLst>
                  <a:ext uri="{0D108BD9-81ED-4DB2-BD59-A6C34878D82A}">
                    <a16:rowId xmlns:a16="http://schemas.microsoft.com/office/drawing/2014/main" val="1042336440"/>
                  </a:ext>
                </a:extLst>
              </a:tr>
              <a:tr h="479377">
                <a:tc>
                  <a:txBody>
                    <a:bodyPr/>
                    <a:lstStyle/>
                    <a:p>
                      <a:pPr rtl="1"/>
                      <a:r>
                        <a:rPr lang="en-US" dirty="0"/>
                        <a:t>//div[1]//a – “A” element anywhere under the first “div” in page</a:t>
                      </a:r>
                      <a:endParaRPr lang="he-IL" dirty="0"/>
                    </a:p>
                  </a:txBody>
                  <a:tcPr/>
                </a:tc>
                <a:tc>
                  <a:txBody>
                    <a:bodyPr/>
                    <a:lstStyle/>
                    <a:p>
                      <a:pPr rtl="1"/>
                      <a:r>
                        <a:rPr lang="en-US" dirty="0"/>
                        <a:t>Anywhere under element</a:t>
                      </a:r>
                      <a:endParaRPr lang="he-IL" dirty="0"/>
                    </a:p>
                  </a:txBody>
                  <a:tcPr/>
                </a:tc>
                <a:tc>
                  <a:txBody>
                    <a:bodyPr/>
                    <a:lstStyle/>
                    <a:p>
                      <a:pPr rtl="1"/>
                      <a:r>
                        <a:rPr lang="en-US" dirty="0"/>
                        <a:t>//</a:t>
                      </a:r>
                      <a:endParaRPr lang="he-IL" dirty="0"/>
                    </a:p>
                  </a:txBody>
                  <a:tcPr/>
                </a:tc>
                <a:extLst>
                  <a:ext uri="{0D108BD9-81ED-4DB2-BD59-A6C34878D82A}">
                    <a16:rowId xmlns:a16="http://schemas.microsoft.com/office/drawing/2014/main" val="4208964468"/>
                  </a:ext>
                </a:extLst>
              </a:tr>
              <a:tr h="479377">
                <a:tc>
                  <a:txBody>
                    <a:bodyPr/>
                    <a:lstStyle/>
                    <a:p>
                      <a:pPr rtl="1"/>
                      <a:r>
                        <a:rPr lang="en-US" dirty="0"/>
                        <a:t>– “div” element by ID </a:t>
                      </a:r>
                      <a:r>
                        <a:rPr lang="he-IL" dirty="0"/>
                        <a:t> </a:t>
                      </a:r>
                      <a:r>
                        <a:rPr lang="en-US" dirty="0"/>
                        <a:t>//div[@id=‘logo-menu-container’]</a:t>
                      </a:r>
                      <a:endParaRPr lang="he-IL" dirty="0"/>
                    </a:p>
                  </a:txBody>
                  <a:tcPr/>
                </a:tc>
                <a:tc>
                  <a:txBody>
                    <a:bodyPr/>
                    <a:lstStyle/>
                    <a:p>
                      <a:pPr rtl="1"/>
                      <a:r>
                        <a:rPr lang="en-US" dirty="0"/>
                        <a:t>By attribute</a:t>
                      </a:r>
                      <a:endParaRPr lang="he-IL" dirty="0"/>
                    </a:p>
                  </a:txBody>
                  <a:tcPr/>
                </a:tc>
                <a:tc>
                  <a:txBody>
                    <a:bodyPr/>
                    <a:lstStyle/>
                    <a:p>
                      <a:pPr rtl="1"/>
                      <a:r>
                        <a:rPr lang="en-US" dirty="0"/>
                        <a:t>@</a:t>
                      </a:r>
                      <a:endParaRPr lang="he-IL" dirty="0"/>
                    </a:p>
                  </a:txBody>
                  <a:tcPr/>
                </a:tc>
                <a:extLst>
                  <a:ext uri="{0D108BD9-81ED-4DB2-BD59-A6C34878D82A}">
                    <a16:rowId xmlns:a16="http://schemas.microsoft.com/office/drawing/2014/main" val="3113366581"/>
                  </a:ext>
                </a:extLst>
              </a:tr>
              <a:tr h="479377">
                <a:tc>
                  <a:txBody>
                    <a:bodyPr/>
                    <a:lstStyle/>
                    <a:p>
                      <a:pPr rtl="1"/>
                      <a:r>
                        <a:rPr lang="en-US" dirty="0"/>
                        <a:t>//div[text()=‘</a:t>
                      </a:r>
                      <a:r>
                        <a:rPr lang="en-US" dirty="0" err="1"/>
                        <a:t>Bluh</a:t>
                      </a:r>
                      <a:r>
                        <a:rPr lang="en-US" dirty="0"/>
                        <a:t> </a:t>
                      </a:r>
                      <a:r>
                        <a:rPr lang="en-US" dirty="0" err="1"/>
                        <a:t>bluh</a:t>
                      </a:r>
                      <a:r>
                        <a:rPr lang="en-US" dirty="0"/>
                        <a:t>’] – “div” element by it’s text</a:t>
                      </a:r>
                      <a:endParaRPr lang="he-IL" dirty="0"/>
                    </a:p>
                  </a:txBody>
                  <a:tcPr/>
                </a:tc>
                <a:tc>
                  <a:txBody>
                    <a:bodyPr/>
                    <a:lstStyle/>
                    <a:p>
                      <a:pPr rtl="1"/>
                      <a:r>
                        <a:rPr lang="en-US" dirty="0"/>
                        <a:t>By text</a:t>
                      </a:r>
                      <a:endParaRPr lang="he-IL" dirty="0"/>
                    </a:p>
                  </a:txBody>
                  <a:tcPr/>
                </a:tc>
                <a:tc>
                  <a:txBody>
                    <a:bodyPr/>
                    <a:lstStyle/>
                    <a:p>
                      <a:pPr rtl="1"/>
                      <a:r>
                        <a:rPr lang="en-US" dirty="0"/>
                        <a:t>text()</a:t>
                      </a:r>
                      <a:endParaRPr lang="he-IL" dirty="0"/>
                    </a:p>
                  </a:txBody>
                  <a:tcPr/>
                </a:tc>
                <a:extLst>
                  <a:ext uri="{0D108BD9-81ED-4DB2-BD59-A6C34878D82A}">
                    <a16:rowId xmlns:a16="http://schemas.microsoft.com/office/drawing/2014/main" val="3131857709"/>
                  </a:ext>
                </a:extLst>
              </a:tr>
              <a:tr h="479377">
                <a:tc>
                  <a:txBody>
                    <a:bodyPr/>
                    <a:lstStyle/>
                    <a:p>
                      <a:pPr rtl="1"/>
                      <a:r>
                        <a:rPr lang="en-US" dirty="0"/>
                        <a:t>.//input – All “input” elements under current element</a:t>
                      </a:r>
                      <a:endParaRPr lang="he-IL" dirty="0"/>
                    </a:p>
                  </a:txBody>
                  <a:tcPr/>
                </a:tc>
                <a:tc>
                  <a:txBody>
                    <a:bodyPr/>
                    <a:lstStyle/>
                    <a:p>
                      <a:pPr rtl="1"/>
                      <a:r>
                        <a:rPr lang="en-US" dirty="0"/>
                        <a:t>Current element</a:t>
                      </a:r>
                      <a:endParaRPr lang="he-IL" dirty="0"/>
                    </a:p>
                  </a:txBody>
                  <a:tcPr/>
                </a:tc>
                <a:tc>
                  <a:txBody>
                    <a:bodyPr/>
                    <a:lstStyle/>
                    <a:p>
                      <a:pPr rtl="1"/>
                      <a:r>
                        <a:rPr lang="en-US" dirty="0"/>
                        <a:t>.</a:t>
                      </a:r>
                      <a:endParaRPr lang="he-IL" dirty="0"/>
                    </a:p>
                  </a:txBody>
                  <a:tcPr/>
                </a:tc>
                <a:extLst>
                  <a:ext uri="{0D108BD9-81ED-4DB2-BD59-A6C34878D82A}">
                    <a16:rowId xmlns:a16="http://schemas.microsoft.com/office/drawing/2014/main" val="3375239714"/>
                  </a:ext>
                </a:extLst>
              </a:tr>
              <a:tr h="479377">
                <a:tc>
                  <a:txBody>
                    <a:bodyPr/>
                    <a:lstStyle/>
                    <a:p>
                      <a:pPr rtl="1"/>
                      <a:r>
                        <a:rPr lang="en-US" dirty="0"/>
                        <a:t>..//input - All “input” elements under current element parent</a:t>
                      </a:r>
                      <a:endParaRPr lang="he-IL" dirty="0"/>
                    </a:p>
                  </a:txBody>
                  <a:tcPr/>
                </a:tc>
                <a:tc>
                  <a:txBody>
                    <a:bodyPr/>
                    <a:lstStyle/>
                    <a:p>
                      <a:pPr rtl="1"/>
                      <a:r>
                        <a:rPr lang="en-US" dirty="0"/>
                        <a:t>Parent element</a:t>
                      </a:r>
                      <a:endParaRPr lang="he-IL" dirty="0"/>
                    </a:p>
                  </a:txBody>
                  <a:tcPr/>
                </a:tc>
                <a:tc>
                  <a:txBody>
                    <a:bodyPr/>
                    <a:lstStyle/>
                    <a:p>
                      <a:pPr rtl="1"/>
                      <a:r>
                        <a:rPr lang="en-US" dirty="0"/>
                        <a:t>..</a:t>
                      </a:r>
                      <a:endParaRPr lang="he-IL" dirty="0"/>
                    </a:p>
                  </a:txBody>
                  <a:tcPr/>
                </a:tc>
                <a:extLst>
                  <a:ext uri="{0D108BD9-81ED-4DB2-BD59-A6C34878D82A}">
                    <a16:rowId xmlns:a16="http://schemas.microsoft.com/office/drawing/2014/main" val="1824536268"/>
                  </a:ext>
                </a:extLst>
              </a:tr>
            </a:tbl>
          </a:graphicData>
        </a:graphic>
      </p:graphicFrame>
    </p:spTree>
    <p:extLst>
      <p:ext uri="{BB962C8B-B14F-4D97-AF65-F5344CB8AC3E}">
        <p14:creationId xmlns:p14="http://schemas.microsoft.com/office/powerpoint/2010/main" val="240400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2739134" y="176629"/>
            <a:ext cx="6713731" cy="646331"/>
          </a:xfrm>
          <a:prstGeom prst="rect">
            <a:avLst/>
          </a:prstGeom>
        </p:spPr>
        <p:txBody>
          <a:bodyPr wrap="square">
            <a:spAutoFit/>
          </a:bodyPr>
          <a:lstStyle/>
          <a:p>
            <a:pPr algn="ctr">
              <a:lnSpc>
                <a:spcPct val="90000"/>
              </a:lnSpc>
              <a:spcBef>
                <a:spcPct val="0"/>
              </a:spcBef>
              <a:defRPr/>
            </a:pPr>
            <a:r>
              <a:rPr lang="en-US" sz="4000" b="1" dirty="0" err="1">
                <a:solidFill>
                  <a:srgbClr val="002060"/>
                </a:solidFill>
                <a:latin typeface="Lava Std"/>
              </a:rPr>
              <a:t>Xpath</a:t>
            </a:r>
            <a:r>
              <a:rPr lang="en-US" sz="4000" b="1" dirty="0">
                <a:solidFill>
                  <a:srgbClr val="002060"/>
                </a:solidFill>
                <a:latin typeface="Lava Std"/>
              </a:rPr>
              <a:t> </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7" name="Subtitle 6">
            <a:extLst>
              <a:ext uri="{FF2B5EF4-FFF2-40B4-BE49-F238E27FC236}">
                <a16:creationId xmlns:a16="http://schemas.microsoft.com/office/drawing/2014/main" id="{F3679D0A-47A2-4C29-8C57-81481F5504E9}"/>
              </a:ext>
            </a:extLst>
          </p:cNvPr>
          <p:cNvSpPr>
            <a:spLocks noGrp="1"/>
          </p:cNvSpPr>
          <p:nvPr>
            <p:ph type="subTitle" idx="1"/>
          </p:nvPr>
        </p:nvSpPr>
        <p:spPr>
          <a:xfrm>
            <a:off x="1401170" y="4391634"/>
            <a:ext cx="9144000" cy="753572"/>
          </a:xfrm>
        </p:spPr>
        <p:txBody>
          <a:bodyPr/>
          <a:lstStyle/>
          <a:p>
            <a:pPr algn="l"/>
            <a:r>
              <a:rPr lang="en-US" dirty="0"/>
              <a:t> XPath Tutorial: </a:t>
            </a:r>
            <a:r>
              <a:rPr lang="en-US" dirty="0">
                <a:hlinkClick r:id="rId4"/>
              </a:rPr>
              <a:t>https://www.guru99.com/xpath-selenium.html</a:t>
            </a:r>
            <a:endParaRPr lang="en-US" dirty="0"/>
          </a:p>
          <a:p>
            <a:pPr algn="l"/>
            <a:endParaRPr lang="en-US" dirty="0"/>
          </a:p>
        </p:txBody>
      </p:sp>
      <p:pic>
        <p:nvPicPr>
          <p:cNvPr id="8" name="Picture 7">
            <a:extLst>
              <a:ext uri="{FF2B5EF4-FFF2-40B4-BE49-F238E27FC236}">
                <a16:creationId xmlns:a16="http://schemas.microsoft.com/office/drawing/2014/main" id="{DECAB4BC-288F-4FC7-ACDB-AA80C73FDCF2}"/>
              </a:ext>
            </a:extLst>
          </p:cNvPr>
          <p:cNvPicPr>
            <a:picLocks noChangeAspect="1"/>
          </p:cNvPicPr>
          <p:nvPr/>
        </p:nvPicPr>
        <p:blipFill>
          <a:blip r:embed="rId5"/>
          <a:stretch>
            <a:fillRect/>
          </a:stretch>
        </p:blipFill>
        <p:spPr>
          <a:xfrm>
            <a:off x="1524000" y="1106145"/>
            <a:ext cx="6629400" cy="1438275"/>
          </a:xfrm>
          <a:prstGeom prst="rect">
            <a:avLst/>
          </a:prstGeom>
          <a:ln>
            <a:solidFill>
              <a:schemeClr val="accent1"/>
            </a:solidFill>
          </a:ln>
        </p:spPr>
      </p:pic>
      <p:pic>
        <p:nvPicPr>
          <p:cNvPr id="9" name="Picture 8">
            <a:extLst>
              <a:ext uri="{FF2B5EF4-FFF2-40B4-BE49-F238E27FC236}">
                <a16:creationId xmlns:a16="http://schemas.microsoft.com/office/drawing/2014/main" id="{0CF7FD90-C5DF-408A-A3A8-1D72D446D483}"/>
              </a:ext>
            </a:extLst>
          </p:cNvPr>
          <p:cNvPicPr>
            <a:picLocks noChangeAspect="1"/>
          </p:cNvPicPr>
          <p:nvPr/>
        </p:nvPicPr>
        <p:blipFill>
          <a:blip r:embed="rId6"/>
          <a:stretch>
            <a:fillRect/>
          </a:stretch>
        </p:blipFill>
        <p:spPr>
          <a:xfrm>
            <a:off x="1524000" y="2670174"/>
            <a:ext cx="9976758" cy="1171575"/>
          </a:xfrm>
          <a:prstGeom prst="rect">
            <a:avLst/>
          </a:prstGeom>
        </p:spPr>
      </p:pic>
    </p:spTree>
    <p:extLst>
      <p:ext uri="{BB962C8B-B14F-4D97-AF65-F5344CB8AC3E}">
        <p14:creationId xmlns:p14="http://schemas.microsoft.com/office/powerpoint/2010/main" val="21137284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normAutofit/>
          </a:bodyPr>
          <a:lstStyle/>
          <a:p>
            <a:pPr marL="342900" indent="-342900" algn="l">
              <a:buFont typeface="Arial" panose="020B0604020202020204" pitchFamily="34" charset="0"/>
              <a:buChar char="•"/>
            </a:pPr>
            <a:r>
              <a:rPr lang="en-US" dirty="0"/>
              <a:t> CSS (Cascading Style Sheets)  is another mechanism to locate objects using the DOM objects hierarchy and objects properties</a:t>
            </a:r>
          </a:p>
          <a:p>
            <a:pPr marL="342900" indent="-342900" algn="l">
              <a:buFont typeface="Arial" panose="020B0604020202020204" pitchFamily="34" charset="0"/>
              <a:buChar char="•"/>
            </a:pPr>
            <a:r>
              <a:rPr lang="en-US" dirty="0"/>
              <a:t> Don’t use the CSS automatically. It may be too generic and easily affected  by page structure changes</a:t>
            </a:r>
          </a:p>
          <a:p>
            <a:pPr marL="342900" indent="-342900" algn="l">
              <a:buFont typeface="Arial" panose="020B0604020202020204" pitchFamily="34" charset="0"/>
              <a:buChar char="•"/>
            </a:pPr>
            <a:r>
              <a:rPr lang="en-US" dirty="0"/>
              <a:t> Use short relative CSS</a:t>
            </a:r>
          </a:p>
          <a:p>
            <a:pPr marL="342900" indent="-342900" algn="l">
              <a:buFont typeface="Arial" panose="020B0604020202020204" pitchFamily="34" charset="0"/>
              <a:buChar char="•"/>
            </a:pPr>
            <a:r>
              <a:rPr lang="en-US" dirty="0"/>
              <a:t> </a:t>
            </a:r>
            <a:r>
              <a:rPr lang="en-US" dirty="0">
                <a:solidFill>
                  <a:srgbClr val="FF0000"/>
                </a:solidFill>
              </a:rPr>
              <a:t>Combine properties values, don’t rely on structure only</a:t>
            </a:r>
          </a:p>
          <a:p>
            <a:pPr marL="342900" indent="-342900" algn="l">
              <a:buFont typeface="Arial" panose="020B0604020202020204" pitchFamily="34" charset="0"/>
              <a:buChar char="•"/>
            </a:pPr>
            <a:r>
              <a:rPr lang="en-US" dirty="0"/>
              <a:t>Pros</a:t>
            </a:r>
          </a:p>
          <a:p>
            <a:pPr marL="800100" lvl="1" indent="-342900" algn="l">
              <a:buFont typeface="Arial" panose="020B0604020202020204" pitchFamily="34" charset="0"/>
              <a:buChar char="•"/>
            </a:pPr>
            <a:r>
              <a:rPr lang="en-US" dirty="0"/>
              <a:t>Easy to match 1 object</a:t>
            </a:r>
          </a:p>
          <a:p>
            <a:pPr marL="800100" lvl="1" indent="-342900" algn="l">
              <a:buFont typeface="Arial" panose="020B0604020202020204" pitchFamily="34" charset="0"/>
              <a:buChar char="•"/>
            </a:pPr>
            <a:r>
              <a:rPr lang="en-US" dirty="0"/>
              <a:t>Faster than XPath</a:t>
            </a:r>
          </a:p>
          <a:p>
            <a:pPr marL="342900" indent="-342900" algn="l">
              <a:buFont typeface="Arial" panose="020B0604020202020204" pitchFamily="34" charset="0"/>
              <a:buChar char="•"/>
            </a:pPr>
            <a:r>
              <a:rPr lang="en-US" dirty="0"/>
              <a:t>  Cons</a:t>
            </a:r>
          </a:p>
          <a:p>
            <a:pPr marL="800100" lvl="1" indent="-342900" algn="l">
              <a:buFont typeface="Arial" panose="020B0604020202020204" pitchFamily="34" charset="0"/>
              <a:buChar char="•"/>
            </a:pPr>
            <a:r>
              <a:rPr lang="en-US" dirty="0"/>
              <a:t>May be influenced by page hierarchy changes</a:t>
            </a:r>
          </a:p>
        </p:txBody>
      </p:sp>
      <p:sp>
        <p:nvSpPr>
          <p:cNvPr id="5" name="Rectangle 4">
            <a:extLst>
              <a:ext uri="{FF2B5EF4-FFF2-40B4-BE49-F238E27FC236}">
                <a16:creationId xmlns:a16="http://schemas.microsoft.com/office/drawing/2014/main" id="{0846C511-DED7-4C58-96CE-3C400648DD92}"/>
              </a:ext>
            </a:extLst>
          </p:cNvPr>
          <p:cNvSpPr/>
          <p:nvPr/>
        </p:nvSpPr>
        <p:spPr>
          <a:xfrm>
            <a:off x="2739134" y="176629"/>
            <a:ext cx="671373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CSS </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42842051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2739134" y="176629"/>
            <a:ext cx="671373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CSS basic syntax </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graphicFrame>
        <p:nvGraphicFramePr>
          <p:cNvPr id="2" name="Table 1">
            <a:extLst>
              <a:ext uri="{FF2B5EF4-FFF2-40B4-BE49-F238E27FC236}">
                <a16:creationId xmlns:a16="http://schemas.microsoft.com/office/drawing/2014/main" id="{49E2607A-990A-412D-8132-DE8466DB8B28}"/>
              </a:ext>
            </a:extLst>
          </p:cNvPr>
          <p:cNvGraphicFramePr>
            <a:graphicFrameLocks noGrp="1"/>
          </p:cNvGraphicFramePr>
          <p:nvPr>
            <p:extLst>
              <p:ext uri="{D42A27DB-BD31-4B8C-83A1-F6EECF244321}">
                <p14:modId xmlns:p14="http://schemas.microsoft.com/office/powerpoint/2010/main" val="586068298"/>
              </p:ext>
            </p:extLst>
          </p:nvPr>
        </p:nvGraphicFramePr>
        <p:xfrm>
          <a:off x="322897" y="1398207"/>
          <a:ext cx="11546204" cy="4061586"/>
        </p:xfrm>
        <a:graphic>
          <a:graphicData uri="http://schemas.openxmlformats.org/drawingml/2006/table">
            <a:tbl>
              <a:tblPr rtl="1" firstRow="1" bandRow="1">
                <a:tableStyleId>{5C22544A-7EE6-4342-B048-85BDC9FD1C3A}</a:tableStyleId>
              </a:tblPr>
              <a:tblGrid>
                <a:gridCol w="7237257">
                  <a:extLst>
                    <a:ext uri="{9D8B030D-6E8A-4147-A177-3AD203B41FA5}">
                      <a16:colId xmlns:a16="http://schemas.microsoft.com/office/drawing/2014/main" val="2762107027"/>
                    </a:ext>
                  </a:extLst>
                </a:gridCol>
                <a:gridCol w="3019007">
                  <a:extLst>
                    <a:ext uri="{9D8B030D-6E8A-4147-A177-3AD203B41FA5}">
                      <a16:colId xmlns:a16="http://schemas.microsoft.com/office/drawing/2014/main" val="2830038823"/>
                    </a:ext>
                  </a:extLst>
                </a:gridCol>
                <a:gridCol w="1289940">
                  <a:extLst>
                    <a:ext uri="{9D8B030D-6E8A-4147-A177-3AD203B41FA5}">
                      <a16:colId xmlns:a16="http://schemas.microsoft.com/office/drawing/2014/main" val="475108393"/>
                    </a:ext>
                  </a:extLst>
                </a:gridCol>
              </a:tblGrid>
              <a:tr h="429704">
                <a:tc>
                  <a:txBody>
                    <a:bodyPr/>
                    <a:lstStyle/>
                    <a:p>
                      <a:pPr rtl="1"/>
                      <a:r>
                        <a:rPr lang="en-US" dirty="0"/>
                        <a:t>Example</a:t>
                      </a:r>
                      <a:endParaRPr lang="he-IL" dirty="0"/>
                    </a:p>
                  </a:txBody>
                  <a:tcPr/>
                </a:tc>
                <a:tc>
                  <a:txBody>
                    <a:bodyPr/>
                    <a:lstStyle/>
                    <a:p>
                      <a:pPr rtl="1"/>
                      <a:r>
                        <a:rPr lang="en-US" dirty="0"/>
                        <a:t>Description</a:t>
                      </a:r>
                      <a:endParaRPr lang="he-IL" dirty="0"/>
                    </a:p>
                  </a:txBody>
                  <a:tcPr/>
                </a:tc>
                <a:tc>
                  <a:txBody>
                    <a:bodyPr/>
                    <a:lstStyle/>
                    <a:p>
                      <a:pPr rtl="1"/>
                      <a:r>
                        <a:rPr lang="en-US" dirty="0"/>
                        <a:t>Syntax</a:t>
                      </a:r>
                      <a:endParaRPr lang="he-IL" dirty="0"/>
                    </a:p>
                  </a:txBody>
                  <a:tcPr/>
                </a:tc>
                <a:extLst>
                  <a:ext uri="{0D108BD9-81ED-4DB2-BD59-A6C34878D82A}">
                    <a16:rowId xmlns:a16="http://schemas.microsoft.com/office/drawing/2014/main" val="1490828934"/>
                  </a:ext>
                </a:extLst>
              </a:tr>
              <a:tr h="741681">
                <a:tc>
                  <a:txBody>
                    <a:bodyPr/>
                    <a:lstStyle/>
                    <a:p>
                      <a:pPr rtl="1"/>
                      <a:r>
                        <a:rPr lang="en-US" dirty="0"/>
                        <a:t>.inline-block</a:t>
                      </a:r>
                      <a:r>
                        <a:rPr lang="en-US" baseline="0" dirty="0"/>
                        <a:t> – Element with class = inline-block</a:t>
                      </a:r>
                      <a:endParaRPr lang="he-IL" baseline="0" dirty="0"/>
                    </a:p>
                    <a:p>
                      <a:pPr rtl="1"/>
                      <a:r>
                        <a:rPr lang="en-US" baseline="0" dirty="0" err="1"/>
                        <a:t>a.inline</a:t>
                      </a:r>
                      <a:r>
                        <a:rPr lang="en-US" baseline="0" dirty="0"/>
                        <a:t>-block – “A” element with class = inline-block </a:t>
                      </a:r>
                      <a:endParaRPr lang="he-IL" dirty="0"/>
                    </a:p>
                  </a:txBody>
                  <a:tcPr/>
                </a:tc>
                <a:tc>
                  <a:txBody>
                    <a:bodyPr/>
                    <a:lstStyle/>
                    <a:p>
                      <a:pPr rtl="1"/>
                      <a:r>
                        <a:rPr lang="en-US" dirty="0"/>
                        <a:t>Class</a:t>
                      </a:r>
                      <a:endParaRPr lang="he-IL" dirty="0"/>
                    </a:p>
                  </a:txBody>
                  <a:tcPr/>
                </a:tc>
                <a:tc>
                  <a:txBody>
                    <a:bodyPr/>
                    <a:lstStyle/>
                    <a:p>
                      <a:pPr rtl="1"/>
                      <a:r>
                        <a:rPr lang="en-US" dirty="0"/>
                        <a:t>.</a:t>
                      </a:r>
                      <a:endParaRPr lang="he-IL" dirty="0"/>
                    </a:p>
                  </a:txBody>
                  <a:tcPr/>
                </a:tc>
                <a:extLst>
                  <a:ext uri="{0D108BD9-81ED-4DB2-BD59-A6C34878D82A}">
                    <a16:rowId xmlns:a16="http://schemas.microsoft.com/office/drawing/2014/main" val="1247409955"/>
                  </a:ext>
                </a:extLst>
              </a:tr>
              <a:tr h="741681">
                <a:tc>
                  <a:txBody>
                    <a:bodyPr/>
                    <a:lstStyle/>
                    <a:p>
                      <a:pPr rtl="1"/>
                      <a:r>
                        <a:rPr lang="en-US" dirty="0"/>
                        <a:t>#logo – Element</a:t>
                      </a:r>
                      <a:r>
                        <a:rPr lang="en-US" baseline="0" dirty="0"/>
                        <a:t> with id = logo</a:t>
                      </a:r>
                      <a:endParaRPr lang="he-IL" baseline="0" dirty="0"/>
                    </a:p>
                    <a:p>
                      <a:pPr rtl="1"/>
                      <a:r>
                        <a:rPr lang="en-US" baseline="0" dirty="0" err="1"/>
                        <a:t>Img#logo</a:t>
                      </a:r>
                      <a:r>
                        <a:rPr lang="en-US" baseline="0" dirty="0"/>
                        <a:t> – “</a:t>
                      </a:r>
                      <a:r>
                        <a:rPr lang="en-US" baseline="0" dirty="0" err="1"/>
                        <a:t>img</a:t>
                      </a:r>
                      <a:r>
                        <a:rPr lang="en-US" baseline="0" dirty="0"/>
                        <a:t>” element with id = logo</a:t>
                      </a:r>
                      <a:endParaRPr lang="he-IL" dirty="0"/>
                    </a:p>
                  </a:txBody>
                  <a:tcPr/>
                </a:tc>
                <a:tc>
                  <a:txBody>
                    <a:bodyPr/>
                    <a:lstStyle/>
                    <a:p>
                      <a:pPr rtl="1"/>
                      <a:r>
                        <a:rPr lang="en-US" dirty="0"/>
                        <a:t>id</a:t>
                      </a:r>
                      <a:endParaRPr lang="he-IL" dirty="0"/>
                    </a:p>
                  </a:txBody>
                  <a:tcPr/>
                </a:tc>
                <a:tc>
                  <a:txBody>
                    <a:bodyPr/>
                    <a:lstStyle/>
                    <a:p>
                      <a:pPr rtl="1"/>
                      <a:r>
                        <a:rPr lang="en-US" dirty="0"/>
                        <a:t>#</a:t>
                      </a:r>
                      <a:endParaRPr lang="he-IL" dirty="0"/>
                    </a:p>
                  </a:txBody>
                  <a:tcPr/>
                </a:tc>
                <a:extLst>
                  <a:ext uri="{0D108BD9-81ED-4DB2-BD59-A6C34878D82A}">
                    <a16:rowId xmlns:a16="http://schemas.microsoft.com/office/drawing/2014/main" val="1897830801"/>
                  </a:ext>
                </a:extLst>
              </a:tr>
              <a:tr h="429704">
                <a:tc>
                  <a:txBody>
                    <a:bodyPr/>
                    <a:lstStyle/>
                    <a:p>
                      <a:pPr rtl="1"/>
                      <a:r>
                        <a:rPr lang="en-US" dirty="0"/>
                        <a:t>a[class=inline-block] – “A” Element with class</a:t>
                      </a:r>
                      <a:r>
                        <a:rPr lang="en-US" baseline="0" dirty="0"/>
                        <a:t> = inline-block</a:t>
                      </a:r>
                      <a:endParaRPr lang="he-IL" dirty="0"/>
                    </a:p>
                  </a:txBody>
                  <a:tcPr/>
                </a:tc>
                <a:tc>
                  <a:txBody>
                    <a:bodyPr/>
                    <a:lstStyle/>
                    <a:p>
                      <a:pPr rtl="1"/>
                      <a:r>
                        <a:rPr lang="en-US" dirty="0"/>
                        <a:t>By attribute</a:t>
                      </a:r>
                      <a:endParaRPr lang="he-IL" dirty="0"/>
                    </a:p>
                  </a:txBody>
                  <a:tcPr/>
                </a:tc>
                <a:tc>
                  <a:txBody>
                    <a:bodyPr/>
                    <a:lstStyle/>
                    <a:p>
                      <a:pPr rtl="1"/>
                      <a:endParaRPr lang="he-IL" dirty="0"/>
                    </a:p>
                  </a:txBody>
                  <a:tcPr/>
                </a:tc>
                <a:extLst>
                  <a:ext uri="{0D108BD9-81ED-4DB2-BD59-A6C34878D82A}">
                    <a16:rowId xmlns:a16="http://schemas.microsoft.com/office/drawing/2014/main" val="1521370064"/>
                  </a:ext>
                </a:extLst>
              </a:tr>
              <a:tr h="429704">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dirty="0"/>
                        <a:t>div</a:t>
                      </a:r>
                      <a:r>
                        <a:rPr lang="en-US" baseline="0" dirty="0"/>
                        <a:t> </a:t>
                      </a:r>
                      <a:r>
                        <a:rPr lang="en-US" dirty="0"/>
                        <a:t>a[class=inline-block]</a:t>
                      </a:r>
                      <a:r>
                        <a:rPr lang="en-US" baseline="0" dirty="0"/>
                        <a:t> – “div” with “a” anywhere under it</a:t>
                      </a:r>
                      <a:endParaRPr lang="he-IL" dirty="0"/>
                    </a:p>
                  </a:txBody>
                  <a:tcPr/>
                </a:tc>
                <a:tc>
                  <a:txBody>
                    <a:bodyPr/>
                    <a:lstStyle/>
                    <a:p>
                      <a:pPr rtl="1"/>
                      <a:r>
                        <a:rPr lang="en-US" dirty="0"/>
                        <a:t>Anywhere under element</a:t>
                      </a:r>
                      <a:endParaRPr lang="he-IL" dirty="0"/>
                    </a:p>
                  </a:txBody>
                  <a:tcPr/>
                </a:tc>
                <a:tc>
                  <a:txBody>
                    <a:bodyPr/>
                    <a:lstStyle/>
                    <a:p>
                      <a:pPr rtl="1"/>
                      <a:r>
                        <a:rPr lang="en-US" dirty="0"/>
                        <a:t>&lt;space&gt;</a:t>
                      </a:r>
                      <a:endParaRPr lang="he-IL" dirty="0"/>
                    </a:p>
                  </a:txBody>
                  <a:tcPr/>
                </a:tc>
                <a:extLst>
                  <a:ext uri="{0D108BD9-81ED-4DB2-BD59-A6C34878D82A}">
                    <a16:rowId xmlns:a16="http://schemas.microsoft.com/office/drawing/2014/main" val="1885653338"/>
                  </a:ext>
                </a:extLst>
              </a:tr>
              <a:tr h="429704">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dirty="0"/>
                        <a:t>div</a:t>
                      </a:r>
                      <a:r>
                        <a:rPr lang="en-US" baseline="0" dirty="0"/>
                        <a:t> &gt; </a:t>
                      </a:r>
                      <a:r>
                        <a:rPr lang="en-US" dirty="0"/>
                        <a:t>a[class=inline-block]</a:t>
                      </a:r>
                      <a:r>
                        <a:rPr lang="en-US" baseline="0" dirty="0"/>
                        <a:t> – “div” with “a” directly under it</a:t>
                      </a:r>
                      <a:endParaRPr lang="he-IL" dirty="0"/>
                    </a:p>
                  </a:txBody>
                  <a:tcPr/>
                </a:tc>
                <a:tc>
                  <a:txBody>
                    <a:bodyPr/>
                    <a:lstStyle/>
                    <a:p>
                      <a:pPr rtl="1"/>
                      <a:r>
                        <a:rPr lang="en-US" dirty="0"/>
                        <a:t>Directly under element</a:t>
                      </a:r>
                      <a:endParaRPr lang="he-IL" dirty="0"/>
                    </a:p>
                  </a:txBody>
                  <a:tcPr/>
                </a:tc>
                <a:tc>
                  <a:txBody>
                    <a:bodyPr/>
                    <a:lstStyle/>
                    <a:p>
                      <a:pPr rtl="1"/>
                      <a:r>
                        <a:rPr lang="en-US" dirty="0"/>
                        <a:t>&gt;</a:t>
                      </a:r>
                      <a:endParaRPr lang="he-IL" dirty="0"/>
                    </a:p>
                  </a:txBody>
                  <a:tcPr/>
                </a:tc>
                <a:extLst>
                  <a:ext uri="{0D108BD9-81ED-4DB2-BD59-A6C34878D82A}">
                    <a16:rowId xmlns:a16="http://schemas.microsoft.com/office/drawing/2014/main" val="2384558336"/>
                  </a:ext>
                </a:extLst>
              </a:tr>
              <a:tr h="429704">
                <a:tc>
                  <a:txBody>
                    <a:bodyPr/>
                    <a:lstStyle/>
                    <a:p>
                      <a:pPr rtl="1"/>
                      <a:r>
                        <a:rPr lang="en-US" dirty="0"/>
                        <a:t>A[id*=“</a:t>
                      </a:r>
                      <a:r>
                        <a:rPr lang="en-US" dirty="0" err="1"/>
                        <a:t>abc</a:t>
                      </a:r>
                      <a:r>
                        <a:rPr lang="en-US" dirty="0"/>
                        <a:t>”] – “A” element with id containing “</a:t>
                      </a:r>
                      <a:r>
                        <a:rPr lang="en-US" dirty="0" err="1"/>
                        <a:t>abc</a:t>
                      </a:r>
                      <a:r>
                        <a:rPr lang="en-US" dirty="0"/>
                        <a:t>”</a:t>
                      </a:r>
                      <a:endParaRPr lang="he-IL" dirty="0"/>
                    </a:p>
                  </a:txBody>
                  <a:tcPr/>
                </a:tc>
                <a:tc>
                  <a:txBody>
                    <a:bodyPr/>
                    <a:lstStyle/>
                    <a:p>
                      <a:pPr rtl="1"/>
                      <a:r>
                        <a:rPr lang="en-US" dirty="0"/>
                        <a:t>Contains</a:t>
                      </a:r>
                      <a:endParaRPr lang="he-IL" dirty="0"/>
                    </a:p>
                  </a:txBody>
                  <a:tcPr/>
                </a:tc>
                <a:tc>
                  <a:txBody>
                    <a:bodyPr/>
                    <a:lstStyle/>
                    <a:p>
                      <a:pPr rtl="1"/>
                      <a:r>
                        <a:rPr lang="en-US" dirty="0"/>
                        <a:t>*</a:t>
                      </a:r>
                      <a:endParaRPr lang="he-IL" dirty="0"/>
                    </a:p>
                  </a:txBody>
                  <a:tcPr/>
                </a:tc>
                <a:extLst>
                  <a:ext uri="{0D108BD9-81ED-4DB2-BD59-A6C34878D82A}">
                    <a16:rowId xmlns:a16="http://schemas.microsoft.com/office/drawing/2014/main" val="3806467882"/>
                  </a:ext>
                </a:extLst>
              </a:tr>
              <a:tr h="429704">
                <a:tc>
                  <a:txBody>
                    <a:bodyPr/>
                    <a:lstStyle/>
                    <a:p>
                      <a:pPr rtl="1"/>
                      <a:r>
                        <a:rPr lang="en-US" dirty="0"/>
                        <a:t>A[id^=“</a:t>
                      </a:r>
                      <a:r>
                        <a:rPr lang="en-US" dirty="0" err="1"/>
                        <a:t>abc</a:t>
                      </a:r>
                      <a:r>
                        <a:rPr lang="en-US" dirty="0"/>
                        <a:t>”] – “A” element with id starting with “</a:t>
                      </a:r>
                      <a:r>
                        <a:rPr lang="en-US" dirty="0" err="1"/>
                        <a:t>abc</a:t>
                      </a:r>
                      <a:r>
                        <a:rPr lang="en-US" dirty="0"/>
                        <a:t>”</a:t>
                      </a:r>
                      <a:endParaRPr lang="he-IL" dirty="0"/>
                    </a:p>
                  </a:txBody>
                  <a:tcPr/>
                </a:tc>
                <a:tc>
                  <a:txBody>
                    <a:bodyPr/>
                    <a:lstStyle/>
                    <a:p>
                      <a:pPr rtl="1"/>
                      <a:r>
                        <a:rPr lang="en-US" dirty="0"/>
                        <a:t>Starts with</a:t>
                      </a:r>
                      <a:endParaRPr lang="he-IL" dirty="0"/>
                    </a:p>
                  </a:txBody>
                  <a:tcPr/>
                </a:tc>
                <a:tc>
                  <a:txBody>
                    <a:bodyPr/>
                    <a:lstStyle/>
                    <a:p>
                      <a:pPr rtl="1"/>
                      <a:r>
                        <a:rPr lang="en-US" dirty="0"/>
                        <a:t>^</a:t>
                      </a:r>
                      <a:endParaRPr lang="he-IL" dirty="0"/>
                    </a:p>
                  </a:txBody>
                  <a:tcPr/>
                </a:tc>
                <a:extLst>
                  <a:ext uri="{0D108BD9-81ED-4DB2-BD59-A6C34878D82A}">
                    <a16:rowId xmlns:a16="http://schemas.microsoft.com/office/drawing/2014/main" val="387009807"/>
                  </a:ext>
                </a:extLst>
              </a:tr>
            </a:tbl>
          </a:graphicData>
        </a:graphic>
      </p:graphicFrame>
    </p:spTree>
    <p:extLst>
      <p:ext uri="{BB962C8B-B14F-4D97-AF65-F5344CB8AC3E}">
        <p14:creationId xmlns:p14="http://schemas.microsoft.com/office/powerpoint/2010/main" val="2537982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7901354" cy="4937760"/>
          </a:xfrm>
        </p:spPr>
        <p:txBody>
          <a:bodyPr/>
          <a:lstStyle/>
          <a:p>
            <a:pPr marL="342900" indent="-342900" algn="l">
              <a:buFont typeface="Arial" panose="020B0604020202020204" pitchFamily="34" charset="0"/>
              <a:buChar char="•"/>
            </a:pPr>
            <a:r>
              <a:rPr lang="en-US" dirty="0"/>
              <a:t>Before we start a test automation project, we need to take few factors into consideration</a:t>
            </a:r>
          </a:p>
          <a:p>
            <a:pPr marL="800100" lvl="1" indent="-342900" algn="l">
              <a:buFont typeface="Arial" panose="020B0604020202020204" pitchFamily="34" charset="0"/>
              <a:buChar char="•"/>
            </a:pPr>
            <a:r>
              <a:rPr lang="en-US" dirty="0"/>
              <a:t>Test plan</a:t>
            </a:r>
          </a:p>
          <a:p>
            <a:pPr marL="1257300" lvl="2" indent="-342900" algn="l">
              <a:buFont typeface="Arial" panose="020B0604020202020204" pitchFamily="34" charset="0"/>
              <a:buChar char="•"/>
            </a:pPr>
            <a:r>
              <a:rPr lang="en-US" dirty="0"/>
              <a:t>Knowledge of test scenario to be automated</a:t>
            </a:r>
          </a:p>
          <a:p>
            <a:pPr marL="800100" lvl="1" indent="-342900" algn="l">
              <a:buFont typeface="Arial" panose="020B0604020202020204" pitchFamily="34" charset="0"/>
              <a:buChar char="•"/>
            </a:pPr>
            <a:r>
              <a:rPr lang="en-US" dirty="0"/>
              <a:t>ROI – Return On Investment (show me the money…)</a:t>
            </a:r>
          </a:p>
          <a:p>
            <a:pPr marL="800100" lvl="1" indent="-342900" algn="l">
              <a:buFont typeface="Arial" panose="020B0604020202020204" pitchFamily="34" charset="0"/>
              <a:buChar char="•"/>
            </a:pPr>
            <a:r>
              <a:rPr lang="en-US" dirty="0"/>
              <a:t>Technical feasibility</a:t>
            </a:r>
          </a:p>
          <a:p>
            <a:pPr marL="1257300" lvl="2" indent="-342900" algn="l">
              <a:buFont typeface="Arial" panose="020B0604020202020204" pitchFamily="34" charset="0"/>
              <a:buChar char="•"/>
            </a:pPr>
            <a:r>
              <a:rPr lang="en-US" dirty="0"/>
              <a:t>Supporting automation tools</a:t>
            </a:r>
          </a:p>
          <a:p>
            <a:pPr marL="1257300" lvl="2" indent="-342900" algn="l">
              <a:buFont typeface="Arial" panose="020B0604020202020204" pitchFamily="34" charset="0"/>
              <a:buChar char="•"/>
            </a:pPr>
            <a:r>
              <a:rPr lang="en-US" dirty="0"/>
              <a:t>Tested technology</a:t>
            </a:r>
          </a:p>
          <a:p>
            <a:pPr marL="800100" lvl="1" indent="-342900" algn="l">
              <a:buFont typeface="Arial" panose="020B0604020202020204" pitchFamily="34" charset="0"/>
              <a:buChar char="•"/>
            </a:pPr>
            <a:r>
              <a:rPr lang="en-US" dirty="0"/>
              <a:t>Application readiness</a:t>
            </a:r>
          </a:p>
          <a:p>
            <a:pPr algn="l"/>
            <a:r>
              <a:rPr lang="en-US" dirty="0"/>
              <a:t>			</a:t>
            </a:r>
          </a:p>
        </p:txBody>
      </p:sp>
      <p:sp>
        <p:nvSpPr>
          <p:cNvPr id="5" name="Rectangle 4">
            <a:extLst>
              <a:ext uri="{FF2B5EF4-FFF2-40B4-BE49-F238E27FC236}">
                <a16:creationId xmlns:a16="http://schemas.microsoft.com/office/drawing/2014/main" id="{0846C511-DED7-4C58-96CE-3C400648DD92}"/>
              </a:ext>
            </a:extLst>
          </p:cNvPr>
          <p:cNvSpPr/>
          <p:nvPr/>
        </p:nvSpPr>
        <p:spPr>
          <a:xfrm>
            <a:off x="2546888" y="225866"/>
            <a:ext cx="7098224"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Test Automation Pre-Conditions</a:t>
            </a:r>
            <a:endParaRPr lang="he-IL" sz="4000" b="1" dirty="0">
              <a:solidFill>
                <a:srgbClr val="002060"/>
              </a:solidFill>
              <a:latin typeface="Lava Std"/>
            </a:endParaRP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Tree>
    <p:extLst>
      <p:ext uri="{BB962C8B-B14F-4D97-AF65-F5344CB8AC3E}">
        <p14:creationId xmlns:p14="http://schemas.microsoft.com/office/powerpoint/2010/main" val="17962247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2739134" y="176629"/>
            <a:ext cx="671373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CSS </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
        <p:nvSpPr>
          <p:cNvPr id="7" name="Subtitle 6">
            <a:extLst>
              <a:ext uri="{FF2B5EF4-FFF2-40B4-BE49-F238E27FC236}">
                <a16:creationId xmlns:a16="http://schemas.microsoft.com/office/drawing/2014/main" id="{F3679D0A-47A2-4C29-8C57-81481F5504E9}"/>
              </a:ext>
            </a:extLst>
          </p:cNvPr>
          <p:cNvSpPr>
            <a:spLocks noGrp="1"/>
          </p:cNvSpPr>
          <p:nvPr>
            <p:ph type="subTitle" idx="1"/>
          </p:nvPr>
        </p:nvSpPr>
        <p:spPr>
          <a:xfrm>
            <a:off x="1401170" y="4391634"/>
            <a:ext cx="9144000" cy="753572"/>
          </a:xfrm>
        </p:spPr>
        <p:txBody>
          <a:bodyPr/>
          <a:lstStyle/>
          <a:p>
            <a:pPr algn="l"/>
            <a:r>
              <a:rPr lang="en-US" dirty="0"/>
              <a:t> CSS Tutorial: </a:t>
            </a:r>
            <a:r>
              <a:rPr lang="en-US" dirty="0">
                <a:hlinkClick r:id="rId4"/>
              </a:rPr>
              <a:t>https://www.w3schools.com/cssref/css_selectors.asp</a:t>
            </a:r>
            <a:endParaRPr lang="en-US" dirty="0"/>
          </a:p>
        </p:txBody>
      </p:sp>
      <p:pic>
        <p:nvPicPr>
          <p:cNvPr id="10" name="Picture 9">
            <a:extLst>
              <a:ext uri="{FF2B5EF4-FFF2-40B4-BE49-F238E27FC236}">
                <a16:creationId xmlns:a16="http://schemas.microsoft.com/office/drawing/2014/main" id="{A4C280EB-4F96-4E5F-9337-9B701813AF73}"/>
              </a:ext>
            </a:extLst>
          </p:cNvPr>
          <p:cNvPicPr>
            <a:picLocks noChangeAspect="1"/>
          </p:cNvPicPr>
          <p:nvPr/>
        </p:nvPicPr>
        <p:blipFill>
          <a:blip r:embed="rId5"/>
          <a:stretch>
            <a:fillRect/>
          </a:stretch>
        </p:blipFill>
        <p:spPr>
          <a:xfrm>
            <a:off x="1401170" y="1216888"/>
            <a:ext cx="6629400" cy="1438275"/>
          </a:xfrm>
          <a:prstGeom prst="rect">
            <a:avLst/>
          </a:prstGeom>
          <a:ln>
            <a:solidFill>
              <a:schemeClr val="accent1"/>
            </a:solidFill>
          </a:ln>
        </p:spPr>
      </p:pic>
      <p:pic>
        <p:nvPicPr>
          <p:cNvPr id="11" name="Picture 10">
            <a:extLst>
              <a:ext uri="{FF2B5EF4-FFF2-40B4-BE49-F238E27FC236}">
                <a16:creationId xmlns:a16="http://schemas.microsoft.com/office/drawing/2014/main" id="{4040ABF6-9F86-4279-AB30-3896AF6A3FCA}"/>
              </a:ext>
            </a:extLst>
          </p:cNvPr>
          <p:cNvPicPr>
            <a:picLocks noChangeAspect="1"/>
          </p:cNvPicPr>
          <p:nvPr/>
        </p:nvPicPr>
        <p:blipFill>
          <a:blip r:embed="rId6"/>
          <a:stretch>
            <a:fillRect/>
          </a:stretch>
        </p:blipFill>
        <p:spPr>
          <a:xfrm>
            <a:off x="1401170" y="2797555"/>
            <a:ext cx="10115550" cy="1200150"/>
          </a:xfrm>
          <a:prstGeom prst="rect">
            <a:avLst/>
          </a:prstGeom>
        </p:spPr>
      </p:pic>
    </p:spTree>
    <p:extLst>
      <p:ext uri="{BB962C8B-B14F-4D97-AF65-F5344CB8AC3E}">
        <p14:creationId xmlns:p14="http://schemas.microsoft.com/office/powerpoint/2010/main" val="20241697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normAutofit/>
          </a:bodyPr>
          <a:lstStyle/>
          <a:p>
            <a:pPr marL="342900" indent="-342900" algn="l">
              <a:buFont typeface="Arial" panose="020B0604020202020204" pitchFamily="34" charset="0"/>
              <a:buChar char="•"/>
            </a:pPr>
            <a:r>
              <a:rPr lang="en-US" dirty="0"/>
              <a:t> Locating the object by it’s element name</a:t>
            </a:r>
          </a:p>
          <a:p>
            <a:pPr marL="342900" indent="-342900" algn="l">
              <a:buFont typeface="Arial" panose="020B0604020202020204" pitchFamily="34" charset="0"/>
              <a:buChar char="•"/>
            </a:pPr>
            <a:r>
              <a:rPr lang="en-US" dirty="0"/>
              <a:t>Find Element command returns the web element that matches the </a:t>
            </a:r>
            <a:r>
              <a:rPr lang="en-US" dirty="0">
                <a:solidFill>
                  <a:srgbClr val="FF0000"/>
                </a:solidFill>
              </a:rPr>
              <a:t>first</a:t>
            </a:r>
            <a:r>
              <a:rPr lang="en-US" dirty="0"/>
              <a:t> most element within the web page.</a:t>
            </a:r>
          </a:p>
          <a:p>
            <a:pPr marL="342900" indent="-342900" algn="l">
              <a:buFont typeface="Arial" panose="020B0604020202020204" pitchFamily="34" charset="0"/>
              <a:buChar char="•"/>
            </a:pPr>
            <a:r>
              <a:rPr lang="en-US" dirty="0"/>
              <a:t>Find Elements command returns a list of web elements that match the criteria.  </a:t>
            </a:r>
          </a:p>
          <a:p>
            <a:pPr marL="342900" indent="-342900" algn="l">
              <a:buFont typeface="Arial" panose="020B0604020202020204" pitchFamily="34" charset="0"/>
              <a:buChar char="•"/>
            </a:pPr>
            <a:r>
              <a:rPr lang="en-US" dirty="0"/>
              <a:t>Pros</a:t>
            </a:r>
          </a:p>
          <a:p>
            <a:pPr marL="800100" lvl="1" indent="-342900" algn="l">
              <a:buFont typeface="Arial" panose="020B0604020202020204" pitchFamily="34" charset="0"/>
              <a:buChar char="•"/>
            </a:pPr>
            <a:r>
              <a:rPr lang="en-US" dirty="0"/>
              <a:t>Easily get a group of objects</a:t>
            </a:r>
          </a:p>
          <a:p>
            <a:pPr marL="1257300" lvl="2" indent="-342900" algn="l">
              <a:buFont typeface="Arial" panose="020B0604020202020204" pitchFamily="34" charset="0"/>
              <a:buChar char="•"/>
            </a:pPr>
            <a:r>
              <a:rPr lang="en-US" dirty="0"/>
              <a:t>Why do we want to get a group of objects?</a:t>
            </a:r>
          </a:p>
          <a:p>
            <a:pPr marL="1714500" lvl="3" indent="-342900" algn="l">
              <a:buFont typeface="Arial" panose="020B0604020202020204" pitchFamily="34" charset="0"/>
              <a:buChar char="•"/>
            </a:pPr>
            <a:r>
              <a:rPr lang="en-US" dirty="0"/>
              <a:t>Perform the same action on few objects</a:t>
            </a:r>
          </a:p>
          <a:p>
            <a:pPr marL="1714500" lvl="3" indent="-342900" algn="l">
              <a:buFont typeface="Arial" panose="020B0604020202020204" pitchFamily="34" charset="0"/>
              <a:buChar char="•"/>
            </a:pPr>
            <a:r>
              <a:rPr lang="en-US" dirty="0"/>
              <a:t>Get data from few objects</a:t>
            </a:r>
          </a:p>
          <a:p>
            <a:pPr marL="342900" indent="-342900" algn="l">
              <a:buFont typeface="Arial" panose="020B0604020202020204" pitchFamily="34" charset="0"/>
              <a:buChar char="•"/>
            </a:pPr>
            <a:r>
              <a:rPr lang="en-US" dirty="0"/>
              <a:t> Cons</a:t>
            </a:r>
          </a:p>
          <a:p>
            <a:pPr marL="800100" lvl="1" indent="-342900" algn="l">
              <a:buFont typeface="Arial" panose="020B0604020202020204" pitchFamily="34" charset="0"/>
              <a:buChar char="•"/>
            </a:pPr>
            <a:r>
              <a:rPr lang="en-US" dirty="0"/>
              <a:t>May match more than one object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2739134" y="176629"/>
            <a:ext cx="671373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Tag Name </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16742685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2739134" y="176629"/>
            <a:ext cx="671373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Tag Name </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8" name="Picture 7">
            <a:extLst>
              <a:ext uri="{FF2B5EF4-FFF2-40B4-BE49-F238E27FC236}">
                <a16:creationId xmlns:a16="http://schemas.microsoft.com/office/drawing/2014/main" id="{37FA51F0-D466-4300-8962-83B290A3F9DD}"/>
              </a:ext>
            </a:extLst>
          </p:cNvPr>
          <p:cNvPicPr>
            <a:picLocks noChangeAspect="1"/>
          </p:cNvPicPr>
          <p:nvPr/>
        </p:nvPicPr>
        <p:blipFill>
          <a:blip r:embed="rId4"/>
          <a:stretch>
            <a:fillRect/>
          </a:stretch>
        </p:blipFill>
        <p:spPr>
          <a:xfrm>
            <a:off x="2071515" y="1220064"/>
            <a:ext cx="6629400" cy="1438275"/>
          </a:xfrm>
          <a:prstGeom prst="rect">
            <a:avLst/>
          </a:prstGeom>
          <a:ln>
            <a:solidFill>
              <a:schemeClr val="accent1"/>
            </a:solidFill>
          </a:ln>
        </p:spPr>
      </p:pic>
      <p:pic>
        <p:nvPicPr>
          <p:cNvPr id="9" name="Picture 8">
            <a:extLst>
              <a:ext uri="{FF2B5EF4-FFF2-40B4-BE49-F238E27FC236}">
                <a16:creationId xmlns:a16="http://schemas.microsoft.com/office/drawing/2014/main" id="{6873379A-B0C9-4796-86B8-5D448B597DD9}"/>
              </a:ext>
            </a:extLst>
          </p:cNvPr>
          <p:cNvPicPr>
            <a:picLocks noChangeAspect="1"/>
          </p:cNvPicPr>
          <p:nvPr/>
        </p:nvPicPr>
        <p:blipFill>
          <a:blip r:embed="rId5"/>
          <a:stretch>
            <a:fillRect/>
          </a:stretch>
        </p:blipFill>
        <p:spPr>
          <a:xfrm>
            <a:off x="2071515" y="2789237"/>
            <a:ext cx="9239250" cy="466725"/>
          </a:xfrm>
          <a:prstGeom prst="rect">
            <a:avLst/>
          </a:prstGeom>
        </p:spPr>
      </p:pic>
    </p:spTree>
    <p:extLst>
      <p:ext uri="{BB962C8B-B14F-4D97-AF65-F5344CB8AC3E}">
        <p14:creationId xmlns:p14="http://schemas.microsoft.com/office/powerpoint/2010/main" val="3303557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normAutofit/>
          </a:bodyPr>
          <a:lstStyle/>
          <a:p>
            <a:pPr marL="342900" indent="-342900" algn="l">
              <a:buFont typeface="Arial" panose="020B0604020202020204" pitchFamily="34" charset="0"/>
              <a:buChar char="•"/>
            </a:pPr>
            <a:r>
              <a:rPr lang="en-US" dirty="0"/>
              <a:t> Locating the object by its element name </a:t>
            </a:r>
          </a:p>
          <a:p>
            <a:pPr marL="342900" indent="-342900" algn="l">
              <a:buFont typeface="Arial" panose="020B0604020202020204" pitchFamily="34" charset="0"/>
              <a:buChar char="•"/>
            </a:pPr>
            <a:r>
              <a:rPr lang="en-US" dirty="0"/>
              <a:t>Find Element command returns the web element that matches the </a:t>
            </a:r>
            <a:r>
              <a:rPr lang="en-US" dirty="0">
                <a:solidFill>
                  <a:srgbClr val="FF0000"/>
                </a:solidFill>
              </a:rPr>
              <a:t>first</a:t>
            </a:r>
            <a:r>
              <a:rPr lang="en-US" dirty="0"/>
              <a:t> most element within the web page.</a:t>
            </a:r>
          </a:p>
          <a:p>
            <a:pPr marL="342900" indent="-342900" algn="l">
              <a:buFont typeface="Arial" panose="020B0604020202020204" pitchFamily="34" charset="0"/>
              <a:buChar char="•"/>
            </a:pPr>
            <a:r>
              <a:rPr lang="en-US" dirty="0"/>
              <a:t>Find Elements command returns a list of web elements that match the criteria</a:t>
            </a:r>
          </a:p>
          <a:p>
            <a:pPr marL="342900" indent="-342900" algn="l">
              <a:buFont typeface="Arial" panose="020B0604020202020204" pitchFamily="34" charset="0"/>
              <a:buChar char="•"/>
            </a:pPr>
            <a:r>
              <a:rPr lang="en-US" dirty="0"/>
              <a:t>Pros</a:t>
            </a:r>
          </a:p>
          <a:p>
            <a:pPr marL="800100" lvl="1" indent="-342900" algn="l">
              <a:buFont typeface="Arial" panose="020B0604020202020204" pitchFamily="34" charset="0"/>
              <a:buChar char="•"/>
            </a:pPr>
            <a:r>
              <a:rPr lang="en-US" dirty="0"/>
              <a:t>Easily get a group of objects</a:t>
            </a:r>
          </a:p>
          <a:p>
            <a:pPr marL="342900" indent="-342900" algn="l">
              <a:buFont typeface="Arial" panose="020B0604020202020204" pitchFamily="34" charset="0"/>
              <a:buChar char="•"/>
            </a:pPr>
            <a:r>
              <a:rPr lang="en-US" dirty="0"/>
              <a:t> Cons</a:t>
            </a:r>
          </a:p>
          <a:p>
            <a:pPr marL="800100" lvl="1" indent="-342900" algn="l">
              <a:buFont typeface="Arial" panose="020B0604020202020204" pitchFamily="34" charset="0"/>
              <a:buChar char="•"/>
            </a:pPr>
            <a:r>
              <a:rPr lang="en-US" dirty="0"/>
              <a:t>May match more than one object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2739134" y="176629"/>
            <a:ext cx="671373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Class Name </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986897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2739134" y="176629"/>
            <a:ext cx="6713731"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Class Name </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4BBF9F47-260B-4CF6-BC58-6E2E93B77EDC}"/>
              </a:ext>
            </a:extLst>
          </p:cNvPr>
          <p:cNvPicPr>
            <a:picLocks noChangeAspect="1"/>
          </p:cNvPicPr>
          <p:nvPr/>
        </p:nvPicPr>
        <p:blipFill>
          <a:blip r:embed="rId4"/>
          <a:stretch>
            <a:fillRect/>
          </a:stretch>
        </p:blipFill>
        <p:spPr>
          <a:xfrm>
            <a:off x="1722725" y="1072378"/>
            <a:ext cx="6629400" cy="1438275"/>
          </a:xfrm>
          <a:prstGeom prst="rect">
            <a:avLst/>
          </a:prstGeom>
          <a:ln>
            <a:solidFill>
              <a:schemeClr val="accent1"/>
            </a:solidFill>
          </a:ln>
        </p:spPr>
      </p:pic>
      <p:pic>
        <p:nvPicPr>
          <p:cNvPr id="10" name="Picture 9">
            <a:extLst>
              <a:ext uri="{FF2B5EF4-FFF2-40B4-BE49-F238E27FC236}">
                <a16:creationId xmlns:a16="http://schemas.microsoft.com/office/drawing/2014/main" id="{53CE57DE-C0A0-47DA-B577-29087CCBB38B}"/>
              </a:ext>
            </a:extLst>
          </p:cNvPr>
          <p:cNvPicPr>
            <a:picLocks noChangeAspect="1"/>
          </p:cNvPicPr>
          <p:nvPr/>
        </p:nvPicPr>
        <p:blipFill>
          <a:blip r:embed="rId5"/>
          <a:stretch>
            <a:fillRect/>
          </a:stretch>
        </p:blipFill>
        <p:spPr>
          <a:xfrm>
            <a:off x="1722725" y="2760071"/>
            <a:ext cx="9976758" cy="466725"/>
          </a:xfrm>
          <a:prstGeom prst="rect">
            <a:avLst/>
          </a:prstGeom>
        </p:spPr>
      </p:pic>
    </p:spTree>
    <p:extLst>
      <p:ext uri="{BB962C8B-B14F-4D97-AF65-F5344CB8AC3E}">
        <p14:creationId xmlns:p14="http://schemas.microsoft.com/office/powerpoint/2010/main" val="41379951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normAutofit/>
          </a:bodyPr>
          <a:lstStyle/>
          <a:p>
            <a:pPr marL="342900" indent="-342900" algn="l">
              <a:buFont typeface="Arial" panose="020B0604020202020204" pitchFamily="34" charset="0"/>
              <a:buChar char="•"/>
            </a:pPr>
            <a:r>
              <a:rPr lang="en-US" dirty="0"/>
              <a:t> Use recorded identification (Selenium IDE, Tools over Eclipse)</a:t>
            </a:r>
          </a:p>
          <a:p>
            <a:pPr marL="342900" indent="-342900" algn="l">
              <a:buFont typeface="Arial" panose="020B0604020202020204" pitchFamily="34" charset="0"/>
              <a:buChar char="•"/>
            </a:pPr>
            <a:r>
              <a:rPr lang="en-US" dirty="0"/>
              <a:t> Use a spying tool (E.g. SELECTORSHUB, F12)</a:t>
            </a:r>
          </a:p>
          <a:p>
            <a:pPr marL="342900" indent="-342900" algn="l">
              <a:buFont typeface="Arial" panose="020B0604020202020204" pitchFamily="34" charset="0"/>
              <a:buChar char="•"/>
            </a:pPr>
            <a:r>
              <a:rPr lang="en-US" dirty="0"/>
              <a:t> View page source</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1972343" y="232016"/>
            <a:ext cx="8247314"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How To Get The Object Identification?</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12049039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3999" y="1097280"/>
            <a:ext cx="10103893" cy="4937760"/>
          </a:xfrm>
        </p:spPr>
        <p:txBody>
          <a:bodyPr>
            <a:normAutofit/>
          </a:bodyPr>
          <a:lstStyle/>
          <a:p>
            <a:pPr marL="342900" indent="-342900" algn="l">
              <a:buFont typeface="Arial" panose="020B0604020202020204" pitchFamily="34" charset="0"/>
              <a:buChar char="•"/>
            </a:pPr>
            <a:r>
              <a:rPr lang="en-US" dirty="0"/>
              <a:t>1. After installing </a:t>
            </a:r>
            <a:r>
              <a:rPr lang="en-US" dirty="0" err="1"/>
              <a:t>SelectorsHub</a:t>
            </a:r>
            <a:r>
              <a:rPr lang="en-US" dirty="0"/>
              <a:t> Chrome extension, restart the browser.</a:t>
            </a:r>
          </a:p>
          <a:p>
            <a:pPr marL="342900" indent="-342900" algn="l">
              <a:buFont typeface="Arial" panose="020B0604020202020204" pitchFamily="34" charset="0"/>
              <a:buChar char="•"/>
            </a:pPr>
            <a:r>
              <a:rPr lang="en-US" dirty="0"/>
              <a:t>2. Open </a:t>
            </a:r>
            <a:r>
              <a:rPr lang="en-US" dirty="0" err="1"/>
              <a:t>DevTools</a:t>
            </a:r>
            <a:r>
              <a:rPr lang="en-US" dirty="0"/>
              <a:t> by pressing F12 or Right-click anywhere on the webpage.</a:t>
            </a:r>
          </a:p>
          <a:p>
            <a:pPr marL="342900" indent="-342900" algn="l">
              <a:buFont typeface="Arial" panose="020B0604020202020204" pitchFamily="34" charset="0"/>
              <a:buChar char="•"/>
            </a:pPr>
            <a:r>
              <a:rPr lang="en-US" dirty="0"/>
              <a:t>3. Click on Inspect.</a:t>
            </a:r>
          </a:p>
          <a:p>
            <a:pPr marL="342900" indent="-342900" algn="l">
              <a:buFont typeface="Arial" panose="020B0604020202020204" pitchFamily="34" charset="0"/>
              <a:buChar char="•"/>
            </a:pPr>
            <a:r>
              <a:rPr lang="en-US" dirty="0"/>
              <a:t>4. On right side of Elements tab, click on </a:t>
            </a:r>
            <a:r>
              <a:rPr lang="en-US" dirty="0" err="1"/>
              <a:t>SelectorsHub</a:t>
            </a:r>
            <a:r>
              <a:rPr lang="en-US" dirty="0"/>
              <a:t> tab. It will be the last tab, if not visible then expand sidebar.</a:t>
            </a:r>
          </a:p>
          <a:p>
            <a:pPr marL="342900" indent="-342900" algn="l">
              <a:buFont typeface="Arial" panose="020B0604020202020204" pitchFamily="34" charset="0"/>
              <a:buChar char="•"/>
            </a:pPr>
            <a:r>
              <a:rPr lang="en-US" dirty="0"/>
              <a:t>5. If auto suggest doesn't work while building Selectors,</a:t>
            </a:r>
          </a:p>
          <a:p>
            <a:pPr marL="342900" indent="-342900" algn="l">
              <a:buFont typeface="Arial" panose="020B0604020202020204" pitchFamily="34" charset="0"/>
              <a:buChar char="•"/>
            </a:pPr>
            <a:r>
              <a:rPr lang="en-US" dirty="0"/>
              <a:t>6. Open different website in new tab.</a:t>
            </a:r>
          </a:p>
        </p:txBody>
      </p:sp>
      <p:sp>
        <p:nvSpPr>
          <p:cNvPr id="5" name="Rectangle 4">
            <a:extLst>
              <a:ext uri="{FF2B5EF4-FFF2-40B4-BE49-F238E27FC236}">
                <a16:creationId xmlns:a16="http://schemas.microsoft.com/office/drawing/2014/main" id="{0846C511-DED7-4C58-96CE-3C400648DD92}"/>
              </a:ext>
            </a:extLst>
          </p:cNvPr>
          <p:cNvSpPr/>
          <p:nvPr/>
        </p:nvSpPr>
        <p:spPr>
          <a:xfrm>
            <a:off x="1524000" y="232016"/>
            <a:ext cx="9885527"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How to install and use SELECTORSHUB?</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36011748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1536738"/>
          </a:xfrm>
        </p:spPr>
        <p:txBody>
          <a:bodyPr>
            <a:normAutofit/>
          </a:bodyPr>
          <a:lstStyle/>
          <a:p>
            <a:pPr marL="342900" indent="-342900" algn="l">
              <a:buFont typeface="Arial" panose="020B0604020202020204" pitchFamily="34" charset="0"/>
              <a:buChar char="•"/>
            </a:pPr>
            <a:r>
              <a:rPr lang="en-US" dirty="0"/>
              <a:t> Use when expecting 1 element</a:t>
            </a:r>
          </a:p>
          <a:p>
            <a:pPr marL="342900" indent="-342900" algn="l">
              <a:buFont typeface="Arial" panose="020B0604020202020204" pitchFamily="34" charset="0"/>
              <a:buChar char="•"/>
            </a:pPr>
            <a:r>
              <a:rPr lang="en-US" dirty="0"/>
              <a:t> If element is not found, an error is thrown</a:t>
            </a:r>
          </a:p>
          <a:p>
            <a:pPr marL="342900" indent="-342900" algn="l">
              <a:buFont typeface="Arial" panose="020B0604020202020204" pitchFamily="34" charset="0"/>
              <a:buChar char="•"/>
            </a:pPr>
            <a:r>
              <a:rPr lang="en-US" dirty="0"/>
              <a:t> Returns a WebElement object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1972343" y="232016"/>
            <a:ext cx="8247314"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Find single Element</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87E6A749-11D7-4E65-B4E4-BFAA87B713C6}"/>
              </a:ext>
            </a:extLst>
          </p:cNvPr>
          <p:cNvPicPr>
            <a:picLocks noChangeAspect="1"/>
          </p:cNvPicPr>
          <p:nvPr/>
        </p:nvPicPr>
        <p:blipFill>
          <a:blip r:embed="rId4"/>
          <a:stretch>
            <a:fillRect/>
          </a:stretch>
        </p:blipFill>
        <p:spPr>
          <a:xfrm>
            <a:off x="1524000" y="2852951"/>
            <a:ext cx="8401050" cy="476250"/>
          </a:xfrm>
          <a:prstGeom prst="rect">
            <a:avLst/>
          </a:prstGeom>
        </p:spPr>
      </p:pic>
    </p:spTree>
    <p:extLst>
      <p:ext uri="{BB962C8B-B14F-4D97-AF65-F5344CB8AC3E}">
        <p14:creationId xmlns:p14="http://schemas.microsoft.com/office/powerpoint/2010/main" val="22697080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1536738"/>
          </a:xfrm>
        </p:spPr>
        <p:txBody>
          <a:bodyPr>
            <a:normAutofit lnSpcReduction="10000"/>
          </a:bodyPr>
          <a:lstStyle/>
          <a:p>
            <a:pPr marL="342900" indent="-342900" algn="l">
              <a:buFont typeface="Arial" panose="020B0604020202020204" pitchFamily="34" charset="0"/>
              <a:buChar char="•"/>
            </a:pPr>
            <a:r>
              <a:rPr lang="en-US" dirty="0"/>
              <a:t> Use when expecting few elements or to avoid a runtime error if element is not found</a:t>
            </a:r>
          </a:p>
          <a:p>
            <a:pPr marL="342900" indent="-342900" algn="l">
              <a:buFont typeface="Arial" panose="020B0604020202020204" pitchFamily="34" charset="0"/>
              <a:buChar char="•"/>
            </a:pPr>
            <a:r>
              <a:rPr lang="en-US" dirty="0"/>
              <a:t> If elements are not found, no error is thrown. The list size will be 0.</a:t>
            </a:r>
          </a:p>
          <a:p>
            <a:pPr marL="342900" indent="-342900" algn="l">
              <a:buFont typeface="Arial" panose="020B0604020202020204" pitchFamily="34" charset="0"/>
              <a:buChar char="•"/>
            </a:pPr>
            <a:r>
              <a:rPr lang="en-US" dirty="0"/>
              <a:t> Returns a WebElement objects list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1972343" y="232016"/>
            <a:ext cx="8247314"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Find Elements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9" name="Picture 8">
            <a:extLst>
              <a:ext uri="{FF2B5EF4-FFF2-40B4-BE49-F238E27FC236}">
                <a16:creationId xmlns:a16="http://schemas.microsoft.com/office/drawing/2014/main" id="{C1058ABA-F563-43FD-AFC0-088EA9A3A204}"/>
              </a:ext>
            </a:extLst>
          </p:cNvPr>
          <p:cNvPicPr>
            <a:picLocks noChangeAspect="1"/>
          </p:cNvPicPr>
          <p:nvPr/>
        </p:nvPicPr>
        <p:blipFill>
          <a:blip r:embed="rId4"/>
          <a:stretch>
            <a:fillRect/>
          </a:stretch>
        </p:blipFill>
        <p:spPr>
          <a:xfrm>
            <a:off x="1524000" y="3033358"/>
            <a:ext cx="8124825" cy="1190625"/>
          </a:xfrm>
          <a:prstGeom prst="rect">
            <a:avLst/>
          </a:prstGeom>
        </p:spPr>
      </p:pic>
    </p:spTree>
    <p:extLst>
      <p:ext uri="{BB962C8B-B14F-4D97-AF65-F5344CB8AC3E}">
        <p14:creationId xmlns:p14="http://schemas.microsoft.com/office/powerpoint/2010/main" val="7422642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2208555"/>
            <a:ext cx="9438216" cy="1975926"/>
          </a:xfrm>
          <a:prstGeom prst="rect">
            <a:avLst/>
          </a:prstGeom>
        </p:spPr>
        <p:txBody>
          <a:bodyPr wrap="square">
            <a:spAutoFit/>
          </a:bodyPr>
          <a:lstStyle/>
          <a:p>
            <a:pPr algn="ctr">
              <a:lnSpc>
                <a:spcPct val="90000"/>
              </a:lnSpc>
              <a:spcBef>
                <a:spcPct val="0"/>
              </a:spcBef>
              <a:defRPr/>
            </a:pPr>
            <a:r>
              <a:rPr lang="en-US" sz="9600" dirty="0"/>
              <a:t>Exercise!</a:t>
            </a:r>
            <a:endParaRPr lang="en-US" sz="4000" b="1" dirty="0">
              <a:solidFill>
                <a:srgbClr val="002060"/>
              </a:solidFill>
              <a:latin typeface="Lava Std"/>
            </a:endParaRPr>
          </a:p>
          <a:p>
            <a:pPr algn="ctr">
              <a:lnSpc>
                <a:spcPct val="90000"/>
              </a:lnSpc>
              <a:spcBef>
                <a:spcPct val="0"/>
              </a:spcBef>
              <a:defRPr/>
            </a:pPr>
            <a:endParaRPr lang="en-US" sz="4000" b="1" dirty="0">
              <a:solidFill>
                <a:srgbClr val="002060"/>
              </a:solidFill>
              <a:latin typeface="Lava Std"/>
            </a:endParaRP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Tree>
    <p:extLst>
      <p:ext uri="{BB962C8B-B14F-4D97-AF65-F5344CB8AC3E}">
        <p14:creationId xmlns:p14="http://schemas.microsoft.com/office/powerpoint/2010/main" val="4142441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7901354" cy="4937760"/>
          </a:xfrm>
        </p:spPr>
        <p:txBody>
          <a:bodyPr>
            <a:normAutofit/>
          </a:bodyPr>
          <a:lstStyle/>
          <a:p>
            <a:pPr marL="342900" indent="-342900" algn="l">
              <a:buFont typeface="Arial" panose="020B0604020202020204" pitchFamily="34" charset="0"/>
              <a:buChar char="•"/>
            </a:pPr>
            <a:r>
              <a:rPr lang="en-US" dirty="0"/>
              <a:t>Tests that need to run frequently</a:t>
            </a:r>
          </a:p>
          <a:p>
            <a:pPr marL="800100" lvl="1" indent="-342900" algn="l">
              <a:buFont typeface="Arial" panose="020B0604020202020204" pitchFamily="34" charset="0"/>
              <a:buChar char="•"/>
            </a:pPr>
            <a:r>
              <a:rPr lang="en-US" dirty="0"/>
              <a:t>Every build and version</a:t>
            </a:r>
          </a:p>
          <a:p>
            <a:pPr marL="800100" lvl="1" indent="-342900" algn="l">
              <a:buFont typeface="Arial" panose="020B0604020202020204" pitchFamily="34" charset="0"/>
              <a:buChar char="•"/>
            </a:pPr>
            <a:r>
              <a:rPr lang="en-US" dirty="0"/>
              <a:t>Sanity</a:t>
            </a:r>
          </a:p>
          <a:p>
            <a:pPr marL="1257300" lvl="2" indent="-342900" algn="l">
              <a:buFont typeface="Arial" panose="020B0604020202020204" pitchFamily="34" charset="0"/>
              <a:buChar char="•"/>
            </a:pPr>
            <a:r>
              <a:rPr lang="en-US" dirty="0"/>
              <a:t>Main business flows</a:t>
            </a:r>
          </a:p>
          <a:p>
            <a:pPr marL="800100" lvl="1" indent="-342900" algn="l">
              <a:buFont typeface="Arial" panose="020B0604020202020204" pitchFamily="34" charset="0"/>
              <a:buChar char="•"/>
            </a:pPr>
            <a:r>
              <a:rPr lang="en-US" dirty="0"/>
              <a:t>Regression</a:t>
            </a:r>
          </a:p>
          <a:p>
            <a:pPr marL="342900" indent="-342900" algn="l">
              <a:buFont typeface="Arial" panose="020B0604020202020204" pitchFamily="34" charset="0"/>
              <a:buChar char="•"/>
            </a:pPr>
            <a:r>
              <a:rPr lang="en-US" dirty="0"/>
              <a:t>Tests that require large number of verifications that is hard to achieve manually</a:t>
            </a:r>
          </a:p>
          <a:p>
            <a:pPr marL="800100" lvl="1" indent="-342900" algn="l">
              <a:buFont typeface="Arial" panose="020B0604020202020204" pitchFamily="34" charset="0"/>
              <a:buChar char="•"/>
            </a:pPr>
            <a:r>
              <a:rPr lang="en-US" dirty="0"/>
              <a:t>DB</a:t>
            </a:r>
          </a:p>
          <a:p>
            <a:pPr marL="800100" lvl="1" indent="-342900" algn="l">
              <a:buFont typeface="Arial" panose="020B0604020202020204" pitchFamily="34" charset="0"/>
              <a:buChar char="•"/>
            </a:pPr>
            <a:r>
              <a:rPr lang="en-US" dirty="0"/>
              <a:t>File's content</a:t>
            </a:r>
          </a:p>
          <a:p>
            <a:pPr marL="342900" indent="-342900" algn="l">
              <a:buFont typeface="Arial" panose="020B0604020202020204" pitchFamily="34" charset="0"/>
              <a:buChar char="•"/>
            </a:pPr>
            <a:r>
              <a:rPr lang="en-US" dirty="0"/>
              <a:t> Tests that require detailed application information</a:t>
            </a:r>
          </a:p>
          <a:p>
            <a:pPr marL="800100" lvl="1" indent="-342900" algn="l">
              <a:buFont typeface="Arial" panose="020B0604020202020204" pitchFamily="34" charset="0"/>
              <a:buChar char="•"/>
            </a:pPr>
            <a:r>
              <a:rPr lang="en-US" dirty="0"/>
              <a:t>GUI objects properties </a:t>
            </a:r>
          </a:p>
          <a:p>
            <a:pPr marL="342900" indent="-342900" algn="l">
              <a:buFont typeface="Arial" panose="020B0604020202020204" pitchFamily="34" charset="0"/>
              <a:buChar char="•"/>
            </a:pPr>
            <a:r>
              <a:rPr lang="en-US" dirty="0"/>
              <a:t> Test that need to run with multiple sets of data (data driven tests)</a:t>
            </a:r>
          </a:p>
        </p:txBody>
      </p:sp>
      <p:sp>
        <p:nvSpPr>
          <p:cNvPr id="5" name="Rectangle 4">
            <a:extLst>
              <a:ext uri="{FF2B5EF4-FFF2-40B4-BE49-F238E27FC236}">
                <a16:creationId xmlns:a16="http://schemas.microsoft.com/office/drawing/2014/main" id="{0846C511-DED7-4C58-96CE-3C400648DD92}"/>
              </a:ext>
            </a:extLst>
          </p:cNvPr>
          <p:cNvSpPr/>
          <p:nvPr/>
        </p:nvSpPr>
        <p:spPr>
          <a:xfrm>
            <a:off x="2546888" y="225866"/>
            <a:ext cx="7098224"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Which Test Cases To Automate?</a:t>
            </a: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Tree>
    <p:extLst>
      <p:ext uri="{BB962C8B-B14F-4D97-AF65-F5344CB8AC3E}">
        <p14:creationId xmlns:p14="http://schemas.microsoft.com/office/powerpoint/2010/main" val="25292165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3332DF3F-3225-4B64-B4B6-7FA27EF51FF7}"/>
              </a:ext>
            </a:extLst>
          </p:cNvPr>
          <p:cNvSpPr/>
          <p:nvPr/>
        </p:nvSpPr>
        <p:spPr>
          <a:xfrm>
            <a:off x="159433" y="1720840"/>
            <a:ext cx="11873133" cy="2308324"/>
          </a:xfrm>
          <a:prstGeom prst="rect">
            <a:avLst/>
          </a:prstGeom>
        </p:spPr>
        <p:txBody>
          <a:bodyPr wrap="square">
            <a:spAutoFit/>
          </a:bodyPr>
          <a:lstStyle/>
          <a:p>
            <a:pPr algn="ctr">
              <a:lnSpc>
                <a:spcPct val="90000"/>
              </a:lnSpc>
              <a:spcBef>
                <a:spcPct val="0"/>
              </a:spcBef>
              <a:defRPr/>
            </a:pPr>
            <a:r>
              <a:rPr lang="en-US" sz="8000" b="1" dirty="0">
                <a:solidFill>
                  <a:srgbClr val="002060"/>
                </a:solidFill>
                <a:latin typeface="Lava Std"/>
              </a:rPr>
              <a:t>Selenium WebDriver - Basic Actions</a:t>
            </a:r>
            <a:endParaRPr lang="he-IL" sz="8000" b="1" dirty="0">
              <a:solidFill>
                <a:srgbClr val="002060"/>
              </a:solidFill>
              <a:latin typeface="Lava Std"/>
            </a:endParaRPr>
          </a:p>
        </p:txBody>
      </p:sp>
      <p:pic>
        <p:nvPicPr>
          <p:cNvPr id="6" name="Picture 5">
            <a:extLst>
              <a:ext uri="{FF2B5EF4-FFF2-40B4-BE49-F238E27FC236}">
                <a16:creationId xmlns:a16="http://schemas.microsoft.com/office/drawing/2014/main" id="{948926A2-EDEA-4F79-9B44-BFFB8ED19ED5}"/>
              </a:ext>
            </a:extLst>
          </p:cNvPr>
          <p:cNvPicPr>
            <a:picLocks noChangeAspect="1"/>
          </p:cNvPicPr>
          <p:nvPr/>
        </p:nvPicPr>
        <p:blipFill>
          <a:blip r:embed="rId3"/>
          <a:stretch>
            <a:fillRect/>
          </a:stretch>
        </p:blipFill>
        <p:spPr>
          <a:xfrm>
            <a:off x="1874567" y="6258000"/>
            <a:ext cx="761905" cy="600000"/>
          </a:xfrm>
          <a:prstGeom prst="rect">
            <a:avLst/>
          </a:prstGeom>
        </p:spPr>
      </p:pic>
    </p:spTree>
    <p:extLst>
      <p:ext uri="{BB962C8B-B14F-4D97-AF65-F5344CB8AC3E}">
        <p14:creationId xmlns:p14="http://schemas.microsoft.com/office/powerpoint/2010/main" val="24963113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WebDriver Class</a:t>
            </a:r>
          </a:p>
          <a:p>
            <a:pPr marL="342900" indent="-342900" algn="l">
              <a:buFont typeface="Arial" panose="020B0604020202020204" pitchFamily="34" charset="0"/>
              <a:buChar char="•"/>
            </a:pPr>
            <a:r>
              <a:rPr lang="en-US" dirty="0"/>
              <a:t>WebElement Class</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Objectives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8390986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10461674" cy="4937760"/>
          </a:xfrm>
        </p:spPr>
        <p:txBody>
          <a:bodyPr>
            <a:normAutofit/>
          </a:bodyPr>
          <a:lstStyle/>
          <a:p>
            <a:pPr marL="342900" indent="-342900" algn="l">
              <a:buFont typeface="Arial" panose="020B0604020202020204" pitchFamily="34" charset="0"/>
              <a:buChar char="•"/>
            </a:pPr>
            <a:r>
              <a:rPr lang="en-US" dirty="0"/>
              <a:t>WebDriver is the class that enables interaction with the browser</a:t>
            </a:r>
          </a:p>
          <a:p>
            <a:pPr marL="342900" indent="-342900" algn="l">
              <a:buFont typeface="Arial" panose="020B0604020202020204" pitchFamily="34" charset="0"/>
              <a:buChar char="•"/>
            </a:pPr>
            <a:r>
              <a:rPr lang="en-US" dirty="0"/>
              <a:t> To include in your test: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Initiate WebDriver Object From WebDriver Class:  </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It’s main methods are:</a:t>
            </a:r>
          </a:p>
          <a:p>
            <a:pPr marL="800100" lvl="1" indent="-342900" algn="l">
              <a:buFont typeface="Arial" panose="020B0604020202020204" pitchFamily="34" charset="0"/>
              <a:buChar char="•"/>
            </a:pPr>
            <a:r>
              <a:rPr lang="en-US" dirty="0"/>
              <a:t>Navigate to a web page: </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The navigate interface enables us more navigation options such as:</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WebDriver Class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7DA9BC67-85D5-4442-AD1A-5B5A40CA9B6B}"/>
              </a:ext>
            </a:extLst>
          </p:cNvPr>
          <p:cNvPicPr>
            <a:picLocks noChangeAspect="1"/>
          </p:cNvPicPr>
          <p:nvPr/>
        </p:nvPicPr>
        <p:blipFill>
          <a:blip r:embed="rId4"/>
          <a:stretch>
            <a:fillRect/>
          </a:stretch>
        </p:blipFill>
        <p:spPr>
          <a:xfrm>
            <a:off x="2071515" y="1954482"/>
            <a:ext cx="6115050" cy="504825"/>
          </a:xfrm>
          <a:prstGeom prst="rect">
            <a:avLst/>
          </a:prstGeom>
        </p:spPr>
      </p:pic>
      <p:pic>
        <p:nvPicPr>
          <p:cNvPr id="10" name="Picture 9">
            <a:extLst>
              <a:ext uri="{FF2B5EF4-FFF2-40B4-BE49-F238E27FC236}">
                <a16:creationId xmlns:a16="http://schemas.microsoft.com/office/drawing/2014/main" id="{5CED627C-050D-49BC-A953-D36BD5E67AEA}"/>
              </a:ext>
            </a:extLst>
          </p:cNvPr>
          <p:cNvPicPr>
            <a:picLocks noChangeAspect="1"/>
          </p:cNvPicPr>
          <p:nvPr/>
        </p:nvPicPr>
        <p:blipFill>
          <a:blip r:embed="rId5"/>
          <a:stretch>
            <a:fillRect/>
          </a:stretch>
        </p:blipFill>
        <p:spPr>
          <a:xfrm>
            <a:off x="2071515" y="4566785"/>
            <a:ext cx="5762625" cy="485775"/>
          </a:xfrm>
          <a:prstGeom prst="rect">
            <a:avLst/>
          </a:prstGeom>
        </p:spPr>
      </p:pic>
      <p:pic>
        <p:nvPicPr>
          <p:cNvPr id="11" name="Picture 10">
            <a:extLst>
              <a:ext uri="{FF2B5EF4-FFF2-40B4-BE49-F238E27FC236}">
                <a16:creationId xmlns:a16="http://schemas.microsoft.com/office/drawing/2014/main" id="{1BC7BB04-AA56-4E59-BB5F-4F88A4DB7CE7}"/>
              </a:ext>
            </a:extLst>
          </p:cNvPr>
          <p:cNvPicPr>
            <a:picLocks noChangeAspect="1"/>
          </p:cNvPicPr>
          <p:nvPr/>
        </p:nvPicPr>
        <p:blipFill>
          <a:blip r:embed="rId6"/>
          <a:stretch>
            <a:fillRect/>
          </a:stretch>
        </p:blipFill>
        <p:spPr>
          <a:xfrm>
            <a:off x="2071515" y="5527357"/>
            <a:ext cx="3552825" cy="466725"/>
          </a:xfrm>
          <a:prstGeom prst="rect">
            <a:avLst/>
          </a:prstGeom>
        </p:spPr>
      </p:pic>
      <p:pic>
        <p:nvPicPr>
          <p:cNvPr id="8" name="Picture 7">
            <a:extLst>
              <a:ext uri="{FF2B5EF4-FFF2-40B4-BE49-F238E27FC236}">
                <a16:creationId xmlns:a16="http://schemas.microsoft.com/office/drawing/2014/main" id="{8EAB6F2D-52E2-446F-BA87-176D19B7EDEB}"/>
              </a:ext>
            </a:extLst>
          </p:cNvPr>
          <p:cNvPicPr>
            <a:picLocks noChangeAspect="1"/>
          </p:cNvPicPr>
          <p:nvPr/>
        </p:nvPicPr>
        <p:blipFill>
          <a:blip r:embed="rId7"/>
          <a:stretch>
            <a:fillRect/>
          </a:stretch>
        </p:blipFill>
        <p:spPr>
          <a:xfrm>
            <a:off x="2047874" y="2934104"/>
            <a:ext cx="9143999" cy="794933"/>
          </a:xfrm>
          <a:prstGeom prst="rect">
            <a:avLst/>
          </a:prstGeom>
        </p:spPr>
      </p:pic>
    </p:spTree>
    <p:extLst>
      <p:ext uri="{BB962C8B-B14F-4D97-AF65-F5344CB8AC3E}">
        <p14:creationId xmlns:p14="http://schemas.microsoft.com/office/powerpoint/2010/main" val="1288307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3999" y="1097280"/>
            <a:ext cx="10339215" cy="4937760"/>
          </a:xfrm>
        </p:spPr>
        <p:txBody>
          <a:bodyPr/>
          <a:lstStyle/>
          <a:p>
            <a:pPr marL="342900" indent="-342900" algn="l">
              <a:buFont typeface="Arial" panose="020B0604020202020204" pitchFamily="34" charset="0"/>
              <a:buChar char="•"/>
            </a:pPr>
            <a:r>
              <a:rPr lang="en-US" dirty="0"/>
              <a:t>Get information from the web page:</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Locating a web element: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Ending a session:</a:t>
            </a:r>
          </a:p>
          <a:p>
            <a:pPr algn="l"/>
            <a:r>
              <a:rPr lang="en-US" dirty="0"/>
              <a:t>	</a:t>
            </a:r>
          </a:p>
          <a:p>
            <a:pPr marL="342900" indent="-342900" algn="l">
              <a:buFont typeface="Arial" panose="020B0604020202020204" pitchFamily="34" charset="0"/>
              <a:buChar char="•"/>
            </a:pPr>
            <a:r>
              <a:rPr lang="en-US" dirty="0"/>
              <a:t>Close – Closing the current browser</a:t>
            </a:r>
          </a:p>
          <a:p>
            <a:pPr marL="342900" indent="-342900" algn="l">
              <a:buFont typeface="Arial" panose="020B0604020202020204" pitchFamily="34" charset="0"/>
              <a:buChar char="•"/>
            </a:pPr>
            <a:r>
              <a:rPr lang="en-US" dirty="0"/>
              <a:t>Quit – Closing all browsers and ending the WebDriver session</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WebDriver Class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12" name="Picture 11">
            <a:extLst>
              <a:ext uri="{FF2B5EF4-FFF2-40B4-BE49-F238E27FC236}">
                <a16:creationId xmlns:a16="http://schemas.microsoft.com/office/drawing/2014/main" id="{DAD1C0F4-BAAE-476A-B009-D3CC7E03EECA}"/>
              </a:ext>
            </a:extLst>
          </p:cNvPr>
          <p:cNvPicPr>
            <a:picLocks noChangeAspect="1"/>
          </p:cNvPicPr>
          <p:nvPr/>
        </p:nvPicPr>
        <p:blipFill>
          <a:blip r:embed="rId4"/>
          <a:stretch>
            <a:fillRect/>
          </a:stretch>
        </p:blipFill>
        <p:spPr>
          <a:xfrm>
            <a:off x="2071515" y="1497220"/>
            <a:ext cx="4648200" cy="476250"/>
          </a:xfrm>
          <a:prstGeom prst="rect">
            <a:avLst/>
          </a:prstGeom>
        </p:spPr>
      </p:pic>
      <p:pic>
        <p:nvPicPr>
          <p:cNvPr id="13" name="Picture 12">
            <a:extLst>
              <a:ext uri="{FF2B5EF4-FFF2-40B4-BE49-F238E27FC236}">
                <a16:creationId xmlns:a16="http://schemas.microsoft.com/office/drawing/2014/main" id="{6E67FFD5-5603-4747-8280-135A24965561}"/>
              </a:ext>
            </a:extLst>
          </p:cNvPr>
          <p:cNvPicPr>
            <a:picLocks noChangeAspect="1"/>
          </p:cNvPicPr>
          <p:nvPr/>
        </p:nvPicPr>
        <p:blipFill>
          <a:blip r:embed="rId5"/>
          <a:stretch>
            <a:fillRect/>
          </a:stretch>
        </p:blipFill>
        <p:spPr>
          <a:xfrm>
            <a:off x="2027229" y="2555300"/>
            <a:ext cx="9791700" cy="257175"/>
          </a:xfrm>
          <a:prstGeom prst="rect">
            <a:avLst/>
          </a:prstGeom>
        </p:spPr>
      </p:pic>
      <p:pic>
        <p:nvPicPr>
          <p:cNvPr id="14" name="Picture 13">
            <a:extLst>
              <a:ext uri="{FF2B5EF4-FFF2-40B4-BE49-F238E27FC236}">
                <a16:creationId xmlns:a16="http://schemas.microsoft.com/office/drawing/2014/main" id="{F8FA1341-4358-4D39-9B35-43F2B6AADF4D}"/>
              </a:ext>
            </a:extLst>
          </p:cNvPr>
          <p:cNvPicPr>
            <a:picLocks noChangeAspect="1"/>
          </p:cNvPicPr>
          <p:nvPr/>
        </p:nvPicPr>
        <p:blipFill>
          <a:blip r:embed="rId6"/>
          <a:stretch>
            <a:fillRect/>
          </a:stretch>
        </p:blipFill>
        <p:spPr>
          <a:xfrm>
            <a:off x="1982943" y="2812475"/>
            <a:ext cx="2819400" cy="247650"/>
          </a:xfrm>
          <a:prstGeom prst="rect">
            <a:avLst/>
          </a:prstGeom>
        </p:spPr>
      </p:pic>
      <p:pic>
        <p:nvPicPr>
          <p:cNvPr id="15" name="Picture 14">
            <a:extLst>
              <a:ext uri="{FF2B5EF4-FFF2-40B4-BE49-F238E27FC236}">
                <a16:creationId xmlns:a16="http://schemas.microsoft.com/office/drawing/2014/main" id="{EF2B34D2-9BBB-4DC1-B57E-35EE73C95915}"/>
              </a:ext>
            </a:extLst>
          </p:cNvPr>
          <p:cNvPicPr>
            <a:picLocks noChangeAspect="1"/>
          </p:cNvPicPr>
          <p:nvPr/>
        </p:nvPicPr>
        <p:blipFill>
          <a:blip r:embed="rId7"/>
          <a:stretch>
            <a:fillRect/>
          </a:stretch>
        </p:blipFill>
        <p:spPr>
          <a:xfrm>
            <a:off x="1982943" y="3064297"/>
            <a:ext cx="9220200" cy="238125"/>
          </a:xfrm>
          <a:prstGeom prst="rect">
            <a:avLst/>
          </a:prstGeom>
        </p:spPr>
      </p:pic>
      <p:pic>
        <p:nvPicPr>
          <p:cNvPr id="16" name="Picture 15">
            <a:extLst>
              <a:ext uri="{FF2B5EF4-FFF2-40B4-BE49-F238E27FC236}">
                <a16:creationId xmlns:a16="http://schemas.microsoft.com/office/drawing/2014/main" id="{9ACA628C-DD72-44DD-AA34-40931978CDE1}"/>
              </a:ext>
            </a:extLst>
          </p:cNvPr>
          <p:cNvPicPr>
            <a:picLocks noChangeAspect="1"/>
          </p:cNvPicPr>
          <p:nvPr/>
        </p:nvPicPr>
        <p:blipFill>
          <a:blip r:embed="rId8"/>
          <a:stretch>
            <a:fillRect/>
          </a:stretch>
        </p:blipFill>
        <p:spPr>
          <a:xfrm>
            <a:off x="2027229" y="3815448"/>
            <a:ext cx="1933575" cy="466725"/>
          </a:xfrm>
          <a:prstGeom prst="rect">
            <a:avLst/>
          </a:prstGeom>
        </p:spPr>
      </p:pic>
    </p:spTree>
    <p:extLst>
      <p:ext uri="{BB962C8B-B14F-4D97-AF65-F5344CB8AC3E}">
        <p14:creationId xmlns:p14="http://schemas.microsoft.com/office/powerpoint/2010/main" val="12296954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3999" y="1097280"/>
            <a:ext cx="10339215" cy="4937760"/>
          </a:xfrm>
        </p:spPr>
        <p:txBody>
          <a:bodyPr/>
          <a:lstStyle/>
          <a:p>
            <a:pPr marL="342900" indent="-342900" algn="l">
              <a:buFont typeface="Arial" panose="020B0604020202020204" pitchFamily="34" charset="0"/>
              <a:buChar char="•"/>
            </a:pPr>
            <a:r>
              <a:rPr lang="en-US" dirty="0"/>
              <a:t>Changing window or frame focus:</a:t>
            </a:r>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WebDriver Class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18" name="Picture 17">
            <a:extLst>
              <a:ext uri="{FF2B5EF4-FFF2-40B4-BE49-F238E27FC236}">
                <a16:creationId xmlns:a16="http://schemas.microsoft.com/office/drawing/2014/main" id="{11B97C4D-6FFF-46A0-A385-39735AEFEA8F}"/>
              </a:ext>
            </a:extLst>
          </p:cNvPr>
          <p:cNvPicPr>
            <a:picLocks noChangeAspect="1"/>
          </p:cNvPicPr>
          <p:nvPr/>
        </p:nvPicPr>
        <p:blipFill>
          <a:blip r:embed="rId4"/>
          <a:stretch>
            <a:fillRect/>
          </a:stretch>
        </p:blipFill>
        <p:spPr>
          <a:xfrm>
            <a:off x="1823618" y="1629593"/>
            <a:ext cx="5286375" cy="695325"/>
          </a:xfrm>
          <a:prstGeom prst="rect">
            <a:avLst/>
          </a:prstGeom>
        </p:spPr>
      </p:pic>
    </p:spTree>
    <p:extLst>
      <p:ext uri="{BB962C8B-B14F-4D97-AF65-F5344CB8AC3E}">
        <p14:creationId xmlns:p14="http://schemas.microsoft.com/office/powerpoint/2010/main" val="7581038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3999" y="1097280"/>
            <a:ext cx="10339215" cy="4937760"/>
          </a:xfrm>
        </p:spPr>
        <p:txBody>
          <a:bodyPr/>
          <a:lstStyle/>
          <a:p>
            <a:pPr marL="342900" indent="-342900" algn="l">
              <a:buFont typeface="Arial" panose="020B0604020202020204" pitchFamily="34" charset="0"/>
              <a:buChar char="•"/>
            </a:pPr>
            <a:r>
              <a:rPr lang="en-US" dirty="0"/>
              <a:t>WebElement is the class that enables interaction with web elements</a:t>
            </a:r>
          </a:p>
          <a:p>
            <a:pPr marL="342900" indent="-342900" algn="l">
              <a:buFont typeface="Arial" panose="020B0604020202020204" pitchFamily="34" charset="0"/>
              <a:buChar char="•"/>
            </a:pPr>
            <a:r>
              <a:rPr lang="en-US" dirty="0"/>
              <a:t> To include in your test: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Initiate WebElement Object From WebElement Class:  </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Actions on web element:</a:t>
            </a:r>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WebElement Class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7" name="Picture 6">
            <a:extLst>
              <a:ext uri="{FF2B5EF4-FFF2-40B4-BE49-F238E27FC236}">
                <a16:creationId xmlns:a16="http://schemas.microsoft.com/office/drawing/2014/main" id="{0AB5E22D-C10E-453F-9360-13A51C386BB9}"/>
              </a:ext>
            </a:extLst>
          </p:cNvPr>
          <p:cNvPicPr>
            <a:picLocks noChangeAspect="1"/>
          </p:cNvPicPr>
          <p:nvPr/>
        </p:nvPicPr>
        <p:blipFill>
          <a:blip r:embed="rId4"/>
          <a:stretch>
            <a:fillRect/>
          </a:stretch>
        </p:blipFill>
        <p:spPr>
          <a:xfrm>
            <a:off x="2071515" y="1974495"/>
            <a:ext cx="4772025" cy="228600"/>
          </a:xfrm>
          <a:prstGeom prst="rect">
            <a:avLst/>
          </a:prstGeom>
        </p:spPr>
      </p:pic>
      <p:pic>
        <p:nvPicPr>
          <p:cNvPr id="8" name="Picture 7">
            <a:extLst>
              <a:ext uri="{FF2B5EF4-FFF2-40B4-BE49-F238E27FC236}">
                <a16:creationId xmlns:a16="http://schemas.microsoft.com/office/drawing/2014/main" id="{3DA26FCC-7B39-4CE8-995F-D4ACB1C7397F}"/>
              </a:ext>
            </a:extLst>
          </p:cNvPr>
          <p:cNvPicPr>
            <a:picLocks noChangeAspect="1"/>
          </p:cNvPicPr>
          <p:nvPr/>
        </p:nvPicPr>
        <p:blipFill>
          <a:blip r:embed="rId5"/>
          <a:stretch>
            <a:fillRect/>
          </a:stretch>
        </p:blipFill>
        <p:spPr>
          <a:xfrm>
            <a:off x="2071515" y="2885020"/>
            <a:ext cx="8401050" cy="714375"/>
          </a:xfrm>
          <a:prstGeom prst="rect">
            <a:avLst/>
          </a:prstGeom>
        </p:spPr>
      </p:pic>
      <p:pic>
        <p:nvPicPr>
          <p:cNvPr id="9" name="Picture 8">
            <a:extLst>
              <a:ext uri="{FF2B5EF4-FFF2-40B4-BE49-F238E27FC236}">
                <a16:creationId xmlns:a16="http://schemas.microsoft.com/office/drawing/2014/main" id="{06FA18BA-4D80-4A63-A7BD-18A827967104}"/>
              </a:ext>
            </a:extLst>
          </p:cNvPr>
          <p:cNvPicPr>
            <a:picLocks noChangeAspect="1"/>
          </p:cNvPicPr>
          <p:nvPr/>
        </p:nvPicPr>
        <p:blipFill>
          <a:blip r:embed="rId6"/>
          <a:stretch>
            <a:fillRect/>
          </a:stretch>
        </p:blipFill>
        <p:spPr>
          <a:xfrm>
            <a:off x="2071515" y="4204947"/>
            <a:ext cx="3038475" cy="695325"/>
          </a:xfrm>
          <a:prstGeom prst="rect">
            <a:avLst/>
          </a:prstGeom>
        </p:spPr>
      </p:pic>
    </p:spTree>
    <p:extLst>
      <p:ext uri="{BB962C8B-B14F-4D97-AF65-F5344CB8AC3E}">
        <p14:creationId xmlns:p14="http://schemas.microsoft.com/office/powerpoint/2010/main" val="14003884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3999" y="1097280"/>
            <a:ext cx="10339215" cy="4937760"/>
          </a:xfrm>
        </p:spPr>
        <p:txBody>
          <a:bodyPr/>
          <a:lstStyle/>
          <a:p>
            <a:pPr marL="342900" indent="-342900" algn="l">
              <a:buFont typeface="Arial" panose="020B0604020202020204" pitchFamily="34" charset="0"/>
              <a:buChar char="•"/>
            </a:pPr>
            <a:r>
              <a:rPr lang="en-US" dirty="0"/>
              <a:t>Getting data from web element:</a:t>
            </a:r>
            <a:endParaRPr lang="he-IL" dirty="0"/>
          </a:p>
          <a:p>
            <a:pPr marL="342900" indent="-342900" algn="l">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WebElement Class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pic>
        <p:nvPicPr>
          <p:cNvPr id="10" name="Picture 9">
            <a:extLst>
              <a:ext uri="{FF2B5EF4-FFF2-40B4-BE49-F238E27FC236}">
                <a16:creationId xmlns:a16="http://schemas.microsoft.com/office/drawing/2014/main" id="{02476C73-700B-48EF-9401-B9BC11DE74B1}"/>
              </a:ext>
            </a:extLst>
          </p:cNvPr>
          <p:cNvPicPr>
            <a:picLocks noChangeAspect="1"/>
          </p:cNvPicPr>
          <p:nvPr/>
        </p:nvPicPr>
        <p:blipFill>
          <a:blip r:embed="rId4"/>
          <a:stretch>
            <a:fillRect/>
          </a:stretch>
        </p:blipFill>
        <p:spPr>
          <a:xfrm>
            <a:off x="1722725" y="1598895"/>
            <a:ext cx="5781675" cy="1457325"/>
          </a:xfrm>
          <a:prstGeom prst="rect">
            <a:avLst/>
          </a:prstGeom>
        </p:spPr>
      </p:pic>
    </p:spTree>
    <p:extLst>
      <p:ext uri="{BB962C8B-B14F-4D97-AF65-F5344CB8AC3E}">
        <p14:creationId xmlns:p14="http://schemas.microsoft.com/office/powerpoint/2010/main" val="7762582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0846C511-DED7-4C58-96CE-3C400648DD92}"/>
              </a:ext>
            </a:extLst>
          </p:cNvPr>
          <p:cNvSpPr/>
          <p:nvPr/>
        </p:nvSpPr>
        <p:spPr>
          <a:xfrm>
            <a:off x="1376892" y="2208555"/>
            <a:ext cx="9438216" cy="1975926"/>
          </a:xfrm>
          <a:prstGeom prst="rect">
            <a:avLst/>
          </a:prstGeom>
        </p:spPr>
        <p:txBody>
          <a:bodyPr wrap="square">
            <a:spAutoFit/>
          </a:bodyPr>
          <a:lstStyle/>
          <a:p>
            <a:pPr algn="ctr">
              <a:lnSpc>
                <a:spcPct val="90000"/>
              </a:lnSpc>
              <a:spcBef>
                <a:spcPct val="0"/>
              </a:spcBef>
              <a:defRPr/>
            </a:pPr>
            <a:r>
              <a:rPr lang="en-US" sz="9600" dirty="0"/>
              <a:t>Exercise!</a:t>
            </a:r>
            <a:endParaRPr lang="en-US" sz="4000" b="1" dirty="0">
              <a:solidFill>
                <a:srgbClr val="002060"/>
              </a:solidFill>
              <a:latin typeface="Lava Std"/>
            </a:endParaRPr>
          </a:p>
          <a:p>
            <a:pPr algn="ctr">
              <a:lnSpc>
                <a:spcPct val="90000"/>
              </a:lnSpc>
              <a:spcBef>
                <a:spcPct val="0"/>
              </a:spcBef>
              <a:defRPr/>
            </a:pPr>
            <a:endParaRPr lang="en-US" sz="4000" b="1" dirty="0">
              <a:solidFill>
                <a:srgbClr val="002060"/>
              </a:solidFill>
              <a:latin typeface="Lava Std"/>
            </a:endParaRPr>
          </a:p>
        </p:txBody>
      </p:sp>
      <p:pic>
        <p:nvPicPr>
          <p:cNvPr id="2" name="Picture 1">
            <a:extLst>
              <a:ext uri="{FF2B5EF4-FFF2-40B4-BE49-F238E27FC236}">
                <a16:creationId xmlns:a16="http://schemas.microsoft.com/office/drawing/2014/main" id="{FECB5EE8-F6EA-42C0-96DE-DBF02E83F547}"/>
              </a:ext>
            </a:extLst>
          </p:cNvPr>
          <p:cNvPicPr>
            <a:picLocks noChangeAspect="1"/>
          </p:cNvPicPr>
          <p:nvPr/>
        </p:nvPicPr>
        <p:blipFill>
          <a:blip r:embed="rId3"/>
          <a:stretch>
            <a:fillRect/>
          </a:stretch>
        </p:blipFill>
        <p:spPr>
          <a:xfrm>
            <a:off x="1958973" y="6260123"/>
            <a:ext cx="761905" cy="600000"/>
          </a:xfrm>
          <a:prstGeom prst="rect">
            <a:avLst/>
          </a:prstGeom>
        </p:spPr>
      </p:pic>
    </p:spTree>
    <p:extLst>
      <p:ext uri="{BB962C8B-B14F-4D97-AF65-F5344CB8AC3E}">
        <p14:creationId xmlns:p14="http://schemas.microsoft.com/office/powerpoint/2010/main" val="1310222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5" name="Rectangle 4">
            <a:extLst>
              <a:ext uri="{FF2B5EF4-FFF2-40B4-BE49-F238E27FC236}">
                <a16:creationId xmlns:a16="http://schemas.microsoft.com/office/drawing/2014/main" id="{3332DF3F-3225-4B64-B4B6-7FA27EF51FF7}"/>
              </a:ext>
            </a:extLst>
          </p:cNvPr>
          <p:cNvSpPr/>
          <p:nvPr/>
        </p:nvSpPr>
        <p:spPr>
          <a:xfrm>
            <a:off x="159433" y="1720840"/>
            <a:ext cx="11873133" cy="2308324"/>
          </a:xfrm>
          <a:prstGeom prst="rect">
            <a:avLst/>
          </a:prstGeom>
        </p:spPr>
        <p:txBody>
          <a:bodyPr wrap="square">
            <a:spAutoFit/>
          </a:bodyPr>
          <a:lstStyle/>
          <a:p>
            <a:pPr algn="ctr">
              <a:lnSpc>
                <a:spcPct val="90000"/>
              </a:lnSpc>
              <a:spcBef>
                <a:spcPct val="0"/>
              </a:spcBef>
              <a:defRPr/>
            </a:pPr>
            <a:r>
              <a:rPr lang="en-US" sz="8000" b="1" dirty="0">
                <a:solidFill>
                  <a:srgbClr val="002060"/>
                </a:solidFill>
                <a:latin typeface="Lava Std"/>
              </a:rPr>
              <a:t>Selenium WebDriver Synchronization</a:t>
            </a:r>
            <a:endParaRPr lang="he-IL" sz="8000" b="1" dirty="0">
              <a:solidFill>
                <a:srgbClr val="002060"/>
              </a:solidFill>
              <a:latin typeface="Lava Std"/>
            </a:endParaRPr>
          </a:p>
        </p:txBody>
      </p:sp>
      <p:pic>
        <p:nvPicPr>
          <p:cNvPr id="6" name="Picture 5">
            <a:extLst>
              <a:ext uri="{FF2B5EF4-FFF2-40B4-BE49-F238E27FC236}">
                <a16:creationId xmlns:a16="http://schemas.microsoft.com/office/drawing/2014/main" id="{948926A2-EDEA-4F79-9B44-BFFB8ED19ED5}"/>
              </a:ext>
            </a:extLst>
          </p:cNvPr>
          <p:cNvPicPr>
            <a:picLocks noChangeAspect="1"/>
          </p:cNvPicPr>
          <p:nvPr/>
        </p:nvPicPr>
        <p:blipFill>
          <a:blip r:embed="rId3"/>
          <a:stretch>
            <a:fillRect/>
          </a:stretch>
        </p:blipFill>
        <p:spPr>
          <a:xfrm>
            <a:off x="1874567" y="6258000"/>
            <a:ext cx="761905" cy="600000"/>
          </a:xfrm>
          <a:prstGeom prst="rect">
            <a:avLst/>
          </a:prstGeom>
        </p:spPr>
      </p:pic>
    </p:spTree>
    <p:extLst>
      <p:ext uri="{BB962C8B-B14F-4D97-AF65-F5344CB8AC3E}">
        <p14:creationId xmlns:p14="http://schemas.microsoft.com/office/powerpoint/2010/main" val="41818740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23D13-17DB-4B16-A6A6-DEF6A6B05F00}"/>
              </a:ext>
            </a:extLst>
          </p:cNvPr>
          <p:cNvPicPr>
            <a:picLocks noChangeAspect="1"/>
          </p:cNvPicPr>
          <p:nvPr/>
        </p:nvPicPr>
        <p:blipFill>
          <a:blip r:embed="rId2"/>
          <a:stretch>
            <a:fillRect/>
          </a:stretch>
        </p:blipFill>
        <p:spPr>
          <a:xfrm>
            <a:off x="286404" y="6260123"/>
            <a:ext cx="1436321" cy="597877"/>
          </a:xfrm>
          <a:prstGeom prst="rect">
            <a:avLst/>
          </a:prstGeom>
        </p:spPr>
      </p:pic>
      <p:sp>
        <p:nvSpPr>
          <p:cNvPr id="3" name="Subtitle 2">
            <a:extLst>
              <a:ext uri="{FF2B5EF4-FFF2-40B4-BE49-F238E27FC236}">
                <a16:creationId xmlns:a16="http://schemas.microsoft.com/office/drawing/2014/main" id="{C582FC35-7670-4284-B08E-FBF389D8D7EB}"/>
              </a:ext>
            </a:extLst>
          </p:cNvPr>
          <p:cNvSpPr>
            <a:spLocks noGrp="1"/>
          </p:cNvSpPr>
          <p:nvPr>
            <p:ph type="subTitle" idx="1"/>
          </p:nvPr>
        </p:nvSpPr>
        <p:spPr>
          <a:xfrm>
            <a:off x="1524000" y="1097280"/>
            <a:ext cx="9144000" cy="4937760"/>
          </a:xfrm>
        </p:spPr>
        <p:txBody>
          <a:bodyPr/>
          <a:lstStyle/>
          <a:p>
            <a:pPr marL="342900" indent="-342900" algn="l">
              <a:buFont typeface="Arial" panose="020B0604020202020204" pitchFamily="34" charset="0"/>
              <a:buChar char="•"/>
            </a:pPr>
            <a:r>
              <a:rPr lang="en-US" dirty="0"/>
              <a:t>What is a synchronization point?</a:t>
            </a:r>
          </a:p>
          <a:p>
            <a:pPr marL="342900" indent="-342900" algn="l">
              <a:buFont typeface="Arial" panose="020B0604020202020204" pitchFamily="34" charset="0"/>
              <a:buChar char="•"/>
            </a:pPr>
            <a:r>
              <a:rPr lang="en-US" dirty="0"/>
              <a:t> Implicit Wait</a:t>
            </a:r>
          </a:p>
          <a:p>
            <a:pPr marL="342900" indent="-342900" algn="l">
              <a:buFont typeface="Arial" panose="020B0604020202020204" pitchFamily="34" charset="0"/>
              <a:buChar char="•"/>
            </a:pPr>
            <a:r>
              <a:rPr lang="en-US" dirty="0"/>
              <a:t> Explicit Wait</a:t>
            </a:r>
          </a:p>
          <a:p>
            <a:pPr marL="342900" indent="-342900" algn="l">
              <a:buFont typeface="Arial" panose="020B0604020202020204" pitchFamily="34" charset="0"/>
              <a:buChar char="•"/>
            </a:pPr>
            <a:r>
              <a:rPr lang="en-US" dirty="0"/>
              <a:t> Just Wait…</a:t>
            </a:r>
          </a:p>
        </p:txBody>
      </p:sp>
      <p:sp>
        <p:nvSpPr>
          <p:cNvPr id="5" name="Rectangle 4">
            <a:extLst>
              <a:ext uri="{FF2B5EF4-FFF2-40B4-BE49-F238E27FC236}">
                <a16:creationId xmlns:a16="http://schemas.microsoft.com/office/drawing/2014/main" id="{0846C511-DED7-4C58-96CE-3C400648DD92}"/>
              </a:ext>
            </a:extLst>
          </p:cNvPr>
          <p:cNvSpPr/>
          <p:nvPr/>
        </p:nvSpPr>
        <p:spPr>
          <a:xfrm>
            <a:off x="3336588" y="251745"/>
            <a:ext cx="5448658" cy="646331"/>
          </a:xfrm>
          <a:prstGeom prst="rect">
            <a:avLst/>
          </a:prstGeom>
        </p:spPr>
        <p:txBody>
          <a:bodyPr wrap="square">
            <a:spAutoFit/>
          </a:bodyPr>
          <a:lstStyle/>
          <a:p>
            <a:pPr algn="ctr">
              <a:lnSpc>
                <a:spcPct val="90000"/>
              </a:lnSpc>
              <a:spcBef>
                <a:spcPct val="0"/>
              </a:spcBef>
              <a:defRPr/>
            </a:pPr>
            <a:r>
              <a:rPr lang="en-US" sz="4000" b="1" dirty="0">
                <a:solidFill>
                  <a:srgbClr val="002060"/>
                </a:solidFill>
                <a:latin typeface="Lava Std"/>
              </a:rPr>
              <a:t>Objectives</a:t>
            </a:r>
            <a:endParaRPr lang="he-IL" sz="4000" b="1" dirty="0">
              <a:solidFill>
                <a:srgbClr val="002060"/>
              </a:solidFill>
              <a:latin typeface="Lava Std"/>
            </a:endParaRPr>
          </a:p>
        </p:txBody>
      </p:sp>
      <p:pic>
        <p:nvPicPr>
          <p:cNvPr id="6" name="Picture 5">
            <a:extLst>
              <a:ext uri="{FF2B5EF4-FFF2-40B4-BE49-F238E27FC236}">
                <a16:creationId xmlns:a16="http://schemas.microsoft.com/office/drawing/2014/main" id="{BCE55DA6-72A8-4480-83A5-E2CFF0C51E3C}"/>
              </a:ext>
            </a:extLst>
          </p:cNvPr>
          <p:cNvPicPr>
            <a:picLocks noChangeAspect="1"/>
          </p:cNvPicPr>
          <p:nvPr/>
        </p:nvPicPr>
        <p:blipFill>
          <a:blip r:embed="rId3"/>
          <a:stretch>
            <a:fillRect/>
          </a:stretch>
        </p:blipFill>
        <p:spPr>
          <a:xfrm>
            <a:off x="2071515" y="6234244"/>
            <a:ext cx="761905" cy="600000"/>
          </a:xfrm>
          <a:prstGeom prst="rect">
            <a:avLst/>
          </a:prstGeom>
        </p:spPr>
      </p:pic>
    </p:spTree>
    <p:extLst>
      <p:ext uri="{BB962C8B-B14F-4D97-AF65-F5344CB8AC3E}">
        <p14:creationId xmlns:p14="http://schemas.microsoft.com/office/powerpoint/2010/main" val="2895051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13567</TotalTime>
  <Words>11337</Words>
  <Application>Microsoft Office PowerPoint</Application>
  <PresentationFormat>Widescreen</PresentationFormat>
  <Paragraphs>1676</Paragraphs>
  <Slides>273</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273</vt:i4>
      </vt:variant>
    </vt:vector>
  </HeadingPairs>
  <TitlesOfParts>
    <vt:vector size="281" baseType="lpstr">
      <vt:lpstr>Arial</vt:lpstr>
      <vt:lpstr>Calibri</vt:lpstr>
      <vt:lpstr>Calibri Light</vt:lpstr>
      <vt:lpstr>Encode Sans Condensed</vt:lpstr>
      <vt:lpstr>Lava Std</vt:lpstr>
      <vt:lpstr>Montserrat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elad shalev</dc:creator>
  <cp:lastModifiedBy>elad shalev</cp:lastModifiedBy>
  <cp:revision>352</cp:revision>
  <dcterms:created xsi:type="dcterms:W3CDTF">2021-04-26T09:54:47Z</dcterms:created>
  <dcterms:modified xsi:type="dcterms:W3CDTF">2021-06-09T16:33:39Z</dcterms:modified>
</cp:coreProperties>
</file>